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3"/>
  </p:notesMasterIdLst>
  <p:sldIdLst>
    <p:sldId id="258" r:id="rId2"/>
    <p:sldId id="271" r:id="rId3"/>
    <p:sldId id="297" r:id="rId4"/>
    <p:sldId id="298" r:id="rId5"/>
    <p:sldId id="299" r:id="rId6"/>
    <p:sldId id="301" r:id="rId7"/>
    <p:sldId id="302" r:id="rId8"/>
    <p:sldId id="300" r:id="rId9"/>
    <p:sldId id="303" r:id="rId10"/>
    <p:sldId id="304" r:id="rId11"/>
    <p:sldId id="305" r:id="rId12"/>
    <p:sldId id="282" r:id="rId13"/>
    <p:sldId id="283" r:id="rId14"/>
    <p:sldId id="306" r:id="rId15"/>
    <p:sldId id="307" r:id="rId16"/>
    <p:sldId id="308" r:id="rId17"/>
    <p:sldId id="309" r:id="rId18"/>
    <p:sldId id="310" r:id="rId19"/>
    <p:sldId id="311" r:id="rId20"/>
    <p:sldId id="312" r:id="rId21"/>
    <p:sldId id="313" r:id="rId22"/>
    <p:sldId id="315" r:id="rId23"/>
    <p:sldId id="314" r:id="rId24"/>
    <p:sldId id="316" r:id="rId25"/>
    <p:sldId id="317" r:id="rId26"/>
    <p:sldId id="319" r:id="rId27"/>
    <p:sldId id="320" r:id="rId28"/>
    <p:sldId id="321" r:id="rId29"/>
    <p:sldId id="322" r:id="rId30"/>
    <p:sldId id="318" r:id="rId31"/>
    <p:sldId id="323" r:id="rId32"/>
  </p:sldIdLst>
  <p:sldSz cx="9144000" cy="5143500" type="screen16x9"/>
  <p:notesSz cx="6858000" cy="9144000"/>
  <p:embeddedFontLst>
    <p:embeddedFont>
      <p:font typeface="Alegreya" panose="020B0604020202020204" charset="0"/>
      <p:regular r:id="rId34"/>
      <p:bold r:id="rId35"/>
      <p:italic r:id="rId36"/>
      <p:boldItalic r:id="rId37"/>
    </p:embeddedFont>
    <p:embeddedFont>
      <p:font typeface="Segoe Print" panose="02000600000000000000" pitchFamily="2" charset="0"/>
      <p:regular r:id="rId38"/>
      <p:bold r:id="rId39"/>
    </p:embeddedFont>
    <p:embeddedFont>
      <p:font typeface="Segoe Script" panose="030B0504020000000003" pitchFamily="66" charset="0"/>
      <p:regular r:id="rId40"/>
      <p:bold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49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00"/>
    <a:srgbClr val="F3D4FC"/>
    <a:srgbClr val="F8DBA6"/>
    <a:srgbClr val="EBF7FF"/>
    <a:srgbClr val="008000"/>
    <a:srgbClr val="FEE2F0"/>
    <a:srgbClr val="FDEDF6"/>
    <a:srgbClr val="FFCCFF"/>
    <a:srgbClr val="FEECF5"/>
    <a:srgbClr val="FF85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Помірний стиль 2 –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554" autoAdjust="0"/>
  </p:normalViewPr>
  <p:slideViewPr>
    <p:cSldViewPr snapToGrid="0">
      <p:cViewPr varScale="1">
        <p:scale>
          <a:sx n="103" d="100"/>
          <a:sy n="103" d="100"/>
        </p:scale>
        <p:origin x="874" y="82"/>
      </p:cViewPr>
      <p:guideLst>
        <p:guide orient="horz" pos="1620"/>
        <p:guide pos="284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20" Type="http://schemas.openxmlformats.org/officeDocument/2006/relationships/slide" Target="slides/slide19.xml"/><Relationship Id="rId41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d9fd8831ea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2d9fd8831ea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d9fd8831ea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d9fd8831ea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108342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d9fd8831ea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d9fd8831ea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108342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d9fd8831ea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d9fd8831ea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134487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d9fd8831ea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d9fd8831ea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919024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d9fd8831ea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d9fd8831ea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919024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d9fd8831ea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d9fd8831ea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919024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d9fd8831ea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d9fd8831ea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919024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d9fd8831ea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d9fd8831ea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919024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d9fd8831ea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d9fd8831ea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919024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d9fd8831ea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d9fd8831ea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919024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d9fd8831ea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d9fd8831ea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108342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d9fd8831ea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d9fd8831ea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919024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d9fd8831ea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d9fd8831ea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919024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d9fd8831ea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d9fd8831ea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919024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d9fd8831ea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d9fd8831ea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919024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d9fd8831ea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d9fd8831ea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9190242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d9fd8831ea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d9fd8831ea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9190242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d9fd8831ea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d9fd8831ea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9190242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d9fd8831ea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d9fd8831ea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9190242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d9fd8831ea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d9fd8831ea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9190242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d9fd8831ea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d9fd8831ea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919024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d9fd8831ea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d9fd8831ea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1083428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d9fd8831ea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d9fd8831ea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8383441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d9fd8831ea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d9fd8831ea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78565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d9fd8831ea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d9fd8831ea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108342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d9fd8831ea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d9fd8831ea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108342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d9fd8831ea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d9fd8831ea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108342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d9fd8831ea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d9fd8831ea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108342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d9fd8831ea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d9fd8831ea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108342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d9fd8831ea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d9fd8831ea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10834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Char char="●"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Char char="○"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Char char="■"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Char char="●"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Char char="○"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Char char="■"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Char char="●"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Char char="○"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Char char="■"/>
              <a:defRPr sz="12000"/>
            </a:lvl9pPr>
          </a:lstStyle>
          <a:p>
            <a:r>
              <a:t>xx%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  <p:pic>
        <p:nvPicPr>
          <p:cNvPr id="49" name="Google Shape;49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92450"/>
            <a:ext cx="1611475" cy="314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Char char="●"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Char char="○"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Char char="■"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Char char="●"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Char char="○"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Char char="■"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Char char="●"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Char char="○"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Char char="■"/>
              <a:defRPr sz="36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Char char="●"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Char char="○"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Char char="■"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Char char="●"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Char char="○"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Char char="■"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Char char="●"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Char char="○"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Char char="■"/>
              <a:defRPr sz="4800"/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Char char="●"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Char char="○"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Char char="■"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Char char="●"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Char char="○"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Char char="■"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Char char="●"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Char char="○"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Char char="■"/>
              <a:defRPr sz="4200"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  <p:pic>
        <p:nvPicPr>
          <p:cNvPr id="7" name="Google Shape;7;p1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8231350" y="59950"/>
            <a:ext cx="866431" cy="3936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.emf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1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www.youtube.com/watch?v=WUPz_JGgfmI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www.pinterest.com/pin/28710516369809140/feedback/?invite_code=d61a8eededce498383c661daa65a21b6&amp;sender_id=766104724020965781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Серцевої м'язи Зображення, стокові фотографії та картинки Серцевої м'язи"/>
          <p:cNvPicPr>
            <a:picLocks noChangeAspect="1" noChangeArrowheads="1"/>
          </p:cNvPicPr>
          <p:nvPr/>
        </p:nvPicPr>
        <p:blipFill>
          <a:blip r:embed="rId3"/>
          <a:srcRect t="12153" r="10093" b="8967"/>
          <a:stretch>
            <a:fillRect/>
          </a:stretch>
        </p:blipFill>
        <p:spPr bwMode="auto">
          <a:xfrm>
            <a:off x="6148581" y="2017964"/>
            <a:ext cx="2995419" cy="3125536"/>
          </a:xfrm>
          <a:prstGeom prst="rect">
            <a:avLst/>
          </a:prstGeom>
          <a:noFill/>
        </p:spPr>
      </p:pic>
      <p:pic>
        <p:nvPicPr>
          <p:cNvPr id="8" name="Google Shape;8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59649" y="610600"/>
            <a:ext cx="6850495" cy="716100"/>
          </a:xfrm>
          <a:prstGeom prst="roundRect">
            <a:avLst>
              <a:gd name="adj" fmla="val 25677"/>
            </a:avLst>
          </a:prstGeom>
          <a:noFill/>
          <a:ln>
            <a:noFill/>
          </a:ln>
        </p:spPr>
      </p:pic>
      <p:pic>
        <p:nvPicPr>
          <p:cNvPr id="84" name="Google Shape;8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59650" y="610600"/>
            <a:ext cx="6424800" cy="716100"/>
          </a:xfrm>
          <a:prstGeom prst="roundRect">
            <a:avLst>
              <a:gd name="adj" fmla="val 25677"/>
            </a:avLst>
          </a:prstGeom>
          <a:noFill/>
          <a:ln>
            <a:noFill/>
          </a:ln>
        </p:spPr>
      </p:pic>
      <p:sp>
        <p:nvSpPr>
          <p:cNvPr id="87" name="Google Shape;87;p15"/>
          <p:cNvSpPr txBox="1"/>
          <p:nvPr/>
        </p:nvSpPr>
        <p:spPr>
          <a:xfrm>
            <a:off x="1668976" y="1617658"/>
            <a:ext cx="5472804" cy="1477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ru-RU" sz="2800" dirty="0">
                <a:solidFill>
                  <a:srgbClr val="0C77C3"/>
                </a:solidFill>
                <a:latin typeface="Alegreya" panose="020B0604020202020204" charset="0"/>
              </a:rPr>
              <a:t>§ 35. </a:t>
            </a:r>
            <a:r>
              <a:rPr lang="uk-UA" sz="2800" dirty="0">
                <a:solidFill>
                  <a:srgbClr val="0C77C3"/>
                </a:solidFill>
                <a:latin typeface="Alegreya" panose="020B0604020202020204" charset="0"/>
              </a:rPr>
              <a:t>Серцевий</a:t>
            </a:r>
            <a:r>
              <a:rPr lang="ru-RU" sz="2800" dirty="0">
                <a:solidFill>
                  <a:srgbClr val="0C77C3"/>
                </a:solidFill>
                <a:latin typeface="Alegreya" panose="020B0604020202020204" charset="0"/>
              </a:rPr>
              <a:t> цикл. </a:t>
            </a:r>
            <a:r>
              <a:rPr lang="uk-UA" sz="2800" dirty="0">
                <a:solidFill>
                  <a:srgbClr val="0C77C3"/>
                </a:solidFill>
                <a:latin typeface="Alegreya" panose="020B0604020202020204" charset="0"/>
              </a:rPr>
              <a:t>Нейрогуморальна  регуляція роботи серця</a:t>
            </a:r>
            <a:r>
              <a:rPr lang="ru-RU" sz="2800" dirty="0">
                <a:solidFill>
                  <a:srgbClr val="0C77C3"/>
                </a:solidFill>
                <a:latin typeface="Alegreya" panose="020B0604020202020204" charset="0"/>
              </a:rPr>
              <a:t>  </a:t>
            </a:r>
            <a:r>
              <a:rPr lang="uk-UA" sz="2800" dirty="0">
                <a:solidFill>
                  <a:srgbClr val="0C77C3"/>
                </a:solidFill>
                <a:latin typeface="Alegreya" panose="020B0604020202020204" charset="0"/>
              </a:rPr>
              <a:t>  </a:t>
            </a:r>
            <a:endParaRPr lang="uk-UA" sz="2800" dirty="0">
              <a:solidFill>
                <a:srgbClr val="0C77C3"/>
              </a:solidFill>
              <a:latin typeface="Alegreya" panose="020B0604020202020204" charset="0"/>
              <a:ea typeface="Alegreya"/>
              <a:cs typeface="Alegreya"/>
              <a:sym typeface="Alegreya"/>
            </a:endParaRPr>
          </a:p>
        </p:txBody>
      </p:sp>
      <p:pic>
        <p:nvPicPr>
          <p:cNvPr id="14" name="Google Shape;58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9378" y="3715867"/>
            <a:ext cx="714119" cy="7005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кутник 2"/>
          <p:cNvSpPr/>
          <p:nvPr/>
        </p:nvSpPr>
        <p:spPr>
          <a:xfrm>
            <a:off x="998653" y="3718364"/>
            <a:ext cx="38442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800" dirty="0"/>
              <a:t>Якими механізмами регуляції забезпечується робота серця? </a:t>
            </a:r>
            <a:endParaRPr lang="uk-UA" sz="2800" dirty="0">
              <a:latin typeface="Alegreya" panose="020B0604020202020204" charset="0"/>
            </a:endParaRPr>
          </a:p>
        </p:txBody>
      </p:sp>
      <p:sp>
        <p:nvSpPr>
          <p:cNvPr id="9" name="Google Shape;86;p15"/>
          <p:cNvSpPr txBox="1"/>
          <p:nvPr/>
        </p:nvSpPr>
        <p:spPr>
          <a:xfrm>
            <a:off x="1668975" y="599333"/>
            <a:ext cx="6405139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ru-RU" sz="1800" b="1" dirty="0">
                <a:solidFill>
                  <a:schemeClr val="bg1"/>
                </a:solidFill>
              </a:rPr>
              <a:t>ТЕМА 5. </a:t>
            </a:r>
            <a:endParaRPr lang="ru-RU" sz="1800" dirty="0">
              <a:solidFill>
                <a:schemeClr val="bg1"/>
              </a:solidFill>
            </a:endParaRPr>
          </a:p>
          <a:p>
            <a:r>
              <a:rPr lang="ru-RU" sz="1800" b="1" dirty="0">
                <a:solidFill>
                  <a:schemeClr val="bg1"/>
                </a:solidFill>
              </a:rPr>
              <a:t>ВНУТРІШНЄ СЕРЕДОВИЩЕ ОРГАНІЗМУ ЛЮДИНИ 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684" y="470186"/>
            <a:ext cx="1584875" cy="13719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98;p16">
            <a:extLst>
              <a:ext uri="{FF2B5EF4-FFF2-40B4-BE49-F238E27FC236}">
                <a16:creationId xmlns:a16="http://schemas.microsoft.com/office/drawing/2014/main" id="{0DB42201-17B0-4505-A46A-9754AD1E6C2E}"/>
              </a:ext>
            </a:extLst>
          </p:cNvPr>
          <p:cNvSpPr txBox="1"/>
          <p:nvPr/>
        </p:nvSpPr>
        <p:spPr>
          <a:xfrm>
            <a:off x="1642894" y="115872"/>
            <a:ext cx="6554915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ru-RU" sz="1800" dirty="0">
                <a:solidFill>
                  <a:srgbClr val="0C77C3"/>
                </a:solidFill>
                <a:latin typeface="Alegreya" panose="020B0604020202020204" charset="0"/>
              </a:rPr>
              <a:t>§ 35. </a:t>
            </a:r>
            <a:r>
              <a:rPr lang="uk-UA" sz="1800" dirty="0">
                <a:solidFill>
                  <a:srgbClr val="0C77C3"/>
                </a:solidFill>
                <a:latin typeface="Alegreya" panose="020B0604020202020204" charset="0"/>
              </a:rPr>
              <a:t>Серцевий</a:t>
            </a:r>
            <a:r>
              <a:rPr lang="ru-RU" sz="1800" dirty="0">
                <a:solidFill>
                  <a:srgbClr val="0C77C3"/>
                </a:solidFill>
                <a:latin typeface="Alegreya" panose="020B0604020202020204" charset="0"/>
              </a:rPr>
              <a:t> цикл. </a:t>
            </a:r>
            <a:r>
              <a:rPr lang="uk-UA" sz="1800" dirty="0">
                <a:solidFill>
                  <a:srgbClr val="0C77C3"/>
                </a:solidFill>
                <a:latin typeface="Alegreya" panose="020B0604020202020204" charset="0"/>
              </a:rPr>
              <a:t>Нейрогуморальна  регуляція роботи серця</a:t>
            </a:r>
            <a:endParaRPr lang="uk-UA" sz="1800" dirty="0">
              <a:solidFill>
                <a:srgbClr val="0C77C3"/>
              </a:solidFill>
              <a:latin typeface="Alegreya" panose="020B0604020202020204" charset="0"/>
              <a:ea typeface="Alegreya"/>
              <a:cs typeface="Alegreya"/>
              <a:sym typeface="Alegreya"/>
            </a:endParaRPr>
          </a:p>
        </p:txBody>
      </p:sp>
      <p:cxnSp>
        <p:nvCxnSpPr>
          <p:cNvPr id="7" name="Google Shape;100;p16"/>
          <p:cNvCxnSpPr/>
          <p:nvPr/>
        </p:nvCxnSpPr>
        <p:spPr>
          <a:xfrm rot="10800000" flipH="1">
            <a:off x="1851950" y="644396"/>
            <a:ext cx="6203700" cy="5700"/>
          </a:xfrm>
          <a:prstGeom prst="straightConnector1">
            <a:avLst/>
          </a:prstGeom>
          <a:noFill/>
          <a:ln w="19050" cap="flat" cmpd="sng">
            <a:solidFill>
              <a:srgbClr val="257BBE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10" name="Google Shape;99;p16"/>
          <p:cNvSpPr txBox="1"/>
          <p:nvPr/>
        </p:nvSpPr>
        <p:spPr>
          <a:xfrm>
            <a:off x="2576854" y="565154"/>
            <a:ext cx="4775025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sz="1800" b="1" dirty="0">
                <a:solidFill>
                  <a:srgbClr val="0C77C3"/>
                </a:solidFill>
                <a:latin typeface="Alegreya" panose="020B0604020202020204" charset="0"/>
              </a:rPr>
              <a:t>Як регулюється робота серця</a:t>
            </a:r>
            <a:endParaRPr lang="uk-UA" sz="3200" b="1" dirty="0">
              <a:solidFill>
                <a:srgbClr val="0C77C3"/>
              </a:solidFill>
              <a:latin typeface="Alegreya" panose="020B0604020202020204" charset="0"/>
              <a:ea typeface="Alegreya"/>
              <a:cs typeface="Alegreya"/>
              <a:sym typeface="Alegreya"/>
            </a:endParaRPr>
          </a:p>
        </p:txBody>
      </p:sp>
      <p:sp>
        <p:nvSpPr>
          <p:cNvPr id="49158" name="AutoShape 6" descr="Hand Drawn Paper Note Sticker - Stack of Lined Yellow and Green Paper -  Clean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9160" name="AutoShape 8" descr="Hand Drawn Paper Note Sticker - Stack of Lined Yellow and Green Paper -  Clean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9162" name="AutoShape 10" descr="Hand Drawn Paper Note Sticker - Stack of Lined Yellow and Green Paper -  Clean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grpSp>
        <p:nvGrpSpPr>
          <p:cNvPr id="2" name="Групувати 22"/>
          <p:cNvGrpSpPr/>
          <p:nvPr/>
        </p:nvGrpSpPr>
        <p:grpSpPr>
          <a:xfrm>
            <a:off x="417890" y="1298851"/>
            <a:ext cx="8512357" cy="2004595"/>
            <a:chOff x="-1815334" y="1324859"/>
            <a:chExt cx="5064178" cy="2004595"/>
          </a:xfrm>
        </p:grpSpPr>
        <p:sp>
          <p:nvSpPr>
            <p:cNvPr id="21" name="Прямокутник 20"/>
            <p:cNvSpPr/>
            <p:nvPr/>
          </p:nvSpPr>
          <p:spPr>
            <a:xfrm>
              <a:off x="-380739" y="1324859"/>
              <a:ext cx="2248520" cy="92333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chemeClr val="accent2">
                  <a:lumMod val="50000"/>
                  <a:lumOff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just"/>
              <a:r>
                <a:rPr lang="uk-UA" sz="1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legreya" charset="0"/>
                </a:rPr>
                <a:t>Розлади ритмічності, послідовності й сили скорочень серцевого м’яза називають </a:t>
              </a:r>
              <a:r>
                <a:rPr lang="uk-UA" sz="1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legreya" charset="0"/>
                </a:rPr>
                <a:t>аритмією </a:t>
              </a:r>
              <a:endParaRPr lang="uk-UA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legreya" charset="0"/>
              </a:endParaRPr>
            </a:p>
          </p:txBody>
        </p:sp>
        <p:sp>
          <p:nvSpPr>
            <p:cNvPr id="22" name="Прямокутник 21"/>
            <p:cNvSpPr/>
            <p:nvPr/>
          </p:nvSpPr>
          <p:spPr>
            <a:xfrm>
              <a:off x="-1815334" y="2406124"/>
              <a:ext cx="1623580" cy="92333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chemeClr val="accent2">
                  <a:lumMod val="50000"/>
                  <a:lumOff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r>
                <a:rPr lang="uk-UA" sz="1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legreya" charset="0"/>
                </a:rPr>
                <a:t>Прискорення частоти серцевих скорочень називають </a:t>
              </a:r>
              <a:r>
                <a:rPr lang="uk-UA" sz="1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legreya" charset="0"/>
                </a:rPr>
                <a:t>тахікардією </a:t>
              </a:r>
              <a:endParaRPr lang="uk-UA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legreya" charset="0"/>
              </a:endParaRPr>
            </a:p>
          </p:txBody>
        </p:sp>
        <p:sp>
          <p:nvSpPr>
            <p:cNvPr id="15" name="Прямокутник 14"/>
            <p:cNvSpPr/>
            <p:nvPr/>
          </p:nvSpPr>
          <p:spPr>
            <a:xfrm>
              <a:off x="1623920" y="2394249"/>
              <a:ext cx="1624924" cy="92333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chemeClr val="accent2">
                  <a:lumMod val="50000"/>
                  <a:lumOff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r>
                <a:rPr lang="uk-UA" sz="1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legreya" charset="0"/>
                </a:rPr>
                <a:t>Сповільнення частоти серцевих скорочень називають </a:t>
              </a:r>
              <a:r>
                <a:rPr lang="uk-UA" sz="1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legreya" charset="0"/>
                </a:rPr>
                <a:t>брадикардією </a:t>
              </a:r>
              <a:endParaRPr lang="uk-UA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legreya" charset="0"/>
              </a:endParaRPr>
            </a:p>
          </p:txBody>
        </p:sp>
      </p:grpSp>
      <p:pic>
        <p:nvPicPr>
          <p:cNvPr id="60418" name="Picture 2" descr="Аритмі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53840" y="2562102"/>
            <a:ext cx="2857454" cy="23812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919333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увати 13"/>
          <p:cNvGrpSpPr/>
          <p:nvPr/>
        </p:nvGrpSpPr>
        <p:grpSpPr>
          <a:xfrm>
            <a:off x="274332" y="1057148"/>
            <a:ext cx="3790950" cy="3908627"/>
            <a:chOff x="5036336" y="1009650"/>
            <a:chExt cx="3790950" cy="3908627"/>
          </a:xfrm>
        </p:grpSpPr>
        <p:pic>
          <p:nvPicPr>
            <p:cNvPr id="16" name="Picture 12" descr="Notebook Clipart Notebook SVG Spiral Notebook PNG Colorful - Etsy #396434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036336" y="1009650"/>
              <a:ext cx="3790950" cy="3859233"/>
            </a:xfrm>
            <a:prstGeom prst="rect">
              <a:avLst/>
            </a:prstGeom>
            <a:noFill/>
          </p:spPr>
        </p:pic>
        <p:sp>
          <p:nvSpPr>
            <p:cNvPr id="18" name="Прямокутник 17"/>
            <p:cNvSpPr/>
            <p:nvPr/>
          </p:nvSpPr>
          <p:spPr>
            <a:xfrm>
              <a:off x="5463056" y="1501957"/>
              <a:ext cx="3253839" cy="34163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uk-UA" sz="1800" dirty="0">
                  <a:latin typeface="Segoe Script" pitchFamily="66" charset="0"/>
                </a:rPr>
                <a:t>Для забезпечення нормальної роботи серця потрібно розумову працю чергувати з фізичними вправами, частіше бувати на свіжому повітрі. Фізичні навантаження треба збільшувати поступово</a:t>
              </a:r>
            </a:p>
          </p:txBody>
        </p:sp>
      </p:grpSp>
      <p:sp>
        <p:nvSpPr>
          <p:cNvPr id="17" name="Google Shape;98;p16">
            <a:extLst>
              <a:ext uri="{FF2B5EF4-FFF2-40B4-BE49-F238E27FC236}">
                <a16:creationId xmlns:a16="http://schemas.microsoft.com/office/drawing/2014/main" id="{0DB42201-17B0-4505-A46A-9754AD1E6C2E}"/>
              </a:ext>
            </a:extLst>
          </p:cNvPr>
          <p:cNvSpPr txBox="1"/>
          <p:nvPr/>
        </p:nvSpPr>
        <p:spPr>
          <a:xfrm>
            <a:off x="1642894" y="115872"/>
            <a:ext cx="6554915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ru-RU" sz="1800" dirty="0">
                <a:solidFill>
                  <a:srgbClr val="0C77C3"/>
                </a:solidFill>
                <a:latin typeface="Alegreya" panose="020B0604020202020204" charset="0"/>
              </a:rPr>
              <a:t>§ 35. </a:t>
            </a:r>
            <a:r>
              <a:rPr lang="uk-UA" sz="1800" dirty="0">
                <a:solidFill>
                  <a:srgbClr val="0C77C3"/>
                </a:solidFill>
                <a:latin typeface="Alegreya" panose="020B0604020202020204" charset="0"/>
              </a:rPr>
              <a:t>Серцевий</a:t>
            </a:r>
            <a:r>
              <a:rPr lang="ru-RU" sz="1800" dirty="0">
                <a:solidFill>
                  <a:srgbClr val="0C77C3"/>
                </a:solidFill>
                <a:latin typeface="Alegreya" panose="020B0604020202020204" charset="0"/>
              </a:rPr>
              <a:t> цикл. </a:t>
            </a:r>
            <a:r>
              <a:rPr lang="uk-UA" sz="1800" dirty="0">
                <a:solidFill>
                  <a:srgbClr val="0C77C3"/>
                </a:solidFill>
                <a:latin typeface="Alegreya" panose="020B0604020202020204" charset="0"/>
              </a:rPr>
              <a:t>Нейрогуморальна  регуляція роботи серця</a:t>
            </a:r>
            <a:endParaRPr lang="uk-UA" sz="1800" dirty="0">
              <a:solidFill>
                <a:srgbClr val="0C77C3"/>
              </a:solidFill>
              <a:latin typeface="Alegreya" panose="020B0604020202020204" charset="0"/>
              <a:ea typeface="Alegreya"/>
              <a:cs typeface="Alegreya"/>
              <a:sym typeface="Alegreya"/>
            </a:endParaRPr>
          </a:p>
        </p:txBody>
      </p:sp>
      <p:cxnSp>
        <p:nvCxnSpPr>
          <p:cNvPr id="7" name="Google Shape;100;p16"/>
          <p:cNvCxnSpPr/>
          <p:nvPr/>
        </p:nvCxnSpPr>
        <p:spPr>
          <a:xfrm rot="10800000" flipH="1">
            <a:off x="1851950" y="644396"/>
            <a:ext cx="6203700" cy="5700"/>
          </a:xfrm>
          <a:prstGeom prst="straightConnector1">
            <a:avLst/>
          </a:prstGeom>
          <a:noFill/>
          <a:ln w="19050" cap="flat" cmpd="sng">
            <a:solidFill>
              <a:srgbClr val="257BBE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10" name="Google Shape;99;p16"/>
          <p:cNvSpPr txBox="1"/>
          <p:nvPr/>
        </p:nvSpPr>
        <p:spPr>
          <a:xfrm>
            <a:off x="2576854" y="565154"/>
            <a:ext cx="4775025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sz="1800" b="1" dirty="0">
                <a:solidFill>
                  <a:srgbClr val="0C77C3"/>
                </a:solidFill>
                <a:latin typeface="Alegreya" panose="020B0604020202020204" charset="0"/>
              </a:rPr>
              <a:t>Як регулюється робота серця</a:t>
            </a:r>
            <a:endParaRPr lang="uk-UA" sz="3200" b="1" dirty="0">
              <a:solidFill>
                <a:srgbClr val="0C77C3"/>
              </a:solidFill>
              <a:latin typeface="Alegreya" panose="020B0604020202020204" charset="0"/>
              <a:ea typeface="Alegreya"/>
              <a:cs typeface="Alegreya"/>
              <a:sym typeface="Alegreya"/>
            </a:endParaRPr>
          </a:p>
        </p:txBody>
      </p:sp>
      <p:sp>
        <p:nvSpPr>
          <p:cNvPr id="49158" name="AutoShape 6" descr="Hand Drawn Paper Note Sticker - Stack of Lined Yellow and Green Paper -  Clean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9160" name="AutoShape 8" descr="Hand Drawn Paper Note Sticker - Stack of Lined Yellow and Green Paper -  Clean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9162" name="AutoShape 10" descr="Hand Drawn Paper Note Sticker - Stack of Lined Yellow and Green Paper -  Clean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62466" name="Picture 2" descr="760+ Ecocardiografía Ilustraciones Fotografías de stock, fotos e imágenes  libres de derechos - iStock"/>
          <p:cNvPicPr>
            <a:picLocks noChangeAspect="1" noChangeArrowheads="1"/>
          </p:cNvPicPr>
          <p:nvPr/>
        </p:nvPicPr>
        <p:blipFill>
          <a:blip r:embed="rId4"/>
          <a:srcRect l="12814" r="10792"/>
          <a:stretch>
            <a:fillRect/>
          </a:stretch>
        </p:blipFill>
        <p:spPr bwMode="auto">
          <a:xfrm>
            <a:off x="4405729" y="1224149"/>
            <a:ext cx="4453246" cy="3848101"/>
          </a:xfrm>
          <a:prstGeom prst="rect">
            <a:avLst/>
          </a:prstGeom>
          <a:noFill/>
        </p:spPr>
      </p:pic>
      <p:grpSp>
        <p:nvGrpSpPr>
          <p:cNvPr id="19" name="Групувати 18"/>
          <p:cNvGrpSpPr/>
          <p:nvPr/>
        </p:nvGrpSpPr>
        <p:grpSpPr>
          <a:xfrm>
            <a:off x="1061439" y="1128156"/>
            <a:ext cx="2216075" cy="507025"/>
            <a:chOff x="657745" y="854417"/>
            <a:chExt cx="2216075" cy="507025"/>
          </a:xfrm>
        </p:grpSpPr>
        <p:pic>
          <p:nvPicPr>
            <p:cNvPr id="20" name="Picture 2" descr="100 100+ стокових фото, фото роялті-фрі та зображень на тему знак оклику -  iStock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290380" y="854417"/>
              <a:ext cx="507025" cy="507025"/>
            </a:xfrm>
            <a:prstGeom prst="rect">
              <a:avLst/>
            </a:prstGeom>
            <a:noFill/>
          </p:spPr>
        </p:pic>
        <p:sp>
          <p:nvSpPr>
            <p:cNvPr id="23" name="TextBox 22"/>
            <p:cNvSpPr txBox="1"/>
            <p:nvPr/>
          </p:nvSpPr>
          <p:spPr>
            <a:xfrm>
              <a:off x="657745" y="963404"/>
              <a:ext cx="22160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b="1" dirty="0">
                  <a:ln>
                    <a:solidFill>
                      <a:schemeClr val="accent4">
                        <a:lumMod val="60000"/>
                        <a:lumOff val="40000"/>
                      </a:schemeClr>
                    </a:solidFill>
                  </a:ln>
                  <a:solidFill>
                    <a:schemeClr val="accent4">
                      <a:lumMod val="75000"/>
                    </a:schemeClr>
                  </a:solidFill>
                  <a:latin typeface="Segoe Script" pitchFamily="66" charset="0"/>
                </a:rPr>
                <a:t>ЦІКАВО ЗНАТИ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919333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увати 2">
            <a:extLst>
              <a:ext uri="{FF2B5EF4-FFF2-40B4-BE49-F238E27FC236}">
                <a16:creationId xmlns:a16="http://schemas.microsoft.com/office/drawing/2014/main" id="{62718254-6561-4934-9459-755361EF535C}"/>
              </a:ext>
            </a:extLst>
          </p:cNvPr>
          <p:cNvGrpSpPr/>
          <p:nvPr/>
        </p:nvGrpSpPr>
        <p:grpSpPr>
          <a:xfrm>
            <a:off x="317957" y="1379133"/>
            <a:ext cx="8687272" cy="3106898"/>
            <a:chOff x="299358" y="1514130"/>
            <a:chExt cx="8200545" cy="2303948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29" name="Прямокутник 28"/>
            <p:cNvSpPr/>
            <p:nvPr/>
          </p:nvSpPr>
          <p:spPr>
            <a:xfrm>
              <a:off x="299358" y="1514130"/>
              <a:ext cx="8150578" cy="251058"/>
            </a:xfrm>
            <a:prstGeom prst="rect">
              <a:avLst/>
            </a:prstGeom>
            <a:grpFill/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285750" indent="-285750" algn="just">
                <a:buFont typeface="Wingdings" panose="05000000000000000000" pitchFamily="2" charset="2"/>
                <a:buChar char="ü"/>
              </a:pPr>
              <a:r>
                <a:rPr lang="uk-UA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Серце – м’язовий орган, що скорочується ритмічно </a:t>
              </a:r>
            </a:p>
          </p:txBody>
        </p:sp>
        <p:sp>
          <p:nvSpPr>
            <p:cNvPr id="26" name="Прямокутник 25">
              <a:extLst>
                <a:ext uri="{FF2B5EF4-FFF2-40B4-BE49-F238E27FC236}">
                  <a16:creationId xmlns:a16="http://schemas.microsoft.com/office/drawing/2014/main" id="{A4AA45B9-D936-47BF-93F8-DDDF397EF82D}"/>
                </a:ext>
              </a:extLst>
            </p:cNvPr>
            <p:cNvSpPr/>
            <p:nvPr/>
          </p:nvSpPr>
          <p:spPr>
            <a:xfrm>
              <a:off x="323559" y="1939763"/>
              <a:ext cx="8150578" cy="433645"/>
            </a:xfrm>
            <a:prstGeom prst="rect">
              <a:avLst/>
            </a:prstGeom>
            <a:grpFill/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285750" indent="-285750" algn="just">
                <a:buFont typeface="Wingdings" panose="05000000000000000000" pitchFamily="2" charset="2"/>
                <a:buChar char="ü"/>
              </a:pPr>
              <a:r>
                <a:rPr lang="uk-UA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Послідовні скорочення (систола) передсердь і шлуночків змінюються його загальним розслабленням – діастолою </a:t>
              </a:r>
              <a:endParaRPr lang="uk-UA" sz="18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8" name="Прямокутник 27">
              <a:extLst>
                <a:ext uri="{FF2B5EF4-FFF2-40B4-BE49-F238E27FC236}">
                  <a16:creationId xmlns:a16="http://schemas.microsoft.com/office/drawing/2014/main" id="{A23828DD-DDB8-4CC7-8323-ED3A4F90C850}"/>
                </a:ext>
              </a:extLst>
            </p:cNvPr>
            <p:cNvSpPr/>
            <p:nvPr/>
          </p:nvSpPr>
          <p:spPr>
            <a:xfrm>
              <a:off x="338668" y="2524428"/>
              <a:ext cx="8150578" cy="251058"/>
            </a:xfrm>
            <a:prstGeom prst="rect">
              <a:avLst/>
            </a:prstGeom>
            <a:grpFill/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285750" indent="-285750" algn="just">
                <a:buFont typeface="Wingdings" panose="05000000000000000000" pitchFamily="2" charset="2"/>
                <a:buChar char="ü"/>
              </a:pPr>
              <a:r>
                <a:rPr lang="uk-UA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Серце ніколи не втомлюється. Це зумовлено ритмічністю його роботи</a:t>
              </a:r>
              <a:r>
                <a:rPr lang="ru-RU" sz="1600" dirty="0"/>
                <a:t>. </a:t>
              </a:r>
              <a:endParaRPr lang="uk-UA" sz="1800" dirty="0">
                <a:solidFill>
                  <a:schemeClr val="tx1"/>
                </a:solidFill>
              </a:endParaRPr>
            </a:p>
          </p:txBody>
        </p:sp>
        <p:sp>
          <p:nvSpPr>
            <p:cNvPr id="30" name="Прямокутник 29">
              <a:extLst>
                <a:ext uri="{FF2B5EF4-FFF2-40B4-BE49-F238E27FC236}">
                  <a16:creationId xmlns:a16="http://schemas.microsoft.com/office/drawing/2014/main" id="{FF803F3D-022B-448A-A490-FE29CA8B17AB}"/>
                </a:ext>
              </a:extLst>
            </p:cNvPr>
            <p:cNvSpPr/>
            <p:nvPr/>
          </p:nvSpPr>
          <p:spPr>
            <a:xfrm>
              <a:off x="338668" y="2954616"/>
              <a:ext cx="8150578" cy="433645"/>
            </a:xfrm>
            <a:prstGeom prst="rect">
              <a:avLst/>
            </a:prstGeom>
            <a:grpFill/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285750" indent="-285750" algn="just">
                <a:buFont typeface="Wingdings" panose="05000000000000000000" pitchFamily="2" charset="2"/>
                <a:buChar char="ü"/>
              </a:pPr>
              <a:r>
                <a:rPr lang="uk-UA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Артеріальним пульсом називають коливання стінок артерії, які виникають у відповідь на кожне скорочення серця </a:t>
              </a:r>
              <a:endParaRPr lang="uk-UA" sz="18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1" name="Прямокутник 30">
              <a:extLst>
                <a:ext uri="{FF2B5EF4-FFF2-40B4-BE49-F238E27FC236}">
                  <a16:creationId xmlns:a16="http://schemas.microsoft.com/office/drawing/2014/main" id="{AA4B9930-9148-45ED-ACA4-64EEFD511C4B}"/>
                </a:ext>
              </a:extLst>
            </p:cNvPr>
            <p:cNvSpPr/>
            <p:nvPr/>
          </p:nvSpPr>
          <p:spPr>
            <a:xfrm>
              <a:off x="349325" y="3567020"/>
              <a:ext cx="8150578" cy="251058"/>
            </a:xfrm>
            <a:prstGeom prst="rect">
              <a:avLst/>
            </a:prstGeom>
            <a:grpFill/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285750" indent="-285750" algn="just">
                <a:buFont typeface="Wingdings" panose="05000000000000000000" pitchFamily="2" charset="2"/>
                <a:buChar char="ü"/>
              </a:pPr>
              <a:r>
                <a:rPr lang="uk-UA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Робота серця регулюється нервовою та гуморальною системами регуляції </a:t>
              </a:r>
              <a:endParaRPr lang="uk-UA" sz="18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sp>
        <p:nvSpPr>
          <p:cNvPr id="16" name="Прямокутник 15"/>
          <p:cNvSpPr/>
          <p:nvPr/>
        </p:nvSpPr>
        <p:spPr>
          <a:xfrm>
            <a:off x="2380137" y="777701"/>
            <a:ext cx="4593265" cy="33855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accent2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1" algn="ctr"/>
            <a:r>
              <a:rPr lang="uk-UA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Print" pitchFamily="2" charset="0"/>
              </a:rPr>
              <a:t>УЗАГАЛЬНЕННЯ</a:t>
            </a:r>
          </a:p>
        </p:txBody>
      </p:sp>
      <p:grpSp>
        <p:nvGrpSpPr>
          <p:cNvPr id="2" name="Групувати 1">
            <a:extLst>
              <a:ext uri="{FF2B5EF4-FFF2-40B4-BE49-F238E27FC236}">
                <a16:creationId xmlns:a16="http://schemas.microsoft.com/office/drawing/2014/main" id="{06ED4317-B0AE-4297-BC5B-00D18A44214E}"/>
              </a:ext>
            </a:extLst>
          </p:cNvPr>
          <p:cNvGrpSpPr/>
          <p:nvPr/>
        </p:nvGrpSpPr>
        <p:grpSpPr>
          <a:xfrm>
            <a:off x="1610286" y="100417"/>
            <a:ext cx="6554915" cy="548421"/>
            <a:chOff x="1310030" y="100417"/>
            <a:chExt cx="6554915" cy="548421"/>
          </a:xfrm>
        </p:grpSpPr>
        <p:cxnSp>
          <p:nvCxnSpPr>
            <p:cNvPr id="15" name="Google Shape;100;p16">
              <a:extLst>
                <a:ext uri="{FF2B5EF4-FFF2-40B4-BE49-F238E27FC236}">
                  <a16:creationId xmlns:a16="http://schemas.microsoft.com/office/drawing/2014/main" id="{EE215FE5-5688-4BBE-B496-B53DAC43A67A}"/>
                </a:ext>
              </a:extLst>
            </p:cNvPr>
            <p:cNvCxnSpPr/>
            <p:nvPr/>
          </p:nvCxnSpPr>
          <p:spPr>
            <a:xfrm rot="10800000" flipH="1">
              <a:off x="1485637" y="643138"/>
              <a:ext cx="6203700" cy="5700"/>
            </a:xfrm>
            <a:prstGeom prst="straightConnector1">
              <a:avLst/>
            </a:prstGeom>
            <a:noFill/>
            <a:ln w="19050" cap="flat" cmpd="sng">
              <a:solidFill>
                <a:srgbClr val="257BBE"/>
              </a:solidFill>
              <a:prstDash val="solid"/>
              <a:round/>
              <a:headEnd type="diamond" w="med" len="med"/>
              <a:tailEnd type="diamond" w="med" len="med"/>
            </a:ln>
          </p:spPr>
        </p:cxnSp>
        <p:sp>
          <p:nvSpPr>
            <p:cNvPr id="17" name="Google Shape;98;p16">
              <a:extLst>
                <a:ext uri="{FF2B5EF4-FFF2-40B4-BE49-F238E27FC236}">
                  <a16:creationId xmlns:a16="http://schemas.microsoft.com/office/drawing/2014/main" id="{7A898D50-00CA-423E-B775-778318295A07}"/>
                </a:ext>
              </a:extLst>
            </p:cNvPr>
            <p:cNvSpPr txBox="1"/>
            <p:nvPr/>
          </p:nvSpPr>
          <p:spPr>
            <a:xfrm>
              <a:off x="1310030" y="100417"/>
              <a:ext cx="6554915" cy="4616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lvl="0" algn="ctr"/>
              <a:r>
                <a:rPr lang="ru-RU" sz="1800" dirty="0">
                  <a:solidFill>
                    <a:srgbClr val="0C77C3"/>
                  </a:solidFill>
                  <a:latin typeface="Alegreya" panose="020B0604020202020204" charset="0"/>
                </a:rPr>
                <a:t>§ 35. </a:t>
              </a:r>
              <a:r>
                <a:rPr lang="uk-UA" sz="1800" dirty="0">
                  <a:solidFill>
                    <a:srgbClr val="0C77C3"/>
                  </a:solidFill>
                  <a:latin typeface="Alegreya" panose="020B0604020202020204" charset="0"/>
                </a:rPr>
                <a:t>Серцевий</a:t>
              </a:r>
              <a:r>
                <a:rPr lang="ru-RU" sz="1800" dirty="0">
                  <a:solidFill>
                    <a:srgbClr val="0C77C3"/>
                  </a:solidFill>
                  <a:latin typeface="Alegreya" panose="020B0604020202020204" charset="0"/>
                </a:rPr>
                <a:t> цикл. </a:t>
              </a:r>
              <a:r>
                <a:rPr lang="uk-UA" sz="1800" dirty="0">
                  <a:solidFill>
                    <a:srgbClr val="0C77C3"/>
                  </a:solidFill>
                  <a:latin typeface="Alegreya" panose="020B0604020202020204" charset="0"/>
                </a:rPr>
                <a:t>Нейрогуморальна  регуляція роботи серця</a:t>
              </a:r>
              <a:endParaRPr lang="uk-UA" sz="1800" dirty="0">
                <a:solidFill>
                  <a:srgbClr val="0C77C3"/>
                </a:solidFill>
                <a:latin typeface="Alegreya" panose="020B0604020202020204" charset="0"/>
                <a:ea typeface="Alegreya"/>
                <a:cs typeface="Alegreya"/>
                <a:sym typeface="Alegrey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877321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кутник 24">
            <a:extLst>
              <a:ext uri="{FF2B5EF4-FFF2-40B4-BE49-F238E27FC236}">
                <a16:creationId xmlns:a16="http://schemas.microsoft.com/office/drawing/2014/main" id="{B8E4F3AA-D599-4E1F-8C69-AA99DFA5E165}"/>
              </a:ext>
            </a:extLst>
          </p:cNvPr>
          <p:cNvSpPr/>
          <p:nvPr/>
        </p:nvSpPr>
        <p:spPr>
          <a:xfrm>
            <a:off x="2946512" y="962796"/>
            <a:ext cx="3303086" cy="33855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Print" panose="02000600000000000000" pitchFamily="2" charset="0"/>
              </a:rPr>
              <a:t>УЗАГАЛЬНЕННЯ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53105FF9-D5A8-4C7F-ADC2-F9C05CDAB79A}"/>
              </a:ext>
            </a:extLst>
          </p:cNvPr>
          <p:cNvSpPr/>
          <p:nvPr/>
        </p:nvSpPr>
        <p:spPr>
          <a:xfrm>
            <a:off x="282569" y="1543571"/>
            <a:ext cx="8288225" cy="266226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Print" panose="02000600000000000000" pitchFamily="2" charset="0"/>
              </a:rPr>
              <a:t>          </a:t>
            </a:r>
            <a:r>
              <a:rPr lang="uk-UA" sz="1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Print" panose="02000600000000000000" pitchFamily="2" charset="0"/>
              </a:rPr>
              <a:t>Поміркуйте</a:t>
            </a:r>
            <a:r>
              <a:rPr lang="uk-UA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endParaRPr lang="uk-UA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uk-UA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Segoe Print" pitchFamily="2" charset="0"/>
              </a:rPr>
              <a:t>1. Скільки часу триває діастола передсердь? </a:t>
            </a:r>
          </a:p>
          <a:p>
            <a:pPr>
              <a:lnSpc>
                <a:spcPct val="150000"/>
              </a:lnSpc>
            </a:pPr>
            <a:r>
              <a:rPr lang="uk-UA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Segoe Print" pitchFamily="2" charset="0"/>
              </a:rPr>
              <a:t>2. Чому під час хвилювання частота серцевих скорочень зростає? </a:t>
            </a:r>
          </a:p>
          <a:p>
            <a:pPr>
              <a:lnSpc>
                <a:spcPct val="150000"/>
              </a:lnSpc>
            </a:pPr>
            <a:r>
              <a:rPr lang="uk-UA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Segoe Print" pitchFamily="2" charset="0"/>
              </a:rPr>
              <a:t>3. Чи уповільнюється робота серця під час сну? </a:t>
            </a:r>
          </a:p>
          <a:p>
            <a:pPr>
              <a:lnSpc>
                <a:spcPct val="150000"/>
              </a:lnSpc>
            </a:pPr>
            <a:r>
              <a:rPr lang="uk-UA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Segoe Print" pitchFamily="2" charset="0"/>
              </a:rPr>
              <a:t>4. Як узгоджена робота клапанів серця впливає на рух крові із серця до судин та повернення крові до нього? </a:t>
            </a:r>
            <a:endParaRPr lang="uk-UA" sz="1800" i="1" dirty="0">
              <a:solidFill>
                <a:schemeClr val="tx1">
                  <a:lumMod val="95000"/>
                  <a:lumOff val="5000"/>
                </a:schemeClr>
              </a:solidFill>
              <a:latin typeface="Segoe Print" pitchFamily="2" charset="0"/>
            </a:endParaRPr>
          </a:p>
        </p:txBody>
      </p:sp>
      <p:pic>
        <p:nvPicPr>
          <p:cNvPr id="10" name="Picture 2" descr="Більше 119 900 стокових ілюстрацій, векторної графіки та картинок  роялті-фрі на тему знак питання - iStock">
            <a:extLst>
              <a:ext uri="{FF2B5EF4-FFF2-40B4-BE49-F238E27FC236}">
                <a16:creationId xmlns:a16="http://schemas.microsoft.com/office/drawing/2014/main" id="{D7913258-AF30-48D9-BC01-DF2A37A995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2072" y="1583884"/>
            <a:ext cx="355229" cy="355229"/>
          </a:xfrm>
          <a:prstGeom prst="rect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</p:spPr>
      </p:pic>
      <p:grpSp>
        <p:nvGrpSpPr>
          <p:cNvPr id="13" name="Групувати 12">
            <a:extLst>
              <a:ext uri="{FF2B5EF4-FFF2-40B4-BE49-F238E27FC236}">
                <a16:creationId xmlns:a16="http://schemas.microsoft.com/office/drawing/2014/main" id="{A7108A74-089D-4A31-9222-1A7682D12E38}"/>
              </a:ext>
            </a:extLst>
          </p:cNvPr>
          <p:cNvGrpSpPr/>
          <p:nvPr/>
        </p:nvGrpSpPr>
        <p:grpSpPr>
          <a:xfrm>
            <a:off x="1515023" y="109336"/>
            <a:ext cx="6554915" cy="548421"/>
            <a:chOff x="1391918" y="100417"/>
            <a:chExt cx="6554915" cy="548421"/>
          </a:xfrm>
        </p:grpSpPr>
        <p:cxnSp>
          <p:nvCxnSpPr>
            <p:cNvPr id="14" name="Google Shape;100;p16">
              <a:extLst>
                <a:ext uri="{FF2B5EF4-FFF2-40B4-BE49-F238E27FC236}">
                  <a16:creationId xmlns:a16="http://schemas.microsoft.com/office/drawing/2014/main" id="{25505DAA-7548-46DE-8A1D-9EDF05F5BCAE}"/>
                </a:ext>
              </a:extLst>
            </p:cNvPr>
            <p:cNvCxnSpPr/>
            <p:nvPr/>
          </p:nvCxnSpPr>
          <p:spPr>
            <a:xfrm rot="10800000" flipH="1">
              <a:off x="1485637" y="643138"/>
              <a:ext cx="6203700" cy="5700"/>
            </a:xfrm>
            <a:prstGeom prst="straightConnector1">
              <a:avLst/>
            </a:prstGeom>
            <a:noFill/>
            <a:ln w="19050" cap="flat" cmpd="sng">
              <a:solidFill>
                <a:srgbClr val="257BBE"/>
              </a:solidFill>
              <a:prstDash val="solid"/>
              <a:round/>
              <a:headEnd type="diamond" w="med" len="med"/>
              <a:tailEnd type="diamond" w="med" len="med"/>
            </a:ln>
          </p:spPr>
        </p:cxnSp>
        <p:sp>
          <p:nvSpPr>
            <p:cNvPr id="15" name="Google Shape;98;p16">
              <a:extLst>
                <a:ext uri="{FF2B5EF4-FFF2-40B4-BE49-F238E27FC236}">
                  <a16:creationId xmlns:a16="http://schemas.microsoft.com/office/drawing/2014/main" id="{14A4E873-D95C-4B2A-A10F-5C5DC5B314FC}"/>
                </a:ext>
              </a:extLst>
            </p:cNvPr>
            <p:cNvSpPr txBox="1"/>
            <p:nvPr/>
          </p:nvSpPr>
          <p:spPr>
            <a:xfrm>
              <a:off x="1391918" y="100417"/>
              <a:ext cx="6554915" cy="4616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lvl="0" algn="ctr"/>
              <a:r>
                <a:rPr lang="ru-RU" sz="1800" dirty="0">
                  <a:solidFill>
                    <a:srgbClr val="0C77C3"/>
                  </a:solidFill>
                  <a:latin typeface="Alegreya" panose="020B0604020202020204" charset="0"/>
                </a:rPr>
                <a:t>§ 35. </a:t>
              </a:r>
              <a:r>
                <a:rPr lang="uk-UA" sz="1800" dirty="0">
                  <a:solidFill>
                    <a:srgbClr val="0C77C3"/>
                  </a:solidFill>
                  <a:latin typeface="Alegreya" panose="020B0604020202020204" charset="0"/>
                </a:rPr>
                <a:t>Серцевий</a:t>
              </a:r>
              <a:r>
                <a:rPr lang="ru-RU" sz="1800" dirty="0">
                  <a:solidFill>
                    <a:srgbClr val="0C77C3"/>
                  </a:solidFill>
                  <a:latin typeface="Alegreya" panose="020B0604020202020204" charset="0"/>
                </a:rPr>
                <a:t> цикл. </a:t>
              </a:r>
              <a:r>
                <a:rPr lang="uk-UA" sz="1800" dirty="0">
                  <a:solidFill>
                    <a:srgbClr val="0C77C3"/>
                  </a:solidFill>
                  <a:latin typeface="Alegreya" panose="020B0604020202020204" charset="0"/>
                </a:rPr>
                <a:t>Нейрогуморальна  регуляція роботи серця</a:t>
              </a:r>
              <a:endParaRPr lang="uk-UA" sz="1800" dirty="0">
                <a:solidFill>
                  <a:srgbClr val="0C77C3"/>
                </a:solidFill>
                <a:latin typeface="Alegreya" panose="020B0604020202020204" charset="0"/>
                <a:ea typeface="Alegreya"/>
                <a:cs typeface="Alegreya"/>
                <a:sym typeface="Alegrey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938973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кутник 24">
            <a:extLst>
              <a:ext uri="{FF2B5EF4-FFF2-40B4-BE49-F238E27FC236}">
                <a16:creationId xmlns:a16="http://schemas.microsoft.com/office/drawing/2014/main" id="{B8E4F3AA-D599-4E1F-8C69-AA99DFA5E165}"/>
              </a:ext>
            </a:extLst>
          </p:cNvPr>
          <p:cNvSpPr/>
          <p:nvPr/>
        </p:nvSpPr>
        <p:spPr>
          <a:xfrm>
            <a:off x="2946512" y="962796"/>
            <a:ext cx="3303086" cy="33855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Print" panose="02000600000000000000" pitchFamily="2" charset="0"/>
              </a:rPr>
              <a:t>УЗАГАЛЬНЕННЯ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53105FF9-D5A8-4C7F-ADC2-F9C05CDAB79A}"/>
              </a:ext>
            </a:extLst>
          </p:cNvPr>
          <p:cNvSpPr/>
          <p:nvPr/>
        </p:nvSpPr>
        <p:spPr>
          <a:xfrm>
            <a:off x="282570" y="1639108"/>
            <a:ext cx="8492940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Segoe Print" pitchFamily="2" charset="0"/>
              </a:rPr>
              <a:t>1 Як називається фаза розслаблення передсердь і шлуночків?</a:t>
            </a:r>
            <a:endParaRPr lang="uk-UA" sz="2400" i="1" dirty="0">
              <a:solidFill>
                <a:schemeClr val="tx1">
                  <a:lumMod val="95000"/>
                  <a:lumOff val="5000"/>
                </a:schemeClr>
              </a:solidFill>
              <a:latin typeface="Segoe Print" pitchFamily="2" charset="0"/>
            </a:endParaRPr>
          </a:p>
        </p:txBody>
      </p:sp>
      <p:pic>
        <p:nvPicPr>
          <p:cNvPr id="10" name="Picture 2" descr="Більше 119 900 стокових ілюстрацій, векторної графіки та картинок  роялті-фрі на тему знак питання - iStock">
            <a:extLst>
              <a:ext uri="{FF2B5EF4-FFF2-40B4-BE49-F238E27FC236}">
                <a16:creationId xmlns:a16="http://schemas.microsoft.com/office/drawing/2014/main" id="{D7913258-AF30-48D9-BC01-DF2A37A995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9113" y="669484"/>
            <a:ext cx="776352" cy="776352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</p:pic>
      <p:grpSp>
        <p:nvGrpSpPr>
          <p:cNvPr id="2" name="Групувати 12">
            <a:extLst>
              <a:ext uri="{FF2B5EF4-FFF2-40B4-BE49-F238E27FC236}">
                <a16:creationId xmlns:a16="http://schemas.microsoft.com/office/drawing/2014/main" id="{A7108A74-089D-4A31-9222-1A7682D12E38}"/>
              </a:ext>
            </a:extLst>
          </p:cNvPr>
          <p:cNvGrpSpPr/>
          <p:nvPr/>
        </p:nvGrpSpPr>
        <p:grpSpPr>
          <a:xfrm>
            <a:off x="1515023" y="109336"/>
            <a:ext cx="6554915" cy="548421"/>
            <a:chOff x="1391918" y="100417"/>
            <a:chExt cx="6554915" cy="548421"/>
          </a:xfrm>
        </p:grpSpPr>
        <p:cxnSp>
          <p:nvCxnSpPr>
            <p:cNvPr id="14" name="Google Shape;100;p16">
              <a:extLst>
                <a:ext uri="{FF2B5EF4-FFF2-40B4-BE49-F238E27FC236}">
                  <a16:creationId xmlns:a16="http://schemas.microsoft.com/office/drawing/2014/main" id="{25505DAA-7548-46DE-8A1D-9EDF05F5BCAE}"/>
                </a:ext>
              </a:extLst>
            </p:cNvPr>
            <p:cNvCxnSpPr/>
            <p:nvPr/>
          </p:nvCxnSpPr>
          <p:spPr>
            <a:xfrm rot="10800000" flipH="1">
              <a:off x="1485637" y="643138"/>
              <a:ext cx="6203700" cy="5700"/>
            </a:xfrm>
            <a:prstGeom prst="straightConnector1">
              <a:avLst/>
            </a:prstGeom>
            <a:noFill/>
            <a:ln w="19050" cap="flat" cmpd="sng">
              <a:solidFill>
                <a:srgbClr val="257BBE"/>
              </a:solidFill>
              <a:prstDash val="solid"/>
              <a:round/>
              <a:headEnd type="diamond" w="med" len="med"/>
              <a:tailEnd type="diamond" w="med" len="med"/>
            </a:ln>
          </p:spPr>
        </p:cxnSp>
        <p:sp>
          <p:nvSpPr>
            <p:cNvPr id="15" name="Google Shape;98;p16">
              <a:extLst>
                <a:ext uri="{FF2B5EF4-FFF2-40B4-BE49-F238E27FC236}">
                  <a16:creationId xmlns:a16="http://schemas.microsoft.com/office/drawing/2014/main" id="{14A4E873-D95C-4B2A-A10F-5C5DC5B314FC}"/>
                </a:ext>
              </a:extLst>
            </p:cNvPr>
            <p:cNvSpPr txBox="1"/>
            <p:nvPr/>
          </p:nvSpPr>
          <p:spPr>
            <a:xfrm>
              <a:off x="1391918" y="100417"/>
              <a:ext cx="6554915" cy="4616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lvl="0" algn="ctr"/>
              <a:r>
                <a:rPr lang="ru-RU" sz="1800" dirty="0">
                  <a:solidFill>
                    <a:srgbClr val="0C77C3"/>
                  </a:solidFill>
                  <a:latin typeface="Alegreya" panose="020B0604020202020204" charset="0"/>
                </a:rPr>
                <a:t>§ 35. </a:t>
              </a:r>
              <a:r>
                <a:rPr lang="uk-UA" sz="1800" dirty="0">
                  <a:solidFill>
                    <a:srgbClr val="0C77C3"/>
                  </a:solidFill>
                  <a:latin typeface="Alegreya" panose="020B0604020202020204" charset="0"/>
                </a:rPr>
                <a:t>Серцевий</a:t>
              </a:r>
              <a:r>
                <a:rPr lang="ru-RU" sz="1800" dirty="0">
                  <a:solidFill>
                    <a:srgbClr val="0C77C3"/>
                  </a:solidFill>
                  <a:latin typeface="Alegreya" panose="020B0604020202020204" charset="0"/>
                </a:rPr>
                <a:t> цикл. </a:t>
              </a:r>
              <a:r>
                <a:rPr lang="uk-UA" sz="1800" dirty="0">
                  <a:solidFill>
                    <a:srgbClr val="0C77C3"/>
                  </a:solidFill>
                  <a:latin typeface="Alegreya" panose="020B0604020202020204" charset="0"/>
                </a:rPr>
                <a:t>Нейрогуморальна  регуляція роботи серця</a:t>
              </a:r>
              <a:endParaRPr lang="uk-UA" sz="1800" dirty="0">
                <a:solidFill>
                  <a:srgbClr val="0C77C3"/>
                </a:solidFill>
                <a:latin typeface="Alegreya" panose="020B0604020202020204" charset="0"/>
                <a:ea typeface="Alegreya"/>
                <a:cs typeface="Alegreya"/>
                <a:sym typeface="Alegreya"/>
              </a:endParaRPr>
            </a:p>
          </p:txBody>
        </p:sp>
      </p:grpSp>
      <p:grpSp>
        <p:nvGrpSpPr>
          <p:cNvPr id="16" name="Групувати 15"/>
          <p:cNvGrpSpPr/>
          <p:nvPr/>
        </p:nvGrpSpPr>
        <p:grpSpPr>
          <a:xfrm>
            <a:off x="339436" y="2774145"/>
            <a:ext cx="8354189" cy="1539838"/>
            <a:chOff x="339436" y="2774145"/>
            <a:chExt cx="8354189" cy="1539838"/>
          </a:xfrm>
        </p:grpSpPr>
        <p:sp>
          <p:nvSpPr>
            <p:cNvPr id="8" name="Прямокутник 7">
              <a:extLst>
                <a:ext uri="{FF2B5EF4-FFF2-40B4-BE49-F238E27FC236}">
                  <a16:creationId xmlns:a16="http://schemas.microsoft.com/office/drawing/2014/main" id="{53105FF9-D5A8-4C7F-ADC2-F9C05CDAB79A}"/>
                </a:ext>
              </a:extLst>
            </p:cNvPr>
            <p:cNvSpPr/>
            <p:nvPr/>
          </p:nvSpPr>
          <p:spPr>
            <a:xfrm>
              <a:off x="339436" y="2774145"/>
              <a:ext cx="3468290" cy="4616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uk-UA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Segoe Print" pitchFamily="2" charset="0"/>
                </a:rPr>
                <a:t>А) гіподинамія </a:t>
              </a:r>
              <a:endParaRPr lang="uk-UA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Print" pitchFamily="2" charset="0"/>
              </a:endParaRPr>
            </a:p>
          </p:txBody>
        </p:sp>
        <p:sp>
          <p:nvSpPr>
            <p:cNvPr id="11" name="Прямокутник 10">
              <a:extLst>
                <a:ext uri="{FF2B5EF4-FFF2-40B4-BE49-F238E27FC236}">
                  <a16:creationId xmlns:a16="http://schemas.microsoft.com/office/drawing/2014/main" id="{53105FF9-D5A8-4C7F-ADC2-F9C05CDAB79A}"/>
                </a:ext>
              </a:extLst>
            </p:cNvPr>
            <p:cNvSpPr/>
            <p:nvPr/>
          </p:nvSpPr>
          <p:spPr>
            <a:xfrm>
              <a:off x="366732" y="3852318"/>
              <a:ext cx="3468290" cy="4616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uk-UA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Segoe Print" pitchFamily="2" charset="0"/>
                </a:rPr>
                <a:t>Б) гіпертензія </a:t>
              </a:r>
              <a:endParaRPr lang="uk-UA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Print" pitchFamily="2" charset="0"/>
              </a:endParaRPr>
            </a:p>
          </p:txBody>
        </p:sp>
        <p:sp>
          <p:nvSpPr>
            <p:cNvPr id="12" name="Прямокутник 11">
              <a:extLst>
                <a:ext uri="{FF2B5EF4-FFF2-40B4-BE49-F238E27FC236}">
                  <a16:creationId xmlns:a16="http://schemas.microsoft.com/office/drawing/2014/main" id="{53105FF9-D5A8-4C7F-ADC2-F9C05CDAB79A}"/>
                </a:ext>
              </a:extLst>
            </p:cNvPr>
            <p:cNvSpPr/>
            <p:nvPr/>
          </p:nvSpPr>
          <p:spPr>
            <a:xfrm>
              <a:off x="5225335" y="2787793"/>
              <a:ext cx="3468290" cy="4616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uk-UA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Segoe Print" pitchFamily="2" charset="0"/>
                </a:rPr>
                <a:t>В) систола </a:t>
              </a:r>
              <a:endParaRPr lang="uk-UA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Print" pitchFamily="2" charset="0"/>
              </a:endParaRPr>
            </a:p>
          </p:txBody>
        </p:sp>
        <p:sp>
          <p:nvSpPr>
            <p:cNvPr id="13" name="Прямокутник 12">
              <a:extLst>
                <a:ext uri="{FF2B5EF4-FFF2-40B4-BE49-F238E27FC236}">
                  <a16:creationId xmlns:a16="http://schemas.microsoft.com/office/drawing/2014/main" id="{53105FF9-D5A8-4C7F-ADC2-F9C05CDAB79A}"/>
                </a:ext>
              </a:extLst>
            </p:cNvPr>
            <p:cNvSpPr/>
            <p:nvPr/>
          </p:nvSpPr>
          <p:spPr>
            <a:xfrm>
              <a:off x="5225335" y="3852318"/>
              <a:ext cx="3468290" cy="4616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uk-UA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Segoe Print" pitchFamily="2" charset="0"/>
                </a:rPr>
                <a:t>Г) діастола </a:t>
              </a:r>
              <a:endParaRPr lang="uk-UA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Print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938973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кутник 24">
            <a:extLst>
              <a:ext uri="{FF2B5EF4-FFF2-40B4-BE49-F238E27FC236}">
                <a16:creationId xmlns:a16="http://schemas.microsoft.com/office/drawing/2014/main" id="{B8E4F3AA-D599-4E1F-8C69-AA99DFA5E165}"/>
              </a:ext>
            </a:extLst>
          </p:cNvPr>
          <p:cNvSpPr/>
          <p:nvPr/>
        </p:nvSpPr>
        <p:spPr>
          <a:xfrm>
            <a:off x="2946512" y="962796"/>
            <a:ext cx="3303086" cy="33855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Print" panose="02000600000000000000" pitchFamily="2" charset="0"/>
              </a:rPr>
              <a:t>УЗАГАЛЬНЕННЯ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53105FF9-D5A8-4C7F-ADC2-F9C05CDAB79A}"/>
              </a:ext>
            </a:extLst>
          </p:cNvPr>
          <p:cNvSpPr/>
          <p:nvPr/>
        </p:nvSpPr>
        <p:spPr>
          <a:xfrm>
            <a:off x="282570" y="1639108"/>
            <a:ext cx="8492940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Segoe Print" pitchFamily="2" charset="0"/>
              </a:rPr>
              <a:t>1 Як називається фаза розслаблення передсердь і шлуночків?</a:t>
            </a:r>
            <a:endParaRPr lang="uk-UA" sz="2400" i="1" dirty="0">
              <a:solidFill>
                <a:schemeClr val="tx1">
                  <a:lumMod val="95000"/>
                  <a:lumOff val="5000"/>
                </a:schemeClr>
              </a:solidFill>
              <a:latin typeface="Segoe Print" pitchFamily="2" charset="0"/>
            </a:endParaRPr>
          </a:p>
        </p:txBody>
      </p:sp>
      <p:pic>
        <p:nvPicPr>
          <p:cNvPr id="10" name="Picture 2" descr="Більше 119 900 стокових ілюстрацій, векторної графіки та картинок  роялті-фрі на тему знак питання - iStock">
            <a:extLst>
              <a:ext uri="{FF2B5EF4-FFF2-40B4-BE49-F238E27FC236}">
                <a16:creationId xmlns:a16="http://schemas.microsoft.com/office/drawing/2014/main" id="{D7913258-AF30-48D9-BC01-DF2A37A995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9113" y="669484"/>
            <a:ext cx="776352" cy="776352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</p:pic>
      <p:grpSp>
        <p:nvGrpSpPr>
          <p:cNvPr id="2" name="Групувати 12">
            <a:extLst>
              <a:ext uri="{FF2B5EF4-FFF2-40B4-BE49-F238E27FC236}">
                <a16:creationId xmlns:a16="http://schemas.microsoft.com/office/drawing/2014/main" id="{A7108A74-089D-4A31-9222-1A7682D12E38}"/>
              </a:ext>
            </a:extLst>
          </p:cNvPr>
          <p:cNvGrpSpPr/>
          <p:nvPr/>
        </p:nvGrpSpPr>
        <p:grpSpPr>
          <a:xfrm>
            <a:off x="1515023" y="109336"/>
            <a:ext cx="6554915" cy="548421"/>
            <a:chOff x="1391918" y="100417"/>
            <a:chExt cx="6554915" cy="548421"/>
          </a:xfrm>
        </p:grpSpPr>
        <p:cxnSp>
          <p:nvCxnSpPr>
            <p:cNvPr id="14" name="Google Shape;100;p16">
              <a:extLst>
                <a:ext uri="{FF2B5EF4-FFF2-40B4-BE49-F238E27FC236}">
                  <a16:creationId xmlns:a16="http://schemas.microsoft.com/office/drawing/2014/main" id="{25505DAA-7548-46DE-8A1D-9EDF05F5BCAE}"/>
                </a:ext>
              </a:extLst>
            </p:cNvPr>
            <p:cNvCxnSpPr/>
            <p:nvPr/>
          </p:nvCxnSpPr>
          <p:spPr>
            <a:xfrm rot="10800000" flipH="1">
              <a:off x="1485637" y="643138"/>
              <a:ext cx="6203700" cy="5700"/>
            </a:xfrm>
            <a:prstGeom prst="straightConnector1">
              <a:avLst/>
            </a:prstGeom>
            <a:noFill/>
            <a:ln w="19050" cap="flat" cmpd="sng">
              <a:solidFill>
                <a:srgbClr val="257BBE"/>
              </a:solidFill>
              <a:prstDash val="solid"/>
              <a:round/>
              <a:headEnd type="diamond" w="med" len="med"/>
              <a:tailEnd type="diamond" w="med" len="med"/>
            </a:ln>
          </p:spPr>
        </p:cxnSp>
        <p:sp>
          <p:nvSpPr>
            <p:cNvPr id="15" name="Google Shape;98;p16">
              <a:extLst>
                <a:ext uri="{FF2B5EF4-FFF2-40B4-BE49-F238E27FC236}">
                  <a16:creationId xmlns:a16="http://schemas.microsoft.com/office/drawing/2014/main" id="{14A4E873-D95C-4B2A-A10F-5C5DC5B314FC}"/>
                </a:ext>
              </a:extLst>
            </p:cNvPr>
            <p:cNvSpPr txBox="1"/>
            <p:nvPr/>
          </p:nvSpPr>
          <p:spPr>
            <a:xfrm>
              <a:off x="1391918" y="100417"/>
              <a:ext cx="6554915" cy="4616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lvl="0" algn="ctr"/>
              <a:r>
                <a:rPr lang="ru-RU" sz="1800" dirty="0">
                  <a:solidFill>
                    <a:srgbClr val="0C77C3"/>
                  </a:solidFill>
                  <a:latin typeface="Alegreya" panose="020B0604020202020204" charset="0"/>
                </a:rPr>
                <a:t>§ 35. </a:t>
              </a:r>
              <a:r>
                <a:rPr lang="uk-UA" sz="1800" dirty="0">
                  <a:solidFill>
                    <a:srgbClr val="0C77C3"/>
                  </a:solidFill>
                  <a:latin typeface="Alegreya" panose="020B0604020202020204" charset="0"/>
                </a:rPr>
                <a:t>Серцевий</a:t>
              </a:r>
              <a:r>
                <a:rPr lang="ru-RU" sz="1800" dirty="0">
                  <a:solidFill>
                    <a:srgbClr val="0C77C3"/>
                  </a:solidFill>
                  <a:latin typeface="Alegreya" panose="020B0604020202020204" charset="0"/>
                </a:rPr>
                <a:t> цикл. </a:t>
              </a:r>
              <a:r>
                <a:rPr lang="uk-UA" sz="1800" dirty="0">
                  <a:solidFill>
                    <a:srgbClr val="0C77C3"/>
                  </a:solidFill>
                  <a:latin typeface="Alegreya" panose="020B0604020202020204" charset="0"/>
                </a:rPr>
                <a:t>Нейрогуморальна  регуляція роботи серця</a:t>
              </a:r>
              <a:endParaRPr lang="uk-UA" sz="1800" dirty="0">
                <a:solidFill>
                  <a:srgbClr val="0C77C3"/>
                </a:solidFill>
                <a:latin typeface="Alegreya" panose="020B0604020202020204" charset="0"/>
                <a:ea typeface="Alegreya"/>
                <a:cs typeface="Alegreya"/>
                <a:sym typeface="Alegreya"/>
              </a:endParaRPr>
            </a:p>
          </p:txBody>
        </p:sp>
      </p:grpSp>
      <p:grpSp>
        <p:nvGrpSpPr>
          <p:cNvPr id="3" name="Групувати 15"/>
          <p:cNvGrpSpPr/>
          <p:nvPr/>
        </p:nvGrpSpPr>
        <p:grpSpPr>
          <a:xfrm>
            <a:off x="339436" y="2774145"/>
            <a:ext cx="8354189" cy="1539838"/>
            <a:chOff x="339436" y="2774145"/>
            <a:chExt cx="8354189" cy="1539838"/>
          </a:xfrm>
        </p:grpSpPr>
        <p:sp>
          <p:nvSpPr>
            <p:cNvPr id="8" name="Прямокутник 7">
              <a:extLst>
                <a:ext uri="{FF2B5EF4-FFF2-40B4-BE49-F238E27FC236}">
                  <a16:creationId xmlns:a16="http://schemas.microsoft.com/office/drawing/2014/main" id="{53105FF9-D5A8-4C7F-ADC2-F9C05CDAB79A}"/>
                </a:ext>
              </a:extLst>
            </p:cNvPr>
            <p:cNvSpPr/>
            <p:nvPr/>
          </p:nvSpPr>
          <p:spPr>
            <a:xfrm>
              <a:off x="339436" y="2774145"/>
              <a:ext cx="3468290" cy="4616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uk-UA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Segoe Print" pitchFamily="2" charset="0"/>
                </a:rPr>
                <a:t>А) гіподинамія </a:t>
              </a:r>
              <a:endParaRPr lang="uk-UA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Print" pitchFamily="2" charset="0"/>
              </a:endParaRPr>
            </a:p>
          </p:txBody>
        </p:sp>
        <p:sp>
          <p:nvSpPr>
            <p:cNvPr id="11" name="Прямокутник 10">
              <a:extLst>
                <a:ext uri="{FF2B5EF4-FFF2-40B4-BE49-F238E27FC236}">
                  <a16:creationId xmlns:a16="http://schemas.microsoft.com/office/drawing/2014/main" id="{53105FF9-D5A8-4C7F-ADC2-F9C05CDAB79A}"/>
                </a:ext>
              </a:extLst>
            </p:cNvPr>
            <p:cNvSpPr/>
            <p:nvPr/>
          </p:nvSpPr>
          <p:spPr>
            <a:xfrm>
              <a:off x="366732" y="3852318"/>
              <a:ext cx="3468290" cy="4616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uk-UA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Segoe Print" pitchFamily="2" charset="0"/>
                </a:rPr>
                <a:t>Б) гіпертензія </a:t>
              </a:r>
              <a:endParaRPr lang="uk-UA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Print" pitchFamily="2" charset="0"/>
              </a:endParaRPr>
            </a:p>
          </p:txBody>
        </p:sp>
        <p:sp>
          <p:nvSpPr>
            <p:cNvPr id="12" name="Прямокутник 11">
              <a:extLst>
                <a:ext uri="{FF2B5EF4-FFF2-40B4-BE49-F238E27FC236}">
                  <a16:creationId xmlns:a16="http://schemas.microsoft.com/office/drawing/2014/main" id="{53105FF9-D5A8-4C7F-ADC2-F9C05CDAB79A}"/>
                </a:ext>
              </a:extLst>
            </p:cNvPr>
            <p:cNvSpPr/>
            <p:nvPr/>
          </p:nvSpPr>
          <p:spPr>
            <a:xfrm>
              <a:off x="5225335" y="2787793"/>
              <a:ext cx="3468290" cy="4616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uk-UA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Segoe Print" pitchFamily="2" charset="0"/>
                </a:rPr>
                <a:t>В) систола </a:t>
              </a:r>
              <a:endParaRPr lang="uk-UA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Print" pitchFamily="2" charset="0"/>
              </a:endParaRPr>
            </a:p>
          </p:txBody>
        </p:sp>
        <p:sp>
          <p:nvSpPr>
            <p:cNvPr id="13" name="Прямокутник 12">
              <a:extLst>
                <a:ext uri="{FF2B5EF4-FFF2-40B4-BE49-F238E27FC236}">
                  <a16:creationId xmlns:a16="http://schemas.microsoft.com/office/drawing/2014/main" id="{53105FF9-D5A8-4C7F-ADC2-F9C05CDAB79A}"/>
                </a:ext>
              </a:extLst>
            </p:cNvPr>
            <p:cNvSpPr/>
            <p:nvPr/>
          </p:nvSpPr>
          <p:spPr>
            <a:xfrm>
              <a:off x="5225335" y="3852318"/>
              <a:ext cx="3468290" cy="461665"/>
            </a:xfrm>
            <a:prstGeom prst="rect">
              <a:avLst/>
            </a:prstGeom>
            <a:solidFill>
              <a:srgbClr val="99CC00"/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uk-UA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Segoe Print" pitchFamily="2" charset="0"/>
                </a:rPr>
                <a:t>Г) діастола </a:t>
              </a:r>
              <a:endParaRPr lang="uk-UA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Print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938973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кутник 24">
            <a:extLst>
              <a:ext uri="{FF2B5EF4-FFF2-40B4-BE49-F238E27FC236}">
                <a16:creationId xmlns:a16="http://schemas.microsoft.com/office/drawing/2014/main" id="{B8E4F3AA-D599-4E1F-8C69-AA99DFA5E165}"/>
              </a:ext>
            </a:extLst>
          </p:cNvPr>
          <p:cNvSpPr/>
          <p:nvPr/>
        </p:nvSpPr>
        <p:spPr>
          <a:xfrm>
            <a:off x="2946512" y="962796"/>
            <a:ext cx="3303086" cy="33855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Print" panose="02000600000000000000" pitchFamily="2" charset="0"/>
              </a:rPr>
              <a:t>УЗАГАЛЬНЕННЯ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53105FF9-D5A8-4C7F-ADC2-F9C05CDAB79A}"/>
              </a:ext>
            </a:extLst>
          </p:cNvPr>
          <p:cNvSpPr/>
          <p:nvPr/>
        </p:nvSpPr>
        <p:spPr>
          <a:xfrm>
            <a:off x="282570" y="1639108"/>
            <a:ext cx="8492940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Segoe Print" pitchFamily="2" charset="0"/>
              </a:rPr>
              <a:t>2. Яка тривалість серцевого циклу?</a:t>
            </a:r>
            <a:endParaRPr lang="uk-UA" sz="2400" i="1" dirty="0">
              <a:solidFill>
                <a:schemeClr val="tx1">
                  <a:lumMod val="95000"/>
                  <a:lumOff val="5000"/>
                </a:schemeClr>
              </a:solidFill>
              <a:latin typeface="Segoe Print" pitchFamily="2" charset="0"/>
            </a:endParaRPr>
          </a:p>
        </p:txBody>
      </p:sp>
      <p:pic>
        <p:nvPicPr>
          <p:cNvPr id="10" name="Picture 2" descr="Більше 119 900 стокових ілюстрацій, векторної графіки та картинок  роялті-фрі на тему знак питання - iStock">
            <a:extLst>
              <a:ext uri="{FF2B5EF4-FFF2-40B4-BE49-F238E27FC236}">
                <a16:creationId xmlns:a16="http://schemas.microsoft.com/office/drawing/2014/main" id="{D7913258-AF30-48D9-BC01-DF2A37A995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9113" y="669484"/>
            <a:ext cx="776352" cy="776352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</p:pic>
      <p:grpSp>
        <p:nvGrpSpPr>
          <p:cNvPr id="2" name="Групувати 12">
            <a:extLst>
              <a:ext uri="{FF2B5EF4-FFF2-40B4-BE49-F238E27FC236}">
                <a16:creationId xmlns:a16="http://schemas.microsoft.com/office/drawing/2014/main" id="{A7108A74-089D-4A31-9222-1A7682D12E38}"/>
              </a:ext>
            </a:extLst>
          </p:cNvPr>
          <p:cNvGrpSpPr/>
          <p:nvPr/>
        </p:nvGrpSpPr>
        <p:grpSpPr>
          <a:xfrm>
            <a:off x="1515023" y="109336"/>
            <a:ext cx="6554915" cy="548421"/>
            <a:chOff x="1391918" y="100417"/>
            <a:chExt cx="6554915" cy="548421"/>
          </a:xfrm>
        </p:grpSpPr>
        <p:cxnSp>
          <p:nvCxnSpPr>
            <p:cNvPr id="14" name="Google Shape;100;p16">
              <a:extLst>
                <a:ext uri="{FF2B5EF4-FFF2-40B4-BE49-F238E27FC236}">
                  <a16:creationId xmlns:a16="http://schemas.microsoft.com/office/drawing/2014/main" id="{25505DAA-7548-46DE-8A1D-9EDF05F5BCAE}"/>
                </a:ext>
              </a:extLst>
            </p:cNvPr>
            <p:cNvCxnSpPr/>
            <p:nvPr/>
          </p:nvCxnSpPr>
          <p:spPr>
            <a:xfrm rot="10800000" flipH="1">
              <a:off x="1485637" y="643138"/>
              <a:ext cx="6203700" cy="5700"/>
            </a:xfrm>
            <a:prstGeom prst="straightConnector1">
              <a:avLst/>
            </a:prstGeom>
            <a:noFill/>
            <a:ln w="19050" cap="flat" cmpd="sng">
              <a:solidFill>
                <a:srgbClr val="257BBE"/>
              </a:solidFill>
              <a:prstDash val="solid"/>
              <a:round/>
              <a:headEnd type="diamond" w="med" len="med"/>
              <a:tailEnd type="diamond" w="med" len="med"/>
            </a:ln>
          </p:spPr>
        </p:cxnSp>
        <p:sp>
          <p:nvSpPr>
            <p:cNvPr id="15" name="Google Shape;98;p16">
              <a:extLst>
                <a:ext uri="{FF2B5EF4-FFF2-40B4-BE49-F238E27FC236}">
                  <a16:creationId xmlns:a16="http://schemas.microsoft.com/office/drawing/2014/main" id="{14A4E873-D95C-4B2A-A10F-5C5DC5B314FC}"/>
                </a:ext>
              </a:extLst>
            </p:cNvPr>
            <p:cNvSpPr txBox="1"/>
            <p:nvPr/>
          </p:nvSpPr>
          <p:spPr>
            <a:xfrm>
              <a:off x="1391918" y="100417"/>
              <a:ext cx="6554915" cy="4616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lvl="0" algn="ctr"/>
              <a:r>
                <a:rPr lang="ru-RU" sz="1800" dirty="0">
                  <a:solidFill>
                    <a:srgbClr val="0C77C3"/>
                  </a:solidFill>
                  <a:latin typeface="Alegreya" panose="020B0604020202020204" charset="0"/>
                </a:rPr>
                <a:t>§ 35. </a:t>
              </a:r>
              <a:r>
                <a:rPr lang="uk-UA" sz="1800" dirty="0">
                  <a:solidFill>
                    <a:srgbClr val="0C77C3"/>
                  </a:solidFill>
                  <a:latin typeface="Alegreya" panose="020B0604020202020204" charset="0"/>
                </a:rPr>
                <a:t>Серцевий</a:t>
              </a:r>
              <a:r>
                <a:rPr lang="ru-RU" sz="1800" dirty="0">
                  <a:solidFill>
                    <a:srgbClr val="0C77C3"/>
                  </a:solidFill>
                  <a:latin typeface="Alegreya" panose="020B0604020202020204" charset="0"/>
                </a:rPr>
                <a:t> цикл. </a:t>
              </a:r>
              <a:r>
                <a:rPr lang="uk-UA" sz="1800" dirty="0">
                  <a:solidFill>
                    <a:srgbClr val="0C77C3"/>
                  </a:solidFill>
                  <a:latin typeface="Alegreya" panose="020B0604020202020204" charset="0"/>
                </a:rPr>
                <a:t>Нейрогуморальна  регуляція роботи серця</a:t>
              </a:r>
              <a:endParaRPr lang="uk-UA" sz="1800" dirty="0">
                <a:solidFill>
                  <a:srgbClr val="0C77C3"/>
                </a:solidFill>
                <a:latin typeface="Alegreya" panose="020B0604020202020204" charset="0"/>
                <a:ea typeface="Alegreya"/>
                <a:cs typeface="Alegreya"/>
                <a:sym typeface="Alegreya"/>
              </a:endParaRPr>
            </a:p>
          </p:txBody>
        </p:sp>
      </p:grpSp>
      <p:grpSp>
        <p:nvGrpSpPr>
          <p:cNvPr id="3" name="Групувати 15"/>
          <p:cNvGrpSpPr/>
          <p:nvPr/>
        </p:nvGrpSpPr>
        <p:grpSpPr>
          <a:xfrm>
            <a:off x="339436" y="2774145"/>
            <a:ext cx="8354189" cy="1539838"/>
            <a:chOff x="339436" y="2774145"/>
            <a:chExt cx="8354189" cy="1539838"/>
          </a:xfrm>
        </p:grpSpPr>
        <p:sp>
          <p:nvSpPr>
            <p:cNvPr id="8" name="Прямокутник 7">
              <a:extLst>
                <a:ext uri="{FF2B5EF4-FFF2-40B4-BE49-F238E27FC236}">
                  <a16:creationId xmlns:a16="http://schemas.microsoft.com/office/drawing/2014/main" id="{53105FF9-D5A8-4C7F-ADC2-F9C05CDAB79A}"/>
                </a:ext>
              </a:extLst>
            </p:cNvPr>
            <p:cNvSpPr/>
            <p:nvPr/>
          </p:nvSpPr>
          <p:spPr>
            <a:xfrm>
              <a:off x="339436" y="2774145"/>
              <a:ext cx="3468290" cy="4616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uk-UA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Segoe Print" pitchFamily="2" charset="0"/>
                </a:rPr>
                <a:t>А) 0.1 с  </a:t>
              </a:r>
              <a:endParaRPr lang="uk-UA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Print" pitchFamily="2" charset="0"/>
              </a:endParaRPr>
            </a:p>
          </p:txBody>
        </p:sp>
        <p:sp>
          <p:nvSpPr>
            <p:cNvPr id="11" name="Прямокутник 10">
              <a:extLst>
                <a:ext uri="{FF2B5EF4-FFF2-40B4-BE49-F238E27FC236}">
                  <a16:creationId xmlns:a16="http://schemas.microsoft.com/office/drawing/2014/main" id="{53105FF9-D5A8-4C7F-ADC2-F9C05CDAB79A}"/>
                </a:ext>
              </a:extLst>
            </p:cNvPr>
            <p:cNvSpPr/>
            <p:nvPr/>
          </p:nvSpPr>
          <p:spPr>
            <a:xfrm>
              <a:off x="366732" y="3852318"/>
              <a:ext cx="3468290" cy="4616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uk-UA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Segoe Print" pitchFamily="2" charset="0"/>
                </a:rPr>
                <a:t>Б) 0.8 с  </a:t>
              </a:r>
              <a:endParaRPr lang="uk-UA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Print" pitchFamily="2" charset="0"/>
              </a:endParaRPr>
            </a:p>
          </p:txBody>
        </p:sp>
        <p:sp>
          <p:nvSpPr>
            <p:cNvPr id="12" name="Прямокутник 11">
              <a:extLst>
                <a:ext uri="{FF2B5EF4-FFF2-40B4-BE49-F238E27FC236}">
                  <a16:creationId xmlns:a16="http://schemas.microsoft.com/office/drawing/2014/main" id="{53105FF9-D5A8-4C7F-ADC2-F9C05CDAB79A}"/>
                </a:ext>
              </a:extLst>
            </p:cNvPr>
            <p:cNvSpPr/>
            <p:nvPr/>
          </p:nvSpPr>
          <p:spPr>
            <a:xfrm>
              <a:off x="5225335" y="2787793"/>
              <a:ext cx="3468290" cy="4616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uk-UA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Segoe Print" pitchFamily="2" charset="0"/>
                </a:rPr>
                <a:t>В) 0.3 с  </a:t>
              </a:r>
              <a:endParaRPr lang="uk-UA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Print" pitchFamily="2" charset="0"/>
              </a:endParaRPr>
            </a:p>
          </p:txBody>
        </p:sp>
        <p:sp>
          <p:nvSpPr>
            <p:cNvPr id="13" name="Прямокутник 12">
              <a:extLst>
                <a:ext uri="{FF2B5EF4-FFF2-40B4-BE49-F238E27FC236}">
                  <a16:creationId xmlns:a16="http://schemas.microsoft.com/office/drawing/2014/main" id="{53105FF9-D5A8-4C7F-ADC2-F9C05CDAB79A}"/>
                </a:ext>
              </a:extLst>
            </p:cNvPr>
            <p:cNvSpPr/>
            <p:nvPr/>
          </p:nvSpPr>
          <p:spPr>
            <a:xfrm>
              <a:off x="5225335" y="3852318"/>
              <a:ext cx="3468290" cy="4616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uk-UA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Segoe Print" pitchFamily="2" charset="0"/>
                </a:rPr>
                <a:t>Г) 0.4 с  </a:t>
              </a:r>
              <a:endParaRPr lang="uk-UA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Print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938973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кутник 24">
            <a:extLst>
              <a:ext uri="{FF2B5EF4-FFF2-40B4-BE49-F238E27FC236}">
                <a16:creationId xmlns:a16="http://schemas.microsoft.com/office/drawing/2014/main" id="{B8E4F3AA-D599-4E1F-8C69-AA99DFA5E165}"/>
              </a:ext>
            </a:extLst>
          </p:cNvPr>
          <p:cNvSpPr/>
          <p:nvPr/>
        </p:nvSpPr>
        <p:spPr>
          <a:xfrm>
            <a:off x="2946512" y="962796"/>
            <a:ext cx="3303086" cy="33855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Print" panose="02000600000000000000" pitchFamily="2" charset="0"/>
              </a:rPr>
              <a:t>УЗАГАЛЬНЕННЯ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53105FF9-D5A8-4C7F-ADC2-F9C05CDAB79A}"/>
              </a:ext>
            </a:extLst>
          </p:cNvPr>
          <p:cNvSpPr/>
          <p:nvPr/>
        </p:nvSpPr>
        <p:spPr>
          <a:xfrm>
            <a:off x="282570" y="1639108"/>
            <a:ext cx="8492940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Segoe Print" pitchFamily="2" charset="0"/>
              </a:rPr>
              <a:t>2. Яка тривалість серцевого циклу?</a:t>
            </a:r>
            <a:endParaRPr lang="uk-UA" sz="2400" i="1" dirty="0">
              <a:solidFill>
                <a:schemeClr val="tx1">
                  <a:lumMod val="95000"/>
                  <a:lumOff val="5000"/>
                </a:schemeClr>
              </a:solidFill>
              <a:latin typeface="Segoe Print" pitchFamily="2" charset="0"/>
            </a:endParaRPr>
          </a:p>
        </p:txBody>
      </p:sp>
      <p:pic>
        <p:nvPicPr>
          <p:cNvPr id="10" name="Picture 2" descr="Більше 119 900 стокових ілюстрацій, векторної графіки та картинок  роялті-фрі на тему знак питання - iStock">
            <a:extLst>
              <a:ext uri="{FF2B5EF4-FFF2-40B4-BE49-F238E27FC236}">
                <a16:creationId xmlns:a16="http://schemas.microsoft.com/office/drawing/2014/main" id="{D7913258-AF30-48D9-BC01-DF2A37A995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9113" y="669484"/>
            <a:ext cx="776352" cy="776352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</p:pic>
      <p:grpSp>
        <p:nvGrpSpPr>
          <p:cNvPr id="2" name="Групувати 12">
            <a:extLst>
              <a:ext uri="{FF2B5EF4-FFF2-40B4-BE49-F238E27FC236}">
                <a16:creationId xmlns:a16="http://schemas.microsoft.com/office/drawing/2014/main" id="{A7108A74-089D-4A31-9222-1A7682D12E38}"/>
              </a:ext>
            </a:extLst>
          </p:cNvPr>
          <p:cNvGrpSpPr/>
          <p:nvPr/>
        </p:nvGrpSpPr>
        <p:grpSpPr>
          <a:xfrm>
            <a:off x="1515023" y="109336"/>
            <a:ext cx="6554915" cy="548421"/>
            <a:chOff x="1391918" y="100417"/>
            <a:chExt cx="6554915" cy="548421"/>
          </a:xfrm>
        </p:grpSpPr>
        <p:cxnSp>
          <p:nvCxnSpPr>
            <p:cNvPr id="14" name="Google Shape;100;p16">
              <a:extLst>
                <a:ext uri="{FF2B5EF4-FFF2-40B4-BE49-F238E27FC236}">
                  <a16:creationId xmlns:a16="http://schemas.microsoft.com/office/drawing/2014/main" id="{25505DAA-7548-46DE-8A1D-9EDF05F5BCAE}"/>
                </a:ext>
              </a:extLst>
            </p:cNvPr>
            <p:cNvCxnSpPr/>
            <p:nvPr/>
          </p:nvCxnSpPr>
          <p:spPr>
            <a:xfrm rot="10800000" flipH="1">
              <a:off x="1485637" y="643138"/>
              <a:ext cx="6203700" cy="5700"/>
            </a:xfrm>
            <a:prstGeom prst="straightConnector1">
              <a:avLst/>
            </a:prstGeom>
            <a:noFill/>
            <a:ln w="19050" cap="flat" cmpd="sng">
              <a:solidFill>
                <a:srgbClr val="257BBE"/>
              </a:solidFill>
              <a:prstDash val="solid"/>
              <a:round/>
              <a:headEnd type="diamond" w="med" len="med"/>
              <a:tailEnd type="diamond" w="med" len="med"/>
            </a:ln>
          </p:spPr>
        </p:cxnSp>
        <p:sp>
          <p:nvSpPr>
            <p:cNvPr id="15" name="Google Shape;98;p16">
              <a:extLst>
                <a:ext uri="{FF2B5EF4-FFF2-40B4-BE49-F238E27FC236}">
                  <a16:creationId xmlns:a16="http://schemas.microsoft.com/office/drawing/2014/main" id="{14A4E873-D95C-4B2A-A10F-5C5DC5B314FC}"/>
                </a:ext>
              </a:extLst>
            </p:cNvPr>
            <p:cNvSpPr txBox="1"/>
            <p:nvPr/>
          </p:nvSpPr>
          <p:spPr>
            <a:xfrm>
              <a:off x="1391918" y="100417"/>
              <a:ext cx="6554915" cy="4616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lvl="0" algn="ctr"/>
              <a:r>
                <a:rPr lang="ru-RU" sz="1800" dirty="0">
                  <a:solidFill>
                    <a:srgbClr val="0C77C3"/>
                  </a:solidFill>
                  <a:latin typeface="Alegreya" panose="020B0604020202020204" charset="0"/>
                </a:rPr>
                <a:t>§ 35. </a:t>
              </a:r>
              <a:r>
                <a:rPr lang="uk-UA" sz="1800" dirty="0">
                  <a:solidFill>
                    <a:srgbClr val="0C77C3"/>
                  </a:solidFill>
                  <a:latin typeface="Alegreya" panose="020B0604020202020204" charset="0"/>
                </a:rPr>
                <a:t>Серцевий</a:t>
              </a:r>
              <a:r>
                <a:rPr lang="ru-RU" sz="1800" dirty="0">
                  <a:solidFill>
                    <a:srgbClr val="0C77C3"/>
                  </a:solidFill>
                  <a:latin typeface="Alegreya" panose="020B0604020202020204" charset="0"/>
                </a:rPr>
                <a:t> цикл. </a:t>
              </a:r>
              <a:r>
                <a:rPr lang="uk-UA" sz="1800" dirty="0">
                  <a:solidFill>
                    <a:srgbClr val="0C77C3"/>
                  </a:solidFill>
                  <a:latin typeface="Alegreya" panose="020B0604020202020204" charset="0"/>
                </a:rPr>
                <a:t>Нейрогуморальна  регуляція роботи серця</a:t>
              </a:r>
              <a:endParaRPr lang="uk-UA" sz="1800" dirty="0">
                <a:solidFill>
                  <a:srgbClr val="0C77C3"/>
                </a:solidFill>
                <a:latin typeface="Alegreya" panose="020B0604020202020204" charset="0"/>
                <a:ea typeface="Alegreya"/>
                <a:cs typeface="Alegreya"/>
                <a:sym typeface="Alegreya"/>
              </a:endParaRPr>
            </a:p>
          </p:txBody>
        </p:sp>
      </p:grpSp>
      <p:grpSp>
        <p:nvGrpSpPr>
          <p:cNvPr id="3" name="Групувати 15"/>
          <p:cNvGrpSpPr/>
          <p:nvPr/>
        </p:nvGrpSpPr>
        <p:grpSpPr>
          <a:xfrm>
            <a:off x="339436" y="2774145"/>
            <a:ext cx="8354189" cy="1539838"/>
            <a:chOff x="339436" y="2774145"/>
            <a:chExt cx="8354189" cy="1539838"/>
          </a:xfrm>
        </p:grpSpPr>
        <p:sp>
          <p:nvSpPr>
            <p:cNvPr id="8" name="Прямокутник 7">
              <a:extLst>
                <a:ext uri="{FF2B5EF4-FFF2-40B4-BE49-F238E27FC236}">
                  <a16:creationId xmlns:a16="http://schemas.microsoft.com/office/drawing/2014/main" id="{53105FF9-D5A8-4C7F-ADC2-F9C05CDAB79A}"/>
                </a:ext>
              </a:extLst>
            </p:cNvPr>
            <p:cNvSpPr/>
            <p:nvPr/>
          </p:nvSpPr>
          <p:spPr>
            <a:xfrm>
              <a:off x="339436" y="2774145"/>
              <a:ext cx="3468290" cy="4616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uk-UA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Segoe Print" pitchFamily="2" charset="0"/>
                </a:rPr>
                <a:t>А) 0.1с  </a:t>
              </a:r>
              <a:endParaRPr lang="uk-UA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Print" pitchFamily="2" charset="0"/>
              </a:endParaRPr>
            </a:p>
          </p:txBody>
        </p:sp>
        <p:sp>
          <p:nvSpPr>
            <p:cNvPr id="11" name="Прямокутник 10">
              <a:extLst>
                <a:ext uri="{FF2B5EF4-FFF2-40B4-BE49-F238E27FC236}">
                  <a16:creationId xmlns:a16="http://schemas.microsoft.com/office/drawing/2014/main" id="{53105FF9-D5A8-4C7F-ADC2-F9C05CDAB79A}"/>
                </a:ext>
              </a:extLst>
            </p:cNvPr>
            <p:cNvSpPr/>
            <p:nvPr/>
          </p:nvSpPr>
          <p:spPr>
            <a:xfrm>
              <a:off x="366732" y="3852318"/>
              <a:ext cx="3468290" cy="461665"/>
            </a:xfrm>
            <a:prstGeom prst="rect">
              <a:avLst/>
            </a:prstGeom>
            <a:solidFill>
              <a:srgbClr val="99CC00"/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uk-UA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Segoe Print" pitchFamily="2" charset="0"/>
                </a:rPr>
                <a:t>Б) 0.8с  </a:t>
              </a:r>
              <a:endParaRPr lang="uk-UA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Print" pitchFamily="2" charset="0"/>
              </a:endParaRPr>
            </a:p>
          </p:txBody>
        </p:sp>
        <p:sp>
          <p:nvSpPr>
            <p:cNvPr id="12" name="Прямокутник 11">
              <a:extLst>
                <a:ext uri="{FF2B5EF4-FFF2-40B4-BE49-F238E27FC236}">
                  <a16:creationId xmlns:a16="http://schemas.microsoft.com/office/drawing/2014/main" id="{53105FF9-D5A8-4C7F-ADC2-F9C05CDAB79A}"/>
                </a:ext>
              </a:extLst>
            </p:cNvPr>
            <p:cNvSpPr/>
            <p:nvPr/>
          </p:nvSpPr>
          <p:spPr>
            <a:xfrm>
              <a:off x="5225335" y="2787793"/>
              <a:ext cx="3468290" cy="4616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uk-UA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Segoe Print" pitchFamily="2" charset="0"/>
                </a:rPr>
                <a:t>В) 0.3с  </a:t>
              </a:r>
              <a:endParaRPr lang="uk-UA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Print" pitchFamily="2" charset="0"/>
              </a:endParaRPr>
            </a:p>
          </p:txBody>
        </p:sp>
        <p:sp>
          <p:nvSpPr>
            <p:cNvPr id="13" name="Прямокутник 12">
              <a:extLst>
                <a:ext uri="{FF2B5EF4-FFF2-40B4-BE49-F238E27FC236}">
                  <a16:creationId xmlns:a16="http://schemas.microsoft.com/office/drawing/2014/main" id="{53105FF9-D5A8-4C7F-ADC2-F9C05CDAB79A}"/>
                </a:ext>
              </a:extLst>
            </p:cNvPr>
            <p:cNvSpPr/>
            <p:nvPr/>
          </p:nvSpPr>
          <p:spPr>
            <a:xfrm>
              <a:off x="5225335" y="3852318"/>
              <a:ext cx="3468290" cy="4616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uk-UA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Segoe Print" pitchFamily="2" charset="0"/>
                </a:rPr>
                <a:t>Г) 0.4с  </a:t>
              </a:r>
              <a:endParaRPr lang="uk-UA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Print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938973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кутник 24">
            <a:extLst>
              <a:ext uri="{FF2B5EF4-FFF2-40B4-BE49-F238E27FC236}">
                <a16:creationId xmlns:a16="http://schemas.microsoft.com/office/drawing/2014/main" id="{B8E4F3AA-D599-4E1F-8C69-AA99DFA5E165}"/>
              </a:ext>
            </a:extLst>
          </p:cNvPr>
          <p:cNvSpPr/>
          <p:nvPr/>
        </p:nvSpPr>
        <p:spPr>
          <a:xfrm>
            <a:off x="2946512" y="962796"/>
            <a:ext cx="3303086" cy="33855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Print" panose="02000600000000000000" pitchFamily="2" charset="0"/>
              </a:rPr>
              <a:t>УЗАГАЛЬНЕННЯ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53105FF9-D5A8-4C7F-ADC2-F9C05CDAB79A}"/>
              </a:ext>
            </a:extLst>
          </p:cNvPr>
          <p:cNvSpPr/>
          <p:nvPr/>
        </p:nvSpPr>
        <p:spPr>
          <a:xfrm>
            <a:off x="282570" y="1639108"/>
            <a:ext cx="8492940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Segoe Print" pitchFamily="2" charset="0"/>
              </a:rPr>
              <a:t>3. Як називається розлад в ритмічності скорочень серцевого м’яза?</a:t>
            </a:r>
            <a:endParaRPr lang="uk-UA" sz="2400" i="1" dirty="0">
              <a:solidFill>
                <a:schemeClr val="tx1">
                  <a:lumMod val="95000"/>
                  <a:lumOff val="5000"/>
                </a:schemeClr>
              </a:solidFill>
              <a:latin typeface="Segoe Print" pitchFamily="2" charset="0"/>
            </a:endParaRPr>
          </a:p>
        </p:txBody>
      </p:sp>
      <p:pic>
        <p:nvPicPr>
          <p:cNvPr id="10" name="Picture 2" descr="Більше 119 900 стокових ілюстрацій, векторної графіки та картинок  роялті-фрі на тему знак питання - iStock">
            <a:extLst>
              <a:ext uri="{FF2B5EF4-FFF2-40B4-BE49-F238E27FC236}">
                <a16:creationId xmlns:a16="http://schemas.microsoft.com/office/drawing/2014/main" id="{D7913258-AF30-48D9-BC01-DF2A37A995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9113" y="669484"/>
            <a:ext cx="776352" cy="776352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</p:pic>
      <p:grpSp>
        <p:nvGrpSpPr>
          <p:cNvPr id="2" name="Групувати 12">
            <a:extLst>
              <a:ext uri="{FF2B5EF4-FFF2-40B4-BE49-F238E27FC236}">
                <a16:creationId xmlns:a16="http://schemas.microsoft.com/office/drawing/2014/main" id="{A7108A74-089D-4A31-9222-1A7682D12E38}"/>
              </a:ext>
            </a:extLst>
          </p:cNvPr>
          <p:cNvGrpSpPr/>
          <p:nvPr/>
        </p:nvGrpSpPr>
        <p:grpSpPr>
          <a:xfrm>
            <a:off x="1515023" y="109336"/>
            <a:ext cx="6554915" cy="548421"/>
            <a:chOff x="1391918" y="100417"/>
            <a:chExt cx="6554915" cy="548421"/>
          </a:xfrm>
        </p:grpSpPr>
        <p:cxnSp>
          <p:nvCxnSpPr>
            <p:cNvPr id="14" name="Google Shape;100;p16">
              <a:extLst>
                <a:ext uri="{FF2B5EF4-FFF2-40B4-BE49-F238E27FC236}">
                  <a16:creationId xmlns:a16="http://schemas.microsoft.com/office/drawing/2014/main" id="{25505DAA-7548-46DE-8A1D-9EDF05F5BCAE}"/>
                </a:ext>
              </a:extLst>
            </p:cNvPr>
            <p:cNvCxnSpPr/>
            <p:nvPr/>
          </p:nvCxnSpPr>
          <p:spPr>
            <a:xfrm rot="10800000" flipH="1">
              <a:off x="1485637" y="643138"/>
              <a:ext cx="6203700" cy="5700"/>
            </a:xfrm>
            <a:prstGeom prst="straightConnector1">
              <a:avLst/>
            </a:prstGeom>
            <a:noFill/>
            <a:ln w="19050" cap="flat" cmpd="sng">
              <a:solidFill>
                <a:srgbClr val="257BBE"/>
              </a:solidFill>
              <a:prstDash val="solid"/>
              <a:round/>
              <a:headEnd type="diamond" w="med" len="med"/>
              <a:tailEnd type="diamond" w="med" len="med"/>
            </a:ln>
          </p:spPr>
        </p:cxnSp>
        <p:sp>
          <p:nvSpPr>
            <p:cNvPr id="15" name="Google Shape;98;p16">
              <a:extLst>
                <a:ext uri="{FF2B5EF4-FFF2-40B4-BE49-F238E27FC236}">
                  <a16:creationId xmlns:a16="http://schemas.microsoft.com/office/drawing/2014/main" id="{14A4E873-D95C-4B2A-A10F-5C5DC5B314FC}"/>
                </a:ext>
              </a:extLst>
            </p:cNvPr>
            <p:cNvSpPr txBox="1"/>
            <p:nvPr/>
          </p:nvSpPr>
          <p:spPr>
            <a:xfrm>
              <a:off x="1391918" y="100417"/>
              <a:ext cx="6554915" cy="4616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lvl="0" algn="ctr"/>
              <a:r>
                <a:rPr lang="ru-RU" sz="1800" dirty="0">
                  <a:solidFill>
                    <a:srgbClr val="0C77C3"/>
                  </a:solidFill>
                  <a:latin typeface="Alegreya" panose="020B0604020202020204" charset="0"/>
                </a:rPr>
                <a:t>§ 35. </a:t>
              </a:r>
              <a:r>
                <a:rPr lang="uk-UA" sz="1800" dirty="0">
                  <a:solidFill>
                    <a:srgbClr val="0C77C3"/>
                  </a:solidFill>
                  <a:latin typeface="Alegreya" panose="020B0604020202020204" charset="0"/>
                </a:rPr>
                <a:t>Серцевий</a:t>
              </a:r>
              <a:r>
                <a:rPr lang="ru-RU" sz="1800" dirty="0">
                  <a:solidFill>
                    <a:srgbClr val="0C77C3"/>
                  </a:solidFill>
                  <a:latin typeface="Alegreya" panose="020B0604020202020204" charset="0"/>
                </a:rPr>
                <a:t> цикл. </a:t>
              </a:r>
              <a:r>
                <a:rPr lang="uk-UA" sz="1800" dirty="0">
                  <a:solidFill>
                    <a:srgbClr val="0C77C3"/>
                  </a:solidFill>
                  <a:latin typeface="Alegreya" panose="020B0604020202020204" charset="0"/>
                </a:rPr>
                <a:t>Нейрогуморальна  регуляція роботи серця</a:t>
              </a:r>
              <a:endParaRPr lang="uk-UA" sz="1800" dirty="0">
                <a:solidFill>
                  <a:srgbClr val="0C77C3"/>
                </a:solidFill>
                <a:latin typeface="Alegreya" panose="020B0604020202020204" charset="0"/>
                <a:ea typeface="Alegreya"/>
                <a:cs typeface="Alegreya"/>
                <a:sym typeface="Alegreya"/>
              </a:endParaRPr>
            </a:p>
          </p:txBody>
        </p:sp>
      </p:grpSp>
      <p:grpSp>
        <p:nvGrpSpPr>
          <p:cNvPr id="3" name="Групувати 15"/>
          <p:cNvGrpSpPr/>
          <p:nvPr/>
        </p:nvGrpSpPr>
        <p:grpSpPr>
          <a:xfrm>
            <a:off x="339436" y="2774145"/>
            <a:ext cx="8354189" cy="1539838"/>
            <a:chOff x="339436" y="2774145"/>
            <a:chExt cx="8354189" cy="1539838"/>
          </a:xfrm>
        </p:grpSpPr>
        <p:sp>
          <p:nvSpPr>
            <p:cNvPr id="8" name="Прямокутник 7">
              <a:extLst>
                <a:ext uri="{FF2B5EF4-FFF2-40B4-BE49-F238E27FC236}">
                  <a16:creationId xmlns:a16="http://schemas.microsoft.com/office/drawing/2014/main" id="{53105FF9-D5A8-4C7F-ADC2-F9C05CDAB79A}"/>
                </a:ext>
              </a:extLst>
            </p:cNvPr>
            <p:cNvSpPr/>
            <p:nvPr/>
          </p:nvSpPr>
          <p:spPr>
            <a:xfrm>
              <a:off x="339436" y="2774145"/>
              <a:ext cx="3468290" cy="4616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uk-UA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Segoe Print" pitchFamily="2" charset="0"/>
                </a:rPr>
                <a:t>А) аритмія</a:t>
              </a:r>
              <a:endParaRPr lang="uk-UA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Print" pitchFamily="2" charset="0"/>
              </a:endParaRPr>
            </a:p>
          </p:txBody>
        </p:sp>
        <p:sp>
          <p:nvSpPr>
            <p:cNvPr id="11" name="Прямокутник 10">
              <a:extLst>
                <a:ext uri="{FF2B5EF4-FFF2-40B4-BE49-F238E27FC236}">
                  <a16:creationId xmlns:a16="http://schemas.microsoft.com/office/drawing/2014/main" id="{53105FF9-D5A8-4C7F-ADC2-F9C05CDAB79A}"/>
                </a:ext>
              </a:extLst>
            </p:cNvPr>
            <p:cNvSpPr/>
            <p:nvPr/>
          </p:nvSpPr>
          <p:spPr>
            <a:xfrm>
              <a:off x="366732" y="3852318"/>
              <a:ext cx="3468290" cy="4616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uk-UA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Segoe Print" pitchFamily="2" charset="0"/>
                </a:rPr>
                <a:t>Б) гіпотензія  </a:t>
              </a:r>
              <a:endParaRPr lang="uk-UA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Print" pitchFamily="2" charset="0"/>
              </a:endParaRPr>
            </a:p>
          </p:txBody>
        </p:sp>
        <p:sp>
          <p:nvSpPr>
            <p:cNvPr id="12" name="Прямокутник 11">
              <a:extLst>
                <a:ext uri="{FF2B5EF4-FFF2-40B4-BE49-F238E27FC236}">
                  <a16:creationId xmlns:a16="http://schemas.microsoft.com/office/drawing/2014/main" id="{53105FF9-D5A8-4C7F-ADC2-F9C05CDAB79A}"/>
                </a:ext>
              </a:extLst>
            </p:cNvPr>
            <p:cNvSpPr/>
            <p:nvPr/>
          </p:nvSpPr>
          <p:spPr>
            <a:xfrm>
              <a:off x="5225335" y="2787793"/>
              <a:ext cx="3468290" cy="4616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uk-UA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Segoe Print" pitchFamily="2" charset="0"/>
                </a:rPr>
                <a:t>В) гіпертензія  </a:t>
              </a:r>
              <a:endParaRPr lang="uk-UA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Print" pitchFamily="2" charset="0"/>
              </a:endParaRPr>
            </a:p>
          </p:txBody>
        </p:sp>
        <p:sp>
          <p:nvSpPr>
            <p:cNvPr id="13" name="Прямокутник 12">
              <a:extLst>
                <a:ext uri="{FF2B5EF4-FFF2-40B4-BE49-F238E27FC236}">
                  <a16:creationId xmlns:a16="http://schemas.microsoft.com/office/drawing/2014/main" id="{53105FF9-D5A8-4C7F-ADC2-F9C05CDAB79A}"/>
                </a:ext>
              </a:extLst>
            </p:cNvPr>
            <p:cNvSpPr/>
            <p:nvPr/>
          </p:nvSpPr>
          <p:spPr>
            <a:xfrm>
              <a:off x="5225335" y="3852318"/>
              <a:ext cx="3468290" cy="4616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uk-UA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Segoe Print" pitchFamily="2" charset="0"/>
                </a:rPr>
                <a:t>Г) гіподинамія  </a:t>
              </a:r>
              <a:endParaRPr lang="uk-UA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Print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938973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кутник 24">
            <a:extLst>
              <a:ext uri="{FF2B5EF4-FFF2-40B4-BE49-F238E27FC236}">
                <a16:creationId xmlns:a16="http://schemas.microsoft.com/office/drawing/2014/main" id="{B8E4F3AA-D599-4E1F-8C69-AA99DFA5E165}"/>
              </a:ext>
            </a:extLst>
          </p:cNvPr>
          <p:cNvSpPr/>
          <p:nvPr/>
        </p:nvSpPr>
        <p:spPr>
          <a:xfrm>
            <a:off x="2946512" y="962796"/>
            <a:ext cx="3303086" cy="33855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Print" panose="02000600000000000000" pitchFamily="2" charset="0"/>
              </a:rPr>
              <a:t>УЗАГАЛЬНЕННЯ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53105FF9-D5A8-4C7F-ADC2-F9C05CDAB79A}"/>
              </a:ext>
            </a:extLst>
          </p:cNvPr>
          <p:cNvSpPr/>
          <p:nvPr/>
        </p:nvSpPr>
        <p:spPr>
          <a:xfrm>
            <a:off x="282570" y="1639108"/>
            <a:ext cx="8492940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Segoe Print" pitchFamily="2" charset="0"/>
              </a:rPr>
              <a:t>3. Як називається розлад в ритмічності скорочень серцевого м’яза?</a:t>
            </a:r>
            <a:endParaRPr lang="uk-UA" sz="2400" i="1" dirty="0">
              <a:solidFill>
                <a:schemeClr val="tx1">
                  <a:lumMod val="95000"/>
                  <a:lumOff val="5000"/>
                </a:schemeClr>
              </a:solidFill>
              <a:latin typeface="Segoe Print" pitchFamily="2" charset="0"/>
            </a:endParaRPr>
          </a:p>
        </p:txBody>
      </p:sp>
      <p:pic>
        <p:nvPicPr>
          <p:cNvPr id="10" name="Picture 2" descr="Більше 119 900 стокових ілюстрацій, векторної графіки та картинок  роялті-фрі на тему знак питання - iStock">
            <a:extLst>
              <a:ext uri="{FF2B5EF4-FFF2-40B4-BE49-F238E27FC236}">
                <a16:creationId xmlns:a16="http://schemas.microsoft.com/office/drawing/2014/main" id="{D7913258-AF30-48D9-BC01-DF2A37A995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9113" y="669484"/>
            <a:ext cx="776352" cy="776352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</p:pic>
      <p:grpSp>
        <p:nvGrpSpPr>
          <p:cNvPr id="2" name="Групувати 12">
            <a:extLst>
              <a:ext uri="{FF2B5EF4-FFF2-40B4-BE49-F238E27FC236}">
                <a16:creationId xmlns:a16="http://schemas.microsoft.com/office/drawing/2014/main" id="{A7108A74-089D-4A31-9222-1A7682D12E38}"/>
              </a:ext>
            </a:extLst>
          </p:cNvPr>
          <p:cNvGrpSpPr/>
          <p:nvPr/>
        </p:nvGrpSpPr>
        <p:grpSpPr>
          <a:xfrm>
            <a:off x="1515023" y="109336"/>
            <a:ext cx="6554915" cy="548421"/>
            <a:chOff x="1391918" y="100417"/>
            <a:chExt cx="6554915" cy="548421"/>
          </a:xfrm>
        </p:grpSpPr>
        <p:cxnSp>
          <p:nvCxnSpPr>
            <p:cNvPr id="14" name="Google Shape;100;p16">
              <a:extLst>
                <a:ext uri="{FF2B5EF4-FFF2-40B4-BE49-F238E27FC236}">
                  <a16:creationId xmlns:a16="http://schemas.microsoft.com/office/drawing/2014/main" id="{25505DAA-7548-46DE-8A1D-9EDF05F5BCAE}"/>
                </a:ext>
              </a:extLst>
            </p:cNvPr>
            <p:cNvCxnSpPr/>
            <p:nvPr/>
          </p:nvCxnSpPr>
          <p:spPr>
            <a:xfrm rot="10800000" flipH="1">
              <a:off x="1485637" y="643138"/>
              <a:ext cx="6203700" cy="5700"/>
            </a:xfrm>
            <a:prstGeom prst="straightConnector1">
              <a:avLst/>
            </a:prstGeom>
            <a:noFill/>
            <a:ln w="19050" cap="flat" cmpd="sng">
              <a:solidFill>
                <a:srgbClr val="257BBE"/>
              </a:solidFill>
              <a:prstDash val="solid"/>
              <a:round/>
              <a:headEnd type="diamond" w="med" len="med"/>
              <a:tailEnd type="diamond" w="med" len="med"/>
            </a:ln>
          </p:spPr>
        </p:cxnSp>
        <p:sp>
          <p:nvSpPr>
            <p:cNvPr id="15" name="Google Shape;98;p16">
              <a:extLst>
                <a:ext uri="{FF2B5EF4-FFF2-40B4-BE49-F238E27FC236}">
                  <a16:creationId xmlns:a16="http://schemas.microsoft.com/office/drawing/2014/main" id="{14A4E873-D95C-4B2A-A10F-5C5DC5B314FC}"/>
                </a:ext>
              </a:extLst>
            </p:cNvPr>
            <p:cNvSpPr txBox="1"/>
            <p:nvPr/>
          </p:nvSpPr>
          <p:spPr>
            <a:xfrm>
              <a:off x="1391918" y="100417"/>
              <a:ext cx="6554915" cy="4616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lvl="0" algn="ctr"/>
              <a:r>
                <a:rPr lang="ru-RU" sz="1800" dirty="0">
                  <a:solidFill>
                    <a:srgbClr val="0C77C3"/>
                  </a:solidFill>
                  <a:latin typeface="Alegreya" panose="020B0604020202020204" charset="0"/>
                </a:rPr>
                <a:t>§ 35. </a:t>
              </a:r>
              <a:r>
                <a:rPr lang="uk-UA" sz="1800" dirty="0">
                  <a:solidFill>
                    <a:srgbClr val="0C77C3"/>
                  </a:solidFill>
                  <a:latin typeface="Alegreya" panose="020B0604020202020204" charset="0"/>
                </a:rPr>
                <a:t>Серцевий</a:t>
              </a:r>
              <a:r>
                <a:rPr lang="ru-RU" sz="1800" dirty="0">
                  <a:solidFill>
                    <a:srgbClr val="0C77C3"/>
                  </a:solidFill>
                  <a:latin typeface="Alegreya" panose="020B0604020202020204" charset="0"/>
                </a:rPr>
                <a:t> цикл. </a:t>
              </a:r>
              <a:r>
                <a:rPr lang="uk-UA" sz="1800" dirty="0">
                  <a:solidFill>
                    <a:srgbClr val="0C77C3"/>
                  </a:solidFill>
                  <a:latin typeface="Alegreya" panose="020B0604020202020204" charset="0"/>
                </a:rPr>
                <a:t>Нейрогуморальна  регуляція роботи серця</a:t>
              </a:r>
              <a:endParaRPr lang="uk-UA" sz="1800" dirty="0">
                <a:solidFill>
                  <a:srgbClr val="0C77C3"/>
                </a:solidFill>
                <a:latin typeface="Alegreya" panose="020B0604020202020204" charset="0"/>
                <a:ea typeface="Alegreya"/>
                <a:cs typeface="Alegreya"/>
                <a:sym typeface="Alegreya"/>
              </a:endParaRPr>
            </a:p>
          </p:txBody>
        </p:sp>
      </p:grpSp>
      <p:grpSp>
        <p:nvGrpSpPr>
          <p:cNvPr id="3" name="Групувати 15"/>
          <p:cNvGrpSpPr/>
          <p:nvPr/>
        </p:nvGrpSpPr>
        <p:grpSpPr>
          <a:xfrm>
            <a:off x="339436" y="2774145"/>
            <a:ext cx="8354189" cy="1539838"/>
            <a:chOff x="339436" y="2774145"/>
            <a:chExt cx="8354189" cy="1539838"/>
          </a:xfrm>
        </p:grpSpPr>
        <p:sp>
          <p:nvSpPr>
            <p:cNvPr id="8" name="Прямокутник 7">
              <a:extLst>
                <a:ext uri="{FF2B5EF4-FFF2-40B4-BE49-F238E27FC236}">
                  <a16:creationId xmlns:a16="http://schemas.microsoft.com/office/drawing/2014/main" id="{53105FF9-D5A8-4C7F-ADC2-F9C05CDAB79A}"/>
                </a:ext>
              </a:extLst>
            </p:cNvPr>
            <p:cNvSpPr/>
            <p:nvPr/>
          </p:nvSpPr>
          <p:spPr>
            <a:xfrm>
              <a:off x="339436" y="2774145"/>
              <a:ext cx="3468290" cy="461665"/>
            </a:xfrm>
            <a:prstGeom prst="rect">
              <a:avLst/>
            </a:prstGeom>
            <a:solidFill>
              <a:srgbClr val="99CC00"/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uk-UA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Segoe Print" pitchFamily="2" charset="0"/>
                </a:rPr>
                <a:t>А) аритмія</a:t>
              </a:r>
              <a:endParaRPr lang="uk-UA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Print" pitchFamily="2" charset="0"/>
              </a:endParaRPr>
            </a:p>
          </p:txBody>
        </p:sp>
        <p:sp>
          <p:nvSpPr>
            <p:cNvPr id="11" name="Прямокутник 10">
              <a:extLst>
                <a:ext uri="{FF2B5EF4-FFF2-40B4-BE49-F238E27FC236}">
                  <a16:creationId xmlns:a16="http://schemas.microsoft.com/office/drawing/2014/main" id="{53105FF9-D5A8-4C7F-ADC2-F9C05CDAB79A}"/>
                </a:ext>
              </a:extLst>
            </p:cNvPr>
            <p:cNvSpPr/>
            <p:nvPr/>
          </p:nvSpPr>
          <p:spPr>
            <a:xfrm>
              <a:off x="366732" y="3852318"/>
              <a:ext cx="3468290" cy="4616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uk-UA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Segoe Print" pitchFamily="2" charset="0"/>
                </a:rPr>
                <a:t>Б) гіпотензія  </a:t>
              </a:r>
              <a:endParaRPr lang="uk-UA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Print" pitchFamily="2" charset="0"/>
              </a:endParaRPr>
            </a:p>
          </p:txBody>
        </p:sp>
        <p:sp>
          <p:nvSpPr>
            <p:cNvPr id="12" name="Прямокутник 11">
              <a:extLst>
                <a:ext uri="{FF2B5EF4-FFF2-40B4-BE49-F238E27FC236}">
                  <a16:creationId xmlns:a16="http://schemas.microsoft.com/office/drawing/2014/main" id="{53105FF9-D5A8-4C7F-ADC2-F9C05CDAB79A}"/>
                </a:ext>
              </a:extLst>
            </p:cNvPr>
            <p:cNvSpPr/>
            <p:nvPr/>
          </p:nvSpPr>
          <p:spPr>
            <a:xfrm>
              <a:off x="5225335" y="2787793"/>
              <a:ext cx="3468290" cy="4616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uk-UA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Segoe Print" pitchFamily="2" charset="0"/>
                </a:rPr>
                <a:t>В) гіпертензія  </a:t>
              </a:r>
              <a:endParaRPr lang="uk-UA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Print" pitchFamily="2" charset="0"/>
              </a:endParaRPr>
            </a:p>
          </p:txBody>
        </p:sp>
        <p:sp>
          <p:nvSpPr>
            <p:cNvPr id="13" name="Прямокутник 12">
              <a:extLst>
                <a:ext uri="{FF2B5EF4-FFF2-40B4-BE49-F238E27FC236}">
                  <a16:creationId xmlns:a16="http://schemas.microsoft.com/office/drawing/2014/main" id="{53105FF9-D5A8-4C7F-ADC2-F9C05CDAB79A}"/>
                </a:ext>
              </a:extLst>
            </p:cNvPr>
            <p:cNvSpPr/>
            <p:nvPr/>
          </p:nvSpPr>
          <p:spPr>
            <a:xfrm>
              <a:off x="5225335" y="3852318"/>
              <a:ext cx="3468290" cy="4616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uk-UA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Segoe Print" pitchFamily="2" charset="0"/>
                </a:rPr>
                <a:t>Г) гіподинамія  </a:t>
              </a:r>
              <a:endParaRPr lang="uk-UA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Print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93897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98;p16">
            <a:extLst>
              <a:ext uri="{FF2B5EF4-FFF2-40B4-BE49-F238E27FC236}">
                <a16:creationId xmlns:a16="http://schemas.microsoft.com/office/drawing/2014/main" id="{0DB42201-17B0-4505-A46A-9754AD1E6C2E}"/>
              </a:ext>
            </a:extLst>
          </p:cNvPr>
          <p:cNvSpPr txBox="1"/>
          <p:nvPr/>
        </p:nvSpPr>
        <p:spPr>
          <a:xfrm>
            <a:off x="1642894" y="115872"/>
            <a:ext cx="6554915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ru-RU" sz="1800" dirty="0">
                <a:solidFill>
                  <a:srgbClr val="0C77C3"/>
                </a:solidFill>
                <a:latin typeface="Alegreya" panose="020B0604020202020204" charset="0"/>
              </a:rPr>
              <a:t>§ 35. </a:t>
            </a:r>
            <a:r>
              <a:rPr lang="uk-UA" sz="1800" dirty="0">
                <a:solidFill>
                  <a:srgbClr val="0C77C3"/>
                </a:solidFill>
                <a:latin typeface="Alegreya" panose="020B0604020202020204" charset="0"/>
              </a:rPr>
              <a:t>Серцевий</a:t>
            </a:r>
            <a:r>
              <a:rPr lang="ru-RU" sz="1800" dirty="0">
                <a:solidFill>
                  <a:srgbClr val="0C77C3"/>
                </a:solidFill>
                <a:latin typeface="Alegreya" panose="020B0604020202020204" charset="0"/>
              </a:rPr>
              <a:t> цикл. </a:t>
            </a:r>
            <a:r>
              <a:rPr lang="uk-UA" sz="1800" dirty="0">
                <a:solidFill>
                  <a:srgbClr val="0C77C3"/>
                </a:solidFill>
                <a:latin typeface="Alegreya" panose="020B0604020202020204" charset="0"/>
              </a:rPr>
              <a:t>Нейрогуморальна  регуляція роботи серця</a:t>
            </a:r>
            <a:endParaRPr lang="uk-UA" sz="1800" dirty="0">
              <a:solidFill>
                <a:srgbClr val="0C77C3"/>
              </a:solidFill>
              <a:latin typeface="Alegreya" panose="020B0604020202020204" charset="0"/>
              <a:ea typeface="Alegreya"/>
              <a:cs typeface="Alegreya"/>
              <a:sym typeface="Alegreya"/>
            </a:endParaRPr>
          </a:p>
        </p:txBody>
      </p:sp>
      <p:cxnSp>
        <p:nvCxnSpPr>
          <p:cNvPr id="7" name="Google Shape;100;p16"/>
          <p:cNvCxnSpPr/>
          <p:nvPr/>
        </p:nvCxnSpPr>
        <p:spPr>
          <a:xfrm rot="10800000" flipH="1">
            <a:off x="1851950" y="644396"/>
            <a:ext cx="6203700" cy="5700"/>
          </a:xfrm>
          <a:prstGeom prst="straightConnector1">
            <a:avLst/>
          </a:prstGeom>
          <a:noFill/>
          <a:ln w="19050" cap="flat" cmpd="sng">
            <a:solidFill>
              <a:srgbClr val="257BBE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10" name="Google Shape;99;p16"/>
          <p:cNvSpPr txBox="1"/>
          <p:nvPr/>
        </p:nvSpPr>
        <p:spPr>
          <a:xfrm>
            <a:off x="2576854" y="565154"/>
            <a:ext cx="4775025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sz="1800" b="1" dirty="0">
                <a:solidFill>
                  <a:srgbClr val="0C77C3"/>
                </a:solidFill>
                <a:latin typeface="Alegreya" panose="020B0604020202020204" charset="0"/>
              </a:rPr>
              <a:t>Що таке серцевий цикл </a:t>
            </a:r>
            <a:endParaRPr lang="uk-UA" sz="3200" b="1" dirty="0">
              <a:solidFill>
                <a:srgbClr val="0C77C3"/>
              </a:solidFill>
              <a:latin typeface="Alegreya" panose="020B0604020202020204" charset="0"/>
              <a:ea typeface="Alegreya"/>
              <a:cs typeface="Alegreya"/>
              <a:sym typeface="Alegreya"/>
            </a:endParaRPr>
          </a:p>
        </p:txBody>
      </p:sp>
      <p:sp>
        <p:nvSpPr>
          <p:cNvPr id="15" name="Прямокутник 14"/>
          <p:cNvSpPr/>
          <p:nvPr/>
        </p:nvSpPr>
        <p:spPr>
          <a:xfrm>
            <a:off x="5280380" y="1246268"/>
            <a:ext cx="3515278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2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uk-UA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legreya" charset="0"/>
              </a:rPr>
              <a:t>Серцевий цикл – </a:t>
            </a:r>
            <a:r>
              <a:rPr lang="uk-UA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legreya" charset="0"/>
              </a:rPr>
              <a:t>це послідовність процесів, що відбуваються протягом одного скорочення серця та його подальшого розслаблення</a:t>
            </a:r>
            <a:endParaRPr lang="uk-UA" sz="1800" dirty="0">
              <a:solidFill>
                <a:schemeClr val="tx1">
                  <a:lumMod val="85000"/>
                  <a:lumOff val="15000"/>
                </a:schemeClr>
              </a:solidFill>
              <a:latin typeface="Alegreya" charset="0"/>
            </a:endParaRPr>
          </a:p>
        </p:txBody>
      </p:sp>
      <p:sp>
        <p:nvSpPr>
          <p:cNvPr id="18" name="Прямокутник 17"/>
          <p:cNvSpPr/>
          <p:nvPr/>
        </p:nvSpPr>
        <p:spPr>
          <a:xfrm>
            <a:off x="5356581" y="2759381"/>
            <a:ext cx="3515278" cy="338554"/>
          </a:xfrm>
          <a:prstGeom prst="rect">
            <a:avLst/>
          </a:prstGeom>
          <a:solidFill>
            <a:srgbClr val="F8DBA6"/>
          </a:solidFill>
          <a:ln w="28575">
            <a:solidFill>
              <a:schemeClr val="accent2">
                <a:lumMod val="90000"/>
                <a:lumOff val="1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legreya" charset="0"/>
              </a:rPr>
              <a:t>ФАЗИ СЕРЦЕВОГО ЦИКЛУ</a:t>
            </a:r>
            <a:endParaRPr lang="uk-UA" sz="1800" dirty="0">
              <a:solidFill>
                <a:schemeClr val="tx1">
                  <a:lumMod val="85000"/>
                  <a:lumOff val="15000"/>
                </a:schemeClr>
              </a:solidFill>
              <a:latin typeface="Alegreya" charset="0"/>
            </a:endParaRPr>
          </a:p>
        </p:txBody>
      </p:sp>
      <p:grpSp>
        <p:nvGrpSpPr>
          <p:cNvPr id="28" name="Групувати 27"/>
          <p:cNvGrpSpPr/>
          <p:nvPr/>
        </p:nvGrpSpPr>
        <p:grpSpPr>
          <a:xfrm>
            <a:off x="5910930" y="3303666"/>
            <a:ext cx="2503715" cy="1492440"/>
            <a:chOff x="6400800" y="3194806"/>
            <a:chExt cx="2503715" cy="1492440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19" name="Прямокутник 18"/>
            <p:cNvSpPr/>
            <p:nvPr/>
          </p:nvSpPr>
          <p:spPr>
            <a:xfrm>
              <a:off x="6422571" y="3194806"/>
              <a:ext cx="2460174" cy="338554"/>
            </a:xfrm>
            <a:prstGeom prst="rect">
              <a:avLst/>
            </a:prstGeom>
            <a:grpFill/>
            <a:ln w="28575">
              <a:solidFill>
                <a:schemeClr val="accent2">
                  <a:lumMod val="50000"/>
                  <a:lumOff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indent="271463" algn="ctr"/>
              <a:r>
                <a:rPr lang="uk-UA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legreya" charset="0"/>
                </a:rPr>
                <a:t>1)  систола передсердь</a:t>
              </a:r>
              <a:endParaRPr lang="uk-UA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legreya" charset="0"/>
              </a:endParaRPr>
            </a:p>
          </p:txBody>
        </p:sp>
        <p:sp>
          <p:nvSpPr>
            <p:cNvPr id="20" name="Прямокутник 19"/>
            <p:cNvSpPr/>
            <p:nvPr/>
          </p:nvSpPr>
          <p:spPr>
            <a:xfrm>
              <a:off x="6400800" y="3749978"/>
              <a:ext cx="2503715" cy="338554"/>
            </a:xfrm>
            <a:prstGeom prst="rect">
              <a:avLst/>
            </a:prstGeom>
            <a:grpFill/>
            <a:ln w="28575">
              <a:solidFill>
                <a:schemeClr val="accent2">
                  <a:lumMod val="50000"/>
                  <a:lumOff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indent="271463" algn="ctr"/>
              <a:r>
                <a:rPr lang="uk-UA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legreya" charset="0"/>
                </a:rPr>
                <a:t>2) систола шлуночків</a:t>
              </a:r>
              <a:endParaRPr lang="uk-UA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legreya" charset="0"/>
              </a:endParaRPr>
            </a:p>
          </p:txBody>
        </p:sp>
        <p:sp>
          <p:nvSpPr>
            <p:cNvPr id="27" name="Прямокутник 26"/>
            <p:cNvSpPr/>
            <p:nvPr/>
          </p:nvSpPr>
          <p:spPr>
            <a:xfrm>
              <a:off x="6422570" y="4348692"/>
              <a:ext cx="2481945" cy="338554"/>
            </a:xfrm>
            <a:prstGeom prst="rect">
              <a:avLst/>
            </a:prstGeom>
            <a:grpFill/>
            <a:ln w="28575">
              <a:solidFill>
                <a:schemeClr val="accent2">
                  <a:lumMod val="50000"/>
                  <a:lumOff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indent="271463"/>
              <a:r>
                <a:rPr lang="uk-UA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legreya" charset="0"/>
                </a:rPr>
                <a:t>3) діастола</a:t>
              </a:r>
            </a:p>
          </p:txBody>
        </p:sp>
      </p:grpSp>
      <p:sp>
        <p:nvSpPr>
          <p:cNvPr id="29" name="Прямокутник 28"/>
          <p:cNvSpPr/>
          <p:nvPr/>
        </p:nvSpPr>
        <p:spPr>
          <a:xfrm>
            <a:off x="839013" y="1300699"/>
            <a:ext cx="3515278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2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uk-UA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legreya" charset="0"/>
              </a:rPr>
              <a:t>Серце здорової людини в стані спокою здійснює 65–75 серцевих циклів за хвилину</a:t>
            </a:r>
            <a:endParaRPr lang="uk-UA" sz="1800" dirty="0">
              <a:solidFill>
                <a:schemeClr val="tx1">
                  <a:lumMod val="85000"/>
                  <a:lumOff val="15000"/>
                </a:schemeClr>
              </a:solidFill>
              <a:latin typeface="Alegreya" charset="0"/>
            </a:endParaRPr>
          </a:p>
        </p:txBody>
      </p:sp>
      <p:pic>
        <p:nvPicPr>
          <p:cNvPr id="28676" name="Picture 4" descr="Цікаві факти про серце людини | Цікаво і корисно знат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2388" y="2301769"/>
            <a:ext cx="3717214" cy="26392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919333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кутник 24">
            <a:extLst>
              <a:ext uri="{FF2B5EF4-FFF2-40B4-BE49-F238E27FC236}">
                <a16:creationId xmlns:a16="http://schemas.microsoft.com/office/drawing/2014/main" id="{B8E4F3AA-D599-4E1F-8C69-AA99DFA5E165}"/>
              </a:ext>
            </a:extLst>
          </p:cNvPr>
          <p:cNvSpPr/>
          <p:nvPr/>
        </p:nvSpPr>
        <p:spPr>
          <a:xfrm>
            <a:off x="2946512" y="962796"/>
            <a:ext cx="3303086" cy="33855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Print" panose="02000600000000000000" pitchFamily="2" charset="0"/>
              </a:rPr>
              <a:t>УЗАГАЛЬНЕННЯ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53105FF9-D5A8-4C7F-ADC2-F9C05CDAB79A}"/>
              </a:ext>
            </a:extLst>
          </p:cNvPr>
          <p:cNvSpPr/>
          <p:nvPr/>
        </p:nvSpPr>
        <p:spPr>
          <a:xfrm>
            <a:off x="282570" y="1639108"/>
            <a:ext cx="8492940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Segoe Print" pitchFamily="2" charset="0"/>
              </a:rPr>
              <a:t>4. Скільки літрів крові серце перекачує за </a:t>
            </a:r>
          </a:p>
          <a:p>
            <a:pPr algn="ctr"/>
            <a:r>
              <a:rPr lang="uk-UA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Segoe Print" pitchFamily="2" charset="0"/>
              </a:rPr>
              <a:t>1 хвилину?</a:t>
            </a:r>
            <a:endParaRPr lang="uk-UA" sz="2400" i="1" dirty="0">
              <a:solidFill>
                <a:schemeClr val="tx1">
                  <a:lumMod val="95000"/>
                  <a:lumOff val="5000"/>
                </a:schemeClr>
              </a:solidFill>
              <a:latin typeface="Segoe Print" pitchFamily="2" charset="0"/>
            </a:endParaRPr>
          </a:p>
        </p:txBody>
      </p:sp>
      <p:pic>
        <p:nvPicPr>
          <p:cNvPr id="10" name="Picture 2" descr="Більше 119 900 стокових ілюстрацій, векторної графіки та картинок  роялті-фрі на тему знак питання - iStock">
            <a:extLst>
              <a:ext uri="{FF2B5EF4-FFF2-40B4-BE49-F238E27FC236}">
                <a16:creationId xmlns:a16="http://schemas.microsoft.com/office/drawing/2014/main" id="{D7913258-AF30-48D9-BC01-DF2A37A995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9113" y="669484"/>
            <a:ext cx="776352" cy="776352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</p:pic>
      <p:grpSp>
        <p:nvGrpSpPr>
          <p:cNvPr id="2" name="Групувати 12">
            <a:extLst>
              <a:ext uri="{FF2B5EF4-FFF2-40B4-BE49-F238E27FC236}">
                <a16:creationId xmlns:a16="http://schemas.microsoft.com/office/drawing/2014/main" id="{A7108A74-089D-4A31-9222-1A7682D12E38}"/>
              </a:ext>
            </a:extLst>
          </p:cNvPr>
          <p:cNvGrpSpPr/>
          <p:nvPr/>
        </p:nvGrpSpPr>
        <p:grpSpPr>
          <a:xfrm>
            <a:off x="1515023" y="109336"/>
            <a:ext cx="6554915" cy="548421"/>
            <a:chOff x="1391918" y="100417"/>
            <a:chExt cx="6554915" cy="548421"/>
          </a:xfrm>
        </p:grpSpPr>
        <p:cxnSp>
          <p:nvCxnSpPr>
            <p:cNvPr id="14" name="Google Shape;100;p16">
              <a:extLst>
                <a:ext uri="{FF2B5EF4-FFF2-40B4-BE49-F238E27FC236}">
                  <a16:creationId xmlns:a16="http://schemas.microsoft.com/office/drawing/2014/main" id="{25505DAA-7548-46DE-8A1D-9EDF05F5BCAE}"/>
                </a:ext>
              </a:extLst>
            </p:cNvPr>
            <p:cNvCxnSpPr/>
            <p:nvPr/>
          </p:nvCxnSpPr>
          <p:spPr>
            <a:xfrm rot="10800000" flipH="1">
              <a:off x="1485637" y="643138"/>
              <a:ext cx="6203700" cy="5700"/>
            </a:xfrm>
            <a:prstGeom prst="straightConnector1">
              <a:avLst/>
            </a:prstGeom>
            <a:noFill/>
            <a:ln w="19050" cap="flat" cmpd="sng">
              <a:solidFill>
                <a:srgbClr val="257BBE"/>
              </a:solidFill>
              <a:prstDash val="solid"/>
              <a:round/>
              <a:headEnd type="diamond" w="med" len="med"/>
              <a:tailEnd type="diamond" w="med" len="med"/>
            </a:ln>
          </p:spPr>
        </p:cxnSp>
        <p:sp>
          <p:nvSpPr>
            <p:cNvPr id="15" name="Google Shape;98;p16">
              <a:extLst>
                <a:ext uri="{FF2B5EF4-FFF2-40B4-BE49-F238E27FC236}">
                  <a16:creationId xmlns:a16="http://schemas.microsoft.com/office/drawing/2014/main" id="{14A4E873-D95C-4B2A-A10F-5C5DC5B314FC}"/>
                </a:ext>
              </a:extLst>
            </p:cNvPr>
            <p:cNvSpPr txBox="1"/>
            <p:nvPr/>
          </p:nvSpPr>
          <p:spPr>
            <a:xfrm>
              <a:off x="1391918" y="100417"/>
              <a:ext cx="6554915" cy="4616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lvl="0" algn="ctr"/>
              <a:r>
                <a:rPr lang="ru-RU" sz="1800" dirty="0">
                  <a:solidFill>
                    <a:srgbClr val="0C77C3"/>
                  </a:solidFill>
                  <a:latin typeface="Alegreya" panose="020B0604020202020204" charset="0"/>
                </a:rPr>
                <a:t>§ 35. </a:t>
              </a:r>
              <a:r>
                <a:rPr lang="uk-UA" sz="1800" dirty="0">
                  <a:solidFill>
                    <a:srgbClr val="0C77C3"/>
                  </a:solidFill>
                  <a:latin typeface="Alegreya" panose="020B0604020202020204" charset="0"/>
                </a:rPr>
                <a:t>Серцевий</a:t>
              </a:r>
              <a:r>
                <a:rPr lang="ru-RU" sz="1800" dirty="0">
                  <a:solidFill>
                    <a:srgbClr val="0C77C3"/>
                  </a:solidFill>
                  <a:latin typeface="Alegreya" panose="020B0604020202020204" charset="0"/>
                </a:rPr>
                <a:t> цикл. </a:t>
              </a:r>
              <a:r>
                <a:rPr lang="uk-UA" sz="1800" dirty="0">
                  <a:solidFill>
                    <a:srgbClr val="0C77C3"/>
                  </a:solidFill>
                  <a:latin typeface="Alegreya" panose="020B0604020202020204" charset="0"/>
                </a:rPr>
                <a:t>Нейрогуморальна  регуляція роботи серця</a:t>
              </a:r>
              <a:endParaRPr lang="uk-UA" sz="1800" dirty="0">
                <a:solidFill>
                  <a:srgbClr val="0C77C3"/>
                </a:solidFill>
                <a:latin typeface="Alegreya" panose="020B0604020202020204" charset="0"/>
                <a:ea typeface="Alegreya"/>
                <a:cs typeface="Alegreya"/>
                <a:sym typeface="Alegreya"/>
              </a:endParaRPr>
            </a:p>
          </p:txBody>
        </p:sp>
      </p:grpSp>
      <p:grpSp>
        <p:nvGrpSpPr>
          <p:cNvPr id="3" name="Групувати 15"/>
          <p:cNvGrpSpPr/>
          <p:nvPr/>
        </p:nvGrpSpPr>
        <p:grpSpPr>
          <a:xfrm>
            <a:off x="339436" y="2774145"/>
            <a:ext cx="8354189" cy="1539838"/>
            <a:chOff x="339436" y="2774145"/>
            <a:chExt cx="8354189" cy="1539838"/>
          </a:xfrm>
        </p:grpSpPr>
        <p:sp>
          <p:nvSpPr>
            <p:cNvPr id="8" name="Прямокутник 7">
              <a:extLst>
                <a:ext uri="{FF2B5EF4-FFF2-40B4-BE49-F238E27FC236}">
                  <a16:creationId xmlns:a16="http://schemas.microsoft.com/office/drawing/2014/main" id="{53105FF9-D5A8-4C7F-ADC2-F9C05CDAB79A}"/>
                </a:ext>
              </a:extLst>
            </p:cNvPr>
            <p:cNvSpPr/>
            <p:nvPr/>
          </p:nvSpPr>
          <p:spPr>
            <a:xfrm>
              <a:off x="339436" y="2774145"/>
              <a:ext cx="3468290" cy="4616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uk-UA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Segoe Print" pitchFamily="2" charset="0"/>
                </a:rPr>
                <a:t>А) 0.5 л</a:t>
              </a:r>
              <a:endParaRPr lang="uk-UA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Print" pitchFamily="2" charset="0"/>
              </a:endParaRPr>
            </a:p>
          </p:txBody>
        </p:sp>
        <p:sp>
          <p:nvSpPr>
            <p:cNvPr id="11" name="Прямокутник 10">
              <a:extLst>
                <a:ext uri="{FF2B5EF4-FFF2-40B4-BE49-F238E27FC236}">
                  <a16:creationId xmlns:a16="http://schemas.microsoft.com/office/drawing/2014/main" id="{53105FF9-D5A8-4C7F-ADC2-F9C05CDAB79A}"/>
                </a:ext>
              </a:extLst>
            </p:cNvPr>
            <p:cNvSpPr/>
            <p:nvPr/>
          </p:nvSpPr>
          <p:spPr>
            <a:xfrm>
              <a:off x="366732" y="3852318"/>
              <a:ext cx="3468290" cy="4616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uk-UA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Segoe Print" pitchFamily="2" charset="0"/>
                </a:rPr>
                <a:t>Б) 0.25 л</a:t>
              </a:r>
              <a:endParaRPr lang="uk-UA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Print" pitchFamily="2" charset="0"/>
              </a:endParaRPr>
            </a:p>
          </p:txBody>
        </p:sp>
        <p:sp>
          <p:nvSpPr>
            <p:cNvPr id="12" name="Прямокутник 11">
              <a:extLst>
                <a:ext uri="{FF2B5EF4-FFF2-40B4-BE49-F238E27FC236}">
                  <a16:creationId xmlns:a16="http://schemas.microsoft.com/office/drawing/2014/main" id="{53105FF9-D5A8-4C7F-ADC2-F9C05CDAB79A}"/>
                </a:ext>
              </a:extLst>
            </p:cNvPr>
            <p:cNvSpPr/>
            <p:nvPr/>
          </p:nvSpPr>
          <p:spPr>
            <a:xfrm>
              <a:off x="5225335" y="2787793"/>
              <a:ext cx="3468290" cy="4616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uk-UA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Segoe Print" pitchFamily="2" charset="0"/>
                </a:rPr>
                <a:t>В) 5 л</a:t>
              </a:r>
              <a:endParaRPr lang="uk-UA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Print" pitchFamily="2" charset="0"/>
              </a:endParaRPr>
            </a:p>
          </p:txBody>
        </p:sp>
        <p:sp>
          <p:nvSpPr>
            <p:cNvPr id="13" name="Прямокутник 12">
              <a:extLst>
                <a:ext uri="{FF2B5EF4-FFF2-40B4-BE49-F238E27FC236}">
                  <a16:creationId xmlns:a16="http://schemas.microsoft.com/office/drawing/2014/main" id="{53105FF9-D5A8-4C7F-ADC2-F9C05CDAB79A}"/>
                </a:ext>
              </a:extLst>
            </p:cNvPr>
            <p:cNvSpPr/>
            <p:nvPr/>
          </p:nvSpPr>
          <p:spPr>
            <a:xfrm>
              <a:off x="5225335" y="3852318"/>
              <a:ext cx="3468290" cy="4616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uk-UA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Segoe Print" pitchFamily="2" charset="0"/>
                </a:rPr>
                <a:t>Г) 15 л  </a:t>
              </a:r>
              <a:endParaRPr lang="uk-UA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Print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938973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кутник 24">
            <a:extLst>
              <a:ext uri="{FF2B5EF4-FFF2-40B4-BE49-F238E27FC236}">
                <a16:creationId xmlns:a16="http://schemas.microsoft.com/office/drawing/2014/main" id="{B8E4F3AA-D599-4E1F-8C69-AA99DFA5E165}"/>
              </a:ext>
            </a:extLst>
          </p:cNvPr>
          <p:cNvSpPr/>
          <p:nvPr/>
        </p:nvSpPr>
        <p:spPr>
          <a:xfrm>
            <a:off x="2946512" y="962796"/>
            <a:ext cx="3303086" cy="33855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Print" panose="02000600000000000000" pitchFamily="2" charset="0"/>
              </a:rPr>
              <a:t>УЗАГАЛЬНЕННЯ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53105FF9-D5A8-4C7F-ADC2-F9C05CDAB79A}"/>
              </a:ext>
            </a:extLst>
          </p:cNvPr>
          <p:cNvSpPr/>
          <p:nvPr/>
        </p:nvSpPr>
        <p:spPr>
          <a:xfrm>
            <a:off x="282570" y="1639108"/>
            <a:ext cx="8492940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Segoe Print" pitchFamily="2" charset="0"/>
              </a:rPr>
              <a:t>4. Скільки літрів крові серце перекачує за 1 хвилину?</a:t>
            </a:r>
            <a:endParaRPr lang="uk-UA" sz="2400" i="1" dirty="0">
              <a:solidFill>
                <a:schemeClr val="tx1">
                  <a:lumMod val="95000"/>
                  <a:lumOff val="5000"/>
                </a:schemeClr>
              </a:solidFill>
              <a:latin typeface="Segoe Print" pitchFamily="2" charset="0"/>
            </a:endParaRPr>
          </a:p>
        </p:txBody>
      </p:sp>
      <p:pic>
        <p:nvPicPr>
          <p:cNvPr id="10" name="Picture 2" descr="Більше 119 900 стокових ілюстрацій, векторної графіки та картинок  роялті-фрі на тему знак питання - iStock">
            <a:extLst>
              <a:ext uri="{FF2B5EF4-FFF2-40B4-BE49-F238E27FC236}">
                <a16:creationId xmlns:a16="http://schemas.microsoft.com/office/drawing/2014/main" id="{D7913258-AF30-48D9-BC01-DF2A37A995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9113" y="669484"/>
            <a:ext cx="776352" cy="776352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</p:pic>
      <p:grpSp>
        <p:nvGrpSpPr>
          <p:cNvPr id="2" name="Групувати 12">
            <a:extLst>
              <a:ext uri="{FF2B5EF4-FFF2-40B4-BE49-F238E27FC236}">
                <a16:creationId xmlns:a16="http://schemas.microsoft.com/office/drawing/2014/main" id="{A7108A74-089D-4A31-9222-1A7682D12E38}"/>
              </a:ext>
            </a:extLst>
          </p:cNvPr>
          <p:cNvGrpSpPr/>
          <p:nvPr/>
        </p:nvGrpSpPr>
        <p:grpSpPr>
          <a:xfrm>
            <a:off x="1515023" y="109336"/>
            <a:ext cx="6554915" cy="548421"/>
            <a:chOff x="1391918" y="100417"/>
            <a:chExt cx="6554915" cy="548421"/>
          </a:xfrm>
        </p:grpSpPr>
        <p:cxnSp>
          <p:nvCxnSpPr>
            <p:cNvPr id="14" name="Google Shape;100;p16">
              <a:extLst>
                <a:ext uri="{FF2B5EF4-FFF2-40B4-BE49-F238E27FC236}">
                  <a16:creationId xmlns:a16="http://schemas.microsoft.com/office/drawing/2014/main" id="{25505DAA-7548-46DE-8A1D-9EDF05F5BCAE}"/>
                </a:ext>
              </a:extLst>
            </p:cNvPr>
            <p:cNvCxnSpPr/>
            <p:nvPr/>
          </p:nvCxnSpPr>
          <p:spPr>
            <a:xfrm rot="10800000" flipH="1">
              <a:off x="1485637" y="643138"/>
              <a:ext cx="6203700" cy="5700"/>
            </a:xfrm>
            <a:prstGeom prst="straightConnector1">
              <a:avLst/>
            </a:prstGeom>
            <a:noFill/>
            <a:ln w="19050" cap="flat" cmpd="sng">
              <a:solidFill>
                <a:srgbClr val="257BBE"/>
              </a:solidFill>
              <a:prstDash val="solid"/>
              <a:round/>
              <a:headEnd type="diamond" w="med" len="med"/>
              <a:tailEnd type="diamond" w="med" len="med"/>
            </a:ln>
          </p:spPr>
        </p:cxnSp>
        <p:sp>
          <p:nvSpPr>
            <p:cNvPr id="15" name="Google Shape;98;p16">
              <a:extLst>
                <a:ext uri="{FF2B5EF4-FFF2-40B4-BE49-F238E27FC236}">
                  <a16:creationId xmlns:a16="http://schemas.microsoft.com/office/drawing/2014/main" id="{14A4E873-D95C-4B2A-A10F-5C5DC5B314FC}"/>
                </a:ext>
              </a:extLst>
            </p:cNvPr>
            <p:cNvSpPr txBox="1"/>
            <p:nvPr/>
          </p:nvSpPr>
          <p:spPr>
            <a:xfrm>
              <a:off x="1391918" y="100417"/>
              <a:ext cx="6554915" cy="4616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lvl="0" algn="ctr"/>
              <a:r>
                <a:rPr lang="ru-RU" sz="1800" dirty="0">
                  <a:solidFill>
                    <a:srgbClr val="0C77C3"/>
                  </a:solidFill>
                  <a:latin typeface="Alegreya" panose="020B0604020202020204" charset="0"/>
                </a:rPr>
                <a:t>§ 35. </a:t>
              </a:r>
              <a:r>
                <a:rPr lang="uk-UA" sz="1800" dirty="0">
                  <a:solidFill>
                    <a:srgbClr val="0C77C3"/>
                  </a:solidFill>
                  <a:latin typeface="Alegreya" panose="020B0604020202020204" charset="0"/>
                </a:rPr>
                <a:t>Серцевий</a:t>
              </a:r>
              <a:r>
                <a:rPr lang="ru-RU" sz="1800" dirty="0">
                  <a:solidFill>
                    <a:srgbClr val="0C77C3"/>
                  </a:solidFill>
                  <a:latin typeface="Alegreya" panose="020B0604020202020204" charset="0"/>
                </a:rPr>
                <a:t> цикл. </a:t>
              </a:r>
              <a:r>
                <a:rPr lang="uk-UA" sz="1800" dirty="0">
                  <a:solidFill>
                    <a:srgbClr val="0C77C3"/>
                  </a:solidFill>
                  <a:latin typeface="Alegreya" panose="020B0604020202020204" charset="0"/>
                </a:rPr>
                <a:t>Нейрогуморальна  регуляція роботи серця</a:t>
              </a:r>
              <a:endParaRPr lang="uk-UA" sz="1800" dirty="0">
                <a:solidFill>
                  <a:srgbClr val="0C77C3"/>
                </a:solidFill>
                <a:latin typeface="Alegreya" panose="020B0604020202020204" charset="0"/>
                <a:ea typeface="Alegreya"/>
                <a:cs typeface="Alegreya"/>
                <a:sym typeface="Alegreya"/>
              </a:endParaRPr>
            </a:p>
          </p:txBody>
        </p:sp>
      </p:grpSp>
      <p:grpSp>
        <p:nvGrpSpPr>
          <p:cNvPr id="3" name="Групувати 15"/>
          <p:cNvGrpSpPr/>
          <p:nvPr/>
        </p:nvGrpSpPr>
        <p:grpSpPr>
          <a:xfrm>
            <a:off x="339436" y="2774145"/>
            <a:ext cx="8354189" cy="1539838"/>
            <a:chOff x="339436" y="2774145"/>
            <a:chExt cx="8354189" cy="1539838"/>
          </a:xfrm>
        </p:grpSpPr>
        <p:sp>
          <p:nvSpPr>
            <p:cNvPr id="8" name="Прямокутник 7">
              <a:extLst>
                <a:ext uri="{FF2B5EF4-FFF2-40B4-BE49-F238E27FC236}">
                  <a16:creationId xmlns:a16="http://schemas.microsoft.com/office/drawing/2014/main" id="{53105FF9-D5A8-4C7F-ADC2-F9C05CDAB79A}"/>
                </a:ext>
              </a:extLst>
            </p:cNvPr>
            <p:cNvSpPr/>
            <p:nvPr/>
          </p:nvSpPr>
          <p:spPr>
            <a:xfrm>
              <a:off x="339436" y="2774145"/>
              <a:ext cx="3468290" cy="4616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uk-UA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Segoe Print" pitchFamily="2" charset="0"/>
                </a:rPr>
                <a:t>А) 0.5л</a:t>
              </a:r>
              <a:endParaRPr lang="uk-UA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Print" pitchFamily="2" charset="0"/>
              </a:endParaRPr>
            </a:p>
          </p:txBody>
        </p:sp>
        <p:sp>
          <p:nvSpPr>
            <p:cNvPr id="11" name="Прямокутник 10">
              <a:extLst>
                <a:ext uri="{FF2B5EF4-FFF2-40B4-BE49-F238E27FC236}">
                  <a16:creationId xmlns:a16="http://schemas.microsoft.com/office/drawing/2014/main" id="{53105FF9-D5A8-4C7F-ADC2-F9C05CDAB79A}"/>
                </a:ext>
              </a:extLst>
            </p:cNvPr>
            <p:cNvSpPr/>
            <p:nvPr/>
          </p:nvSpPr>
          <p:spPr>
            <a:xfrm>
              <a:off x="366732" y="3852318"/>
              <a:ext cx="3468290" cy="4616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uk-UA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Segoe Print" pitchFamily="2" charset="0"/>
                </a:rPr>
                <a:t>Б) 0.25л</a:t>
              </a:r>
              <a:endParaRPr lang="uk-UA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Print" pitchFamily="2" charset="0"/>
              </a:endParaRPr>
            </a:p>
          </p:txBody>
        </p:sp>
        <p:sp>
          <p:nvSpPr>
            <p:cNvPr id="12" name="Прямокутник 11">
              <a:extLst>
                <a:ext uri="{FF2B5EF4-FFF2-40B4-BE49-F238E27FC236}">
                  <a16:creationId xmlns:a16="http://schemas.microsoft.com/office/drawing/2014/main" id="{53105FF9-D5A8-4C7F-ADC2-F9C05CDAB79A}"/>
                </a:ext>
              </a:extLst>
            </p:cNvPr>
            <p:cNvSpPr/>
            <p:nvPr/>
          </p:nvSpPr>
          <p:spPr>
            <a:xfrm>
              <a:off x="5225335" y="2787793"/>
              <a:ext cx="3468290" cy="461665"/>
            </a:xfrm>
            <a:prstGeom prst="rect">
              <a:avLst/>
            </a:prstGeom>
            <a:solidFill>
              <a:srgbClr val="99CC00"/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uk-UA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Segoe Print" pitchFamily="2" charset="0"/>
                </a:rPr>
                <a:t>В) 5л</a:t>
              </a:r>
              <a:endParaRPr lang="uk-UA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Print" pitchFamily="2" charset="0"/>
              </a:endParaRPr>
            </a:p>
          </p:txBody>
        </p:sp>
        <p:sp>
          <p:nvSpPr>
            <p:cNvPr id="13" name="Прямокутник 12">
              <a:extLst>
                <a:ext uri="{FF2B5EF4-FFF2-40B4-BE49-F238E27FC236}">
                  <a16:creationId xmlns:a16="http://schemas.microsoft.com/office/drawing/2014/main" id="{53105FF9-D5A8-4C7F-ADC2-F9C05CDAB79A}"/>
                </a:ext>
              </a:extLst>
            </p:cNvPr>
            <p:cNvSpPr/>
            <p:nvPr/>
          </p:nvSpPr>
          <p:spPr>
            <a:xfrm>
              <a:off x="5225335" y="3852318"/>
              <a:ext cx="3468290" cy="4616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uk-UA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Segoe Print" pitchFamily="2" charset="0"/>
                </a:rPr>
                <a:t>Г) 15л  </a:t>
              </a:r>
              <a:endParaRPr lang="uk-UA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Print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938973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кутник 24">
            <a:extLst>
              <a:ext uri="{FF2B5EF4-FFF2-40B4-BE49-F238E27FC236}">
                <a16:creationId xmlns:a16="http://schemas.microsoft.com/office/drawing/2014/main" id="{B8E4F3AA-D599-4E1F-8C69-AA99DFA5E165}"/>
              </a:ext>
            </a:extLst>
          </p:cNvPr>
          <p:cNvSpPr/>
          <p:nvPr/>
        </p:nvSpPr>
        <p:spPr>
          <a:xfrm>
            <a:off x="2946512" y="962796"/>
            <a:ext cx="3303086" cy="33855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Print" panose="02000600000000000000" pitchFamily="2" charset="0"/>
              </a:rPr>
              <a:t>УЗАГАЛЬНЕННЯ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53105FF9-D5A8-4C7F-ADC2-F9C05CDAB79A}"/>
              </a:ext>
            </a:extLst>
          </p:cNvPr>
          <p:cNvSpPr/>
          <p:nvPr/>
        </p:nvSpPr>
        <p:spPr>
          <a:xfrm>
            <a:off x="282570" y="1639108"/>
            <a:ext cx="8492940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Segoe Print" pitchFamily="2" charset="0"/>
              </a:rPr>
              <a:t>5. Систола шлуночків триває…</a:t>
            </a:r>
            <a:endParaRPr lang="uk-UA" sz="2400" i="1" dirty="0">
              <a:solidFill>
                <a:schemeClr val="tx1">
                  <a:lumMod val="95000"/>
                  <a:lumOff val="5000"/>
                </a:schemeClr>
              </a:solidFill>
              <a:latin typeface="Segoe Print" pitchFamily="2" charset="0"/>
            </a:endParaRPr>
          </a:p>
        </p:txBody>
      </p:sp>
      <p:pic>
        <p:nvPicPr>
          <p:cNvPr id="10" name="Picture 2" descr="Більше 119 900 стокових ілюстрацій, векторної графіки та картинок  роялті-фрі на тему знак питання - iStock">
            <a:extLst>
              <a:ext uri="{FF2B5EF4-FFF2-40B4-BE49-F238E27FC236}">
                <a16:creationId xmlns:a16="http://schemas.microsoft.com/office/drawing/2014/main" id="{D7913258-AF30-48D9-BC01-DF2A37A995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9113" y="669484"/>
            <a:ext cx="776352" cy="776352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</p:pic>
      <p:grpSp>
        <p:nvGrpSpPr>
          <p:cNvPr id="2" name="Групувати 12">
            <a:extLst>
              <a:ext uri="{FF2B5EF4-FFF2-40B4-BE49-F238E27FC236}">
                <a16:creationId xmlns:a16="http://schemas.microsoft.com/office/drawing/2014/main" id="{A7108A74-089D-4A31-9222-1A7682D12E38}"/>
              </a:ext>
            </a:extLst>
          </p:cNvPr>
          <p:cNvGrpSpPr/>
          <p:nvPr/>
        </p:nvGrpSpPr>
        <p:grpSpPr>
          <a:xfrm>
            <a:off x="1515023" y="109336"/>
            <a:ext cx="6554915" cy="548421"/>
            <a:chOff x="1391918" y="100417"/>
            <a:chExt cx="6554915" cy="548421"/>
          </a:xfrm>
        </p:grpSpPr>
        <p:cxnSp>
          <p:nvCxnSpPr>
            <p:cNvPr id="14" name="Google Shape;100;p16">
              <a:extLst>
                <a:ext uri="{FF2B5EF4-FFF2-40B4-BE49-F238E27FC236}">
                  <a16:creationId xmlns:a16="http://schemas.microsoft.com/office/drawing/2014/main" id="{25505DAA-7548-46DE-8A1D-9EDF05F5BCAE}"/>
                </a:ext>
              </a:extLst>
            </p:cNvPr>
            <p:cNvCxnSpPr/>
            <p:nvPr/>
          </p:nvCxnSpPr>
          <p:spPr>
            <a:xfrm rot="10800000" flipH="1">
              <a:off x="1485637" y="643138"/>
              <a:ext cx="6203700" cy="5700"/>
            </a:xfrm>
            <a:prstGeom prst="straightConnector1">
              <a:avLst/>
            </a:prstGeom>
            <a:noFill/>
            <a:ln w="19050" cap="flat" cmpd="sng">
              <a:solidFill>
                <a:srgbClr val="257BBE"/>
              </a:solidFill>
              <a:prstDash val="solid"/>
              <a:round/>
              <a:headEnd type="diamond" w="med" len="med"/>
              <a:tailEnd type="diamond" w="med" len="med"/>
            </a:ln>
          </p:spPr>
        </p:cxnSp>
        <p:sp>
          <p:nvSpPr>
            <p:cNvPr id="15" name="Google Shape;98;p16">
              <a:extLst>
                <a:ext uri="{FF2B5EF4-FFF2-40B4-BE49-F238E27FC236}">
                  <a16:creationId xmlns:a16="http://schemas.microsoft.com/office/drawing/2014/main" id="{14A4E873-D95C-4B2A-A10F-5C5DC5B314FC}"/>
                </a:ext>
              </a:extLst>
            </p:cNvPr>
            <p:cNvSpPr txBox="1"/>
            <p:nvPr/>
          </p:nvSpPr>
          <p:spPr>
            <a:xfrm>
              <a:off x="1391918" y="100417"/>
              <a:ext cx="6554915" cy="4616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lvl="0" algn="ctr"/>
              <a:r>
                <a:rPr lang="ru-RU" sz="1800" dirty="0">
                  <a:solidFill>
                    <a:srgbClr val="0C77C3"/>
                  </a:solidFill>
                  <a:latin typeface="Alegreya" panose="020B0604020202020204" charset="0"/>
                </a:rPr>
                <a:t>§ 35. </a:t>
              </a:r>
              <a:r>
                <a:rPr lang="uk-UA" sz="1800" dirty="0">
                  <a:solidFill>
                    <a:srgbClr val="0C77C3"/>
                  </a:solidFill>
                  <a:latin typeface="Alegreya" panose="020B0604020202020204" charset="0"/>
                </a:rPr>
                <a:t>Серцевий</a:t>
              </a:r>
              <a:r>
                <a:rPr lang="ru-RU" sz="1800" dirty="0">
                  <a:solidFill>
                    <a:srgbClr val="0C77C3"/>
                  </a:solidFill>
                  <a:latin typeface="Alegreya" panose="020B0604020202020204" charset="0"/>
                </a:rPr>
                <a:t> цикл. </a:t>
              </a:r>
              <a:r>
                <a:rPr lang="uk-UA" sz="1800" dirty="0">
                  <a:solidFill>
                    <a:srgbClr val="0C77C3"/>
                  </a:solidFill>
                  <a:latin typeface="Alegreya" panose="020B0604020202020204" charset="0"/>
                </a:rPr>
                <a:t>Нейрогуморальна  регуляція роботи серця</a:t>
              </a:r>
              <a:endParaRPr lang="uk-UA" sz="1800" dirty="0">
                <a:solidFill>
                  <a:srgbClr val="0C77C3"/>
                </a:solidFill>
                <a:latin typeface="Alegreya" panose="020B0604020202020204" charset="0"/>
                <a:ea typeface="Alegreya"/>
                <a:cs typeface="Alegreya"/>
                <a:sym typeface="Alegreya"/>
              </a:endParaRPr>
            </a:p>
          </p:txBody>
        </p:sp>
      </p:grpSp>
      <p:grpSp>
        <p:nvGrpSpPr>
          <p:cNvPr id="3" name="Групувати 15"/>
          <p:cNvGrpSpPr/>
          <p:nvPr/>
        </p:nvGrpSpPr>
        <p:grpSpPr>
          <a:xfrm>
            <a:off x="339436" y="2774145"/>
            <a:ext cx="8354189" cy="1539838"/>
            <a:chOff x="339436" y="2774145"/>
            <a:chExt cx="8354189" cy="1539838"/>
          </a:xfrm>
        </p:grpSpPr>
        <p:sp>
          <p:nvSpPr>
            <p:cNvPr id="8" name="Прямокутник 7">
              <a:extLst>
                <a:ext uri="{FF2B5EF4-FFF2-40B4-BE49-F238E27FC236}">
                  <a16:creationId xmlns:a16="http://schemas.microsoft.com/office/drawing/2014/main" id="{53105FF9-D5A8-4C7F-ADC2-F9C05CDAB79A}"/>
                </a:ext>
              </a:extLst>
            </p:cNvPr>
            <p:cNvSpPr/>
            <p:nvPr/>
          </p:nvSpPr>
          <p:spPr>
            <a:xfrm>
              <a:off x="339436" y="2774145"/>
              <a:ext cx="3468290" cy="4616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uk-UA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Segoe Print" pitchFamily="2" charset="0"/>
                </a:rPr>
                <a:t>А) 0.1 с</a:t>
              </a:r>
              <a:endParaRPr lang="uk-UA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Print" pitchFamily="2" charset="0"/>
              </a:endParaRPr>
            </a:p>
          </p:txBody>
        </p:sp>
        <p:sp>
          <p:nvSpPr>
            <p:cNvPr id="11" name="Прямокутник 10">
              <a:extLst>
                <a:ext uri="{FF2B5EF4-FFF2-40B4-BE49-F238E27FC236}">
                  <a16:creationId xmlns:a16="http://schemas.microsoft.com/office/drawing/2014/main" id="{53105FF9-D5A8-4C7F-ADC2-F9C05CDAB79A}"/>
                </a:ext>
              </a:extLst>
            </p:cNvPr>
            <p:cNvSpPr/>
            <p:nvPr/>
          </p:nvSpPr>
          <p:spPr>
            <a:xfrm>
              <a:off x="366732" y="3852318"/>
              <a:ext cx="3468290" cy="4616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uk-UA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Segoe Print" pitchFamily="2" charset="0"/>
                </a:rPr>
                <a:t>Б) 0.3 с</a:t>
              </a:r>
              <a:endParaRPr lang="uk-UA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Print" pitchFamily="2" charset="0"/>
              </a:endParaRPr>
            </a:p>
          </p:txBody>
        </p:sp>
        <p:sp>
          <p:nvSpPr>
            <p:cNvPr id="12" name="Прямокутник 11">
              <a:extLst>
                <a:ext uri="{FF2B5EF4-FFF2-40B4-BE49-F238E27FC236}">
                  <a16:creationId xmlns:a16="http://schemas.microsoft.com/office/drawing/2014/main" id="{53105FF9-D5A8-4C7F-ADC2-F9C05CDAB79A}"/>
                </a:ext>
              </a:extLst>
            </p:cNvPr>
            <p:cNvSpPr/>
            <p:nvPr/>
          </p:nvSpPr>
          <p:spPr>
            <a:xfrm>
              <a:off x="5225335" y="2787793"/>
              <a:ext cx="3468290" cy="4616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uk-UA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Segoe Print" pitchFamily="2" charset="0"/>
                </a:rPr>
                <a:t>В) 0.4 с</a:t>
              </a:r>
              <a:endParaRPr lang="uk-UA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Print" pitchFamily="2" charset="0"/>
              </a:endParaRPr>
            </a:p>
          </p:txBody>
        </p:sp>
        <p:sp>
          <p:nvSpPr>
            <p:cNvPr id="13" name="Прямокутник 12">
              <a:extLst>
                <a:ext uri="{FF2B5EF4-FFF2-40B4-BE49-F238E27FC236}">
                  <a16:creationId xmlns:a16="http://schemas.microsoft.com/office/drawing/2014/main" id="{53105FF9-D5A8-4C7F-ADC2-F9C05CDAB79A}"/>
                </a:ext>
              </a:extLst>
            </p:cNvPr>
            <p:cNvSpPr/>
            <p:nvPr/>
          </p:nvSpPr>
          <p:spPr>
            <a:xfrm>
              <a:off x="5225335" y="3852318"/>
              <a:ext cx="3468290" cy="4616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uk-UA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Segoe Print" pitchFamily="2" charset="0"/>
                </a:rPr>
                <a:t>Г) 0.8 с  </a:t>
              </a:r>
              <a:endParaRPr lang="uk-UA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Print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938973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кутник 24">
            <a:extLst>
              <a:ext uri="{FF2B5EF4-FFF2-40B4-BE49-F238E27FC236}">
                <a16:creationId xmlns:a16="http://schemas.microsoft.com/office/drawing/2014/main" id="{B8E4F3AA-D599-4E1F-8C69-AA99DFA5E165}"/>
              </a:ext>
            </a:extLst>
          </p:cNvPr>
          <p:cNvSpPr/>
          <p:nvPr/>
        </p:nvSpPr>
        <p:spPr>
          <a:xfrm>
            <a:off x="2946512" y="962796"/>
            <a:ext cx="3303086" cy="33855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Print" panose="02000600000000000000" pitchFamily="2" charset="0"/>
              </a:rPr>
              <a:t>УЗАГАЛЬНЕННЯ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53105FF9-D5A8-4C7F-ADC2-F9C05CDAB79A}"/>
              </a:ext>
            </a:extLst>
          </p:cNvPr>
          <p:cNvSpPr/>
          <p:nvPr/>
        </p:nvSpPr>
        <p:spPr>
          <a:xfrm>
            <a:off x="282570" y="1639108"/>
            <a:ext cx="8492940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Segoe Print" pitchFamily="2" charset="0"/>
              </a:rPr>
              <a:t>5. Систола шлуночків триває…</a:t>
            </a:r>
            <a:endParaRPr lang="uk-UA" sz="2400" i="1" dirty="0">
              <a:solidFill>
                <a:schemeClr val="tx1">
                  <a:lumMod val="95000"/>
                  <a:lumOff val="5000"/>
                </a:schemeClr>
              </a:solidFill>
              <a:latin typeface="Segoe Print" pitchFamily="2" charset="0"/>
            </a:endParaRPr>
          </a:p>
        </p:txBody>
      </p:sp>
      <p:pic>
        <p:nvPicPr>
          <p:cNvPr id="10" name="Picture 2" descr="Більше 119 900 стокових ілюстрацій, векторної графіки та картинок  роялті-фрі на тему знак питання - iStock">
            <a:extLst>
              <a:ext uri="{FF2B5EF4-FFF2-40B4-BE49-F238E27FC236}">
                <a16:creationId xmlns:a16="http://schemas.microsoft.com/office/drawing/2014/main" id="{D7913258-AF30-48D9-BC01-DF2A37A995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9113" y="669484"/>
            <a:ext cx="776352" cy="776352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</p:pic>
      <p:grpSp>
        <p:nvGrpSpPr>
          <p:cNvPr id="2" name="Групувати 12">
            <a:extLst>
              <a:ext uri="{FF2B5EF4-FFF2-40B4-BE49-F238E27FC236}">
                <a16:creationId xmlns:a16="http://schemas.microsoft.com/office/drawing/2014/main" id="{A7108A74-089D-4A31-9222-1A7682D12E38}"/>
              </a:ext>
            </a:extLst>
          </p:cNvPr>
          <p:cNvGrpSpPr/>
          <p:nvPr/>
        </p:nvGrpSpPr>
        <p:grpSpPr>
          <a:xfrm>
            <a:off x="1515023" y="109336"/>
            <a:ext cx="6554915" cy="548421"/>
            <a:chOff x="1391918" y="100417"/>
            <a:chExt cx="6554915" cy="548421"/>
          </a:xfrm>
        </p:grpSpPr>
        <p:cxnSp>
          <p:nvCxnSpPr>
            <p:cNvPr id="14" name="Google Shape;100;p16">
              <a:extLst>
                <a:ext uri="{FF2B5EF4-FFF2-40B4-BE49-F238E27FC236}">
                  <a16:creationId xmlns:a16="http://schemas.microsoft.com/office/drawing/2014/main" id="{25505DAA-7548-46DE-8A1D-9EDF05F5BCAE}"/>
                </a:ext>
              </a:extLst>
            </p:cNvPr>
            <p:cNvCxnSpPr/>
            <p:nvPr/>
          </p:nvCxnSpPr>
          <p:spPr>
            <a:xfrm rot="10800000" flipH="1">
              <a:off x="1485637" y="643138"/>
              <a:ext cx="6203700" cy="5700"/>
            </a:xfrm>
            <a:prstGeom prst="straightConnector1">
              <a:avLst/>
            </a:prstGeom>
            <a:noFill/>
            <a:ln w="19050" cap="flat" cmpd="sng">
              <a:solidFill>
                <a:srgbClr val="257BBE"/>
              </a:solidFill>
              <a:prstDash val="solid"/>
              <a:round/>
              <a:headEnd type="diamond" w="med" len="med"/>
              <a:tailEnd type="diamond" w="med" len="med"/>
            </a:ln>
          </p:spPr>
        </p:cxnSp>
        <p:sp>
          <p:nvSpPr>
            <p:cNvPr id="15" name="Google Shape;98;p16">
              <a:extLst>
                <a:ext uri="{FF2B5EF4-FFF2-40B4-BE49-F238E27FC236}">
                  <a16:creationId xmlns:a16="http://schemas.microsoft.com/office/drawing/2014/main" id="{14A4E873-D95C-4B2A-A10F-5C5DC5B314FC}"/>
                </a:ext>
              </a:extLst>
            </p:cNvPr>
            <p:cNvSpPr txBox="1"/>
            <p:nvPr/>
          </p:nvSpPr>
          <p:spPr>
            <a:xfrm>
              <a:off x="1391918" y="100417"/>
              <a:ext cx="6554915" cy="4616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lvl="0" algn="ctr"/>
              <a:r>
                <a:rPr lang="ru-RU" sz="1800" dirty="0">
                  <a:solidFill>
                    <a:srgbClr val="0C77C3"/>
                  </a:solidFill>
                  <a:latin typeface="Alegreya" panose="020B0604020202020204" charset="0"/>
                </a:rPr>
                <a:t>§ 35. </a:t>
              </a:r>
              <a:r>
                <a:rPr lang="uk-UA" sz="1800" dirty="0">
                  <a:solidFill>
                    <a:srgbClr val="0C77C3"/>
                  </a:solidFill>
                  <a:latin typeface="Alegreya" panose="020B0604020202020204" charset="0"/>
                </a:rPr>
                <a:t>Серцевий</a:t>
              </a:r>
              <a:r>
                <a:rPr lang="ru-RU" sz="1800" dirty="0">
                  <a:solidFill>
                    <a:srgbClr val="0C77C3"/>
                  </a:solidFill>
                  <a:latin typeface="Alegreya" panose="020B0604020202020204" charset="0"/>
                </a:rPr>
                <a:t> цикл. </a:t>
              </a:r>
              <a:r>
                <a:rPr lang="uk-UA" sz="1800" dirty="0">
                  <a:solidFill>
                    <a:srgbClr val="0C77C3"/>
                  </a:solidFill>
                  <a:latin typeface="Alegreya" panose="020B0604020202020204" charset="0"/>
                </a:rPr>
                <a:t>Нейрогуморальна  регуляція роботи серця</a:t>
              </a:r>
              <a:endParaRPr lang="uk-UA" sz="1800" dirty="0">
                <a:solidFill>
                  <a:srgbClr val="0C77C3"/>
                </a:solidFill>
                <a:latin typeface="Alegreya" panose="020B0604020202020204" charset="0"/>
                <a:ea typeface="Alegreya"/>
                <a:cs typeface="Alegreya"/>
                <a:sym typeface="Alegreya"/>
              </a:endParaRPr>
            </a:p>
          </p:txBody>
        </p:sp>
      </p:grpSp>
      <p:grpSp>
        <p:nvGrpSpPr>
          <p:cNvPr id="3" name="Групувати 15"/>
          <p:cNvGrpSpPr/>
          <p:nvPr/>
        </p:nvGrpSpPr>
        <p:grpSpPr>
          <a:xfrm>
            <a:off x="339436" y="2774145"/>
            <a:ext cx="8354189" cy="1539838"/>
            <a:chOff x="339436" y="2774145"/>
            <a:chExt cx="8354189" cy="1539838"/>
          </a:xfrm>
        </p:grpSpPr>
        <p:sp>
          <p:nvSpPr>
            <p:cNvPr id="8" name="Прямокутник 7">
              <a:extLst>
                <a:ext uri="{FF2B5EF4-FFF2-40B4-BE49-F238E27FC236}">
                  <a16:creationId xmlns:a16="http://schemas.microsoft.com/office/drawing/2014/main" id="{53105FF9-D5A8-4C7F-ADC2-F9C05CDAB79A}"/>
                </a:ext>
              </a:extLst>
            </p:cNvPr>
            <p:cNvSpPr/>
            <p:nvPr/>
          </p:nvSpPr>
          <p:spPr>
            <a:xfrm>
              <a:off x="339436" y="2774145"/>
              <a:ext cx="3468290" cy="4616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uk-UA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Segoe Print" pitchFamily="2" charset="0"/>
                </a:rPr>
                <a:t>А) 0.1 с</a:t>
              </a:r>
              <a:endParaRPr lang="uk-UA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Print" pitchFamily="2" charset="0"/>
              </a:endParaRPr>
            </a:p>
          </p:txBody>
        </p:sp>
        <p:sp>
          <p:nvSpPr>
            <p:cNvPr id="11" name="Прямокутник 10">
              <a:extLst>
                <a:ext uri="{FF2B5EF4-FFF2-40B4-BE49-F238E27FC236}">
                  <a16:creationId xmlns:a16="http://schemas.microsoft.com/office/drawing/2014/main" id="{53105FF9-D5A8-4C7F-ADC2-F9C05CDAB79A}"/>
                </a:ext>
              </a:extLst>
            </p:cNvPr>
            <p:cNvSpPr/>
            <p:nvPr/>
          </p:nvSpPr>
          <p:spPr>
            <a:xfrm>
              <a:off x="366732" y="3852318"/>
              <a:ext cx="3468290" cy="461665"/>
            </a:xfrm>
            <a:prstGeom prst="rect">
              <a:avLst/>
            </a:prstGeom>
            <a:solidFill>
              <a:srgbClr val="99CC00"/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uk-UA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Segoe Print" pitchFamily="2" charset="0"/>
                </a:rPr>
                <a:t>Б) 0.3 с</a:t>
              </a:r>
              <a:endParaRPr lang="uk-UA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Print" pitchFamily="2" charset="0"/>
              </a:endParaRPr>
            </a:p>
          </p:txBody>
        </p:sp>
        <p:sp>
          <p:nvSpPr>
            <p:cNvPr id="12" name="Прямокутник 11">
              <a:extLst>
                <a:ext uri="{FF2B5EF4-FFF2-40B4-BE49-F238E27FC236}">
                  <a16:creationId xmlns:a16="http://schemas.microsoft.com/office/drawing/2014/main" id="{53105FF9-D5A8-4C7F-ADC2-F9C05CDAB79A}"/>
                </a:ext>
              </a:extLst>
            </p:cNvPr>
            <p:cNvSpPr/>
            <p:nvPr/>
          </p:nvSpPr>
          <p:spPr>
            <a:xfrm>
              <a:off x="5225335" y="2787793"/>
              <a:ext cx="3468290" cy="4616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uk-UA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Segoe Print" pitchFamily="2" charset="0"/>
                </a:rPr>
                <a:t>В) 0.4 с</a:t>
              </a:r>
              <a:endParaRPr lang="uk-UA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Print" pitchFamily="2" charset="0"/>
              </a:endParaRPr>
            </a:p>
          </p:txBody>
        </p:sp>
        <p:sp>
          <p:nvSpPr>
            <p:cNvPr id="13" name="Прямокутник 12">
              <a:extLst>
                <a:ext uri="{FF2B5EF4-FFF2-40B4-BE49-F238E27FC236}">
                  <a16:creationId xmlns:a16="http://schemas.microsoft.com/office/drawing/2014/main" id="{53105FF9-D5A8-4C7F-ADC2-F9C05CDAB79A}"/>
                </a:ext>
              </a:extLst>
            </p:cNvPr>
            <p:cNvSpPr/>
            <p:nvPr/>
          </p:nvSpPr>
          <p:spPr>
            <a:xfrm>
              <a:off x="5225335" y="3852318"/>
              <a:ext cx="3468290" cy="4616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uk-UA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Segoe Print" pitchFamily="2" charset="0"/>
                </a:rPr>
                <a:t>Г) 0.8 с  </a:t>
              </a:r>
              <a:endParaRPr lang="uk-UA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Print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938973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кутник 24">
            <a:extLst>
              <a:ext uri="{FF2B5EF4-FFF2-40B4-BE49-F238E27FC236}">
                <a16:creationId xmlns:a16="http://schemas.microsoft.com/office/drawing/2014/main" id="{B8E4F3AA-D599-4E1F-8C69-AA99DFA5E165}"/>
              </a:ext>
            </a:extLst>
          </p:cNvPr>
          <p:cNvSpPr/>
          <p:nvPr/>
        </p:nvSpPr>
        <p:spPr>
          <a:xfrm>
            <a:off x="2946512" y="962796"/>
            <a:ext cx="3303086" cy="33855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Print" panose="02000600000000000000" pitchFamily="2" charset="0"/>
              </a:rPr>
              <a:t>УЗАГАЛЬНЕННЯ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53105FF9-D5A8-4C7F-ADC2-F9C05CDAB79A}"/>
              </a:ext>
            </a:extLst>
          </p:cNvPr>
          <p:cNvSpPr/>
          <p:nvPr/>
        </p:nvSpPr>
        <p:spPr>
          <a:xfrm>
            <a:off x="282570" y="1639108"/>
            <a:ext cx="8492940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Segoe Print" pitchFamily="2" charset="0"/>
              </a:rPr>
              <a:t>6. Гуморальний чинник, що пришвидшує роботу серця</a:t>
            </a:r>
            <a:endParaRPr lang="uk-UA" sz="2400" i="1" dirty="0">
              <a:solidFill>
                <a:schemeClr val="tx1">
                  <a:lumMod val="95000"/>
                  <a:lumOff val="5000"/>
                </a:schemeClr>
              </a:solidFill>
              <a:latin typeface="Segoe Print" pitchFamily="2" charset="0"/>
            </a:endParaRPr>
          </a:p>
        </p:txBody>
      </p:sp>
      <p:pic>
        <p:nvPicPr>
          <p:cNvPr id="10" name="Picture 2" descr="Більше 119 900 стокових ілюстрацій, векторної графіки та картинок  роялті-фрі на тему знак питання - iStock">
            <a:extLst>
              <a:ext uri="{FF2B5EF4-FFF2-40B4-BE49-F238E27FC236}">
                <a16:creationId xmlns:a16="http://schemas.microsoft.com/office/drawing/2014/main" id="{D7913258-AF30-48D9-BC01-DF2A37A995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9113" y="669484"/>
            <a:ext cx="776352" cy="776352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</p:pic>
      <p:grpSp>
        <p:nvGrpSpPr>
          <p:cNvPr id="2" name="Групувати 12">
            <a:extLst>
              <a:ext uri="{FF2B5EF4-FFF2-40B4-BE49-F238E27FC236}">
                <a16:creationId xmlns:a16="http://schemas.microsoft.com/office/drawing/2014/main" id="{A7108A74-089D-4A31-9222-1A7682D12E38}"/>
              </a:ext>
            </a:extLst>
          </p:cNvPr>
          <p:cNvGrpSpPr/>
          <p:nvPr/>
        </p:nvGrpSpPr>
        <p:grpSpPr>
          <a:xfrm>
            <a:off x="1515023" y="109336"/>
            <a:ext cx="6554915" cy="548421"/>
            <a:chOff x="1391918" y="100417"/>
            <a:chExt cx="6554915" cy="548421"/>
          </a:xfrm>
        </p:grpSpPr>
        <p:cxnSp>
          <p:nvCxnSpPr>
            <p:cNvPr id="14" name="Google Shape;100;p16">
              <a:extLst>
                <a:ext uri="{FF2B5EF4-FFF2-40B4-BE49-F238E27FC236}">
                  <a16:creationId xmlns:a16="http://schemas.microsoft.com/office/drawing/2014/main" id="{25505DAA-7548-46DE-8A1D-9EDF05F5BCAE}"/>
                </a:ext>
              </a:extLst>
            </p:cNvPr>
            <p:cNvCxnSpPr/>
            <p:nvPr/>
          </p:nvCxnSpPr>
          <p:spPr>
            <a:xfrm rot="10800000" flipH="1">
              <a:off x="1485637" y="643138"/>
              <a:ext cx="6203700" cy="5700"/>
            </a:xfrm>
            <a:prstGeom prst="straightConnector1">
              <a:avLst/>
            </a:prstGeom>
            <a:noFill/>
            <a:ln w="19050" cap="flat" cmpd="sng">
              <a:solidFill>
                <a:srgbClr val="257BBE"/>
              </a:solidFill>
              <a:prstDash val="solid"/>
              <a:round/>
              <a:headEnd type="diamond" w="med" len="med"/>
              <a:tailEnd type="diamond" w="med" len="med"/>
            </a:ln>
          </p:spPr>
        </p:cxnSp>
        <p:sp>
          <p:nvSpPr>
            <p:cNvPr id="15" name="Google Shape;98;p16">
              <a:extLst>
                <a:ext uri="{FF2B5EF4-FFF2-40B4-BE49-F238E27FC236}">
                  <a16:creationId xmlns:a16="http://schemas.microsoft.com/office/drawing/2014/main" id="{14A4E873-D95C-4B2A-A10F-5C5DC5B314FC}"/>
                </a:ext>
              </a:extLst>
            </p:cNvPr>
            <p:cNvSpPr txBox="1"/>
            <p:nvPr/>
          </p:nvSpPr>
          <p:spPr>
            <a:xfrm>
              <a:off x="1391918" y="100417"/>
              <a:ext cx="6554915" cy="4616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lvl="0" algn="ctr"/>
              <a:r>
                <a:rPr lang="ru-RU" sz="1800" dirty="0">
                  <a:solidFill>
                    <a:srgbClr val="0C77C3"/>
                  </a:solidFill>
                  <a:latin typeface="Alegreya" panose="020B0604020202020204" charset="0"/>
                </a:rPr>
                <a:t>§ 35. </a:t>
              </a:r>
              <a:r>
                <a:rPr lang="uk-UA" sz="1800" dirty="0">
                  <a:solidFill>
                    <a:srgbClr val="0C77C3"/>
                  </a:solidFill>
                  <a:latin typeface="Alegreya" panose="020B0604020202020204" charset="0"/>
                </a:rPr>
                <a:t>Серцевий</a:t>
              </a:r>
              <a:r>
                <a:rPr lang="ru-RU" sz="1800" dirty="0">
                  <a:solidFill>
                    <a:srgbClr val="0C77C3"/>
                  </a:solidFill>
                  <a:latin typeface="Alegreya" panose="020B0604020202020204" charset="0"/>
                </a:rPr>
                <a:t> цикл. </a:t>
              </a:r>
              <a:r>
                <a:rPr lang="uk-UA" sz="1800" dirty="0">
                  <a:solidFill>
                    <a:srgbClr val="0C77C3"/>
                  </a:solidFill>
                  <a:latin typeface="Alegreya" panose="020B0604020202020204" charset="0"/>
                </a:rPr>
                <a:t>Нейрогуморальна  регуляція роботи серця</a:t>
              </a:r>
              <a:endParaRPr lang="uk-UA" sz="1800" dirty="0">
                <a:solidFill>
                  <a:srgbClr val="0C77C3"/>
                </a:solidFill>
                <a:latin typeface="Alegreya" panose="020B0604020202020204" charset="0"/>
                <a:ea typeface="Alegreya"/>
                <a:cs typeface="Alegreya"/>
                <a:sym typeface="Alegreya"/>
              </a:endParaRPr>
            </a:p>
          </p:txBody>
        </p:sp>
      </p:grpSp>
      <p:grpSp>
        <p:nvGrpSpPr>
          <p:cNvPr id="3" name="Групувати 15"/>
          <p:cNvGrpSpPr/>
          <p:nvPr/>
        </p:nvGrpSpPr>
        <p:grpSpPr>
          <a:xfrm>
            <a:off x="339435" y="2774145"/>
            <a:ext cx="8354190" cy="1539838"/>
            <a:chOff x="339435" y="2774145"/>
            <a:chExt cx="8354190" cy="1539838"/>
          </a:xfrm>
        </p:grpSpPr>
        <p:sp>
          <p:nvSpPr>
            <p:cNvPr id="8" name="Прямокутник 7">
              <a:extLst>
                <a:ext uri="{FF2B5EF4-FFF2-40B4-BE49-F238E27FC236}">
                  <a16:creationId xmlns:a16="http://schemas.microsoft.com/office/drawing/2014/main" id="{53105FF9-D5A8-4C7F-ADC2-F9C05CDAB79A}"/>
                </a:ext>
              </a:extLst>
            </p:cNvPr>
            <p:cNvSpPr/>
            <p:nvPr/>
          </p:nvSpPr>
          <p:spPr>
            <a:xfrm>
              <a:off x="339435" y="2774145"/>
              <a:ext cx="4369043" cy="4616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r>
                <a:rPr lang="uk-UA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Segoe Print" pitchFamily="2" charset="0"/>
                </a:rPr>
                <a:t>А) симпатичні нерви </a:t>
              </a:r>
              <a:endParaRPr lang="uk-UA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Print" pitchFamily="2" charset="0"/>
              </a:endParaRPr>
            </a:p>
          </p:txBody>
        </p:sp>
        <p:sp>
          <p:nvSpPr>
            <p:cNvPr id="11" name="Прямокутник 10">
              <a:extLst>
                <a:ext uri="{FF2B5EF4-FFF2-40B4-BE49-F238E27FC236}">
                  <a16:creationId xmlns:a16="http://schemas.microsoft.com/office/drawing/2014/main" id="{53105FF9-D5A8-4C7F-ADC2-F9C05CDAB79A}"/>
                </a:ext>
              </a:extLst>
            </p:cNvPr>
            <p:cNvSpPr/>
            <p:nvPr/>
          </p:nvSpPr>
          <p:spPr>
            <a:xfrm>
              <a:off x="366731" y="3852318"/>
              <a:ext cx="4382690" cy="4616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uk-UA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Segoe Print" pitchFamily="2" charset="0"/>
                </a:rPr>
                <a:t>Б) парасимпатичні нерви </a:t>
              </a:r>
              <a:endParaRPr lang="uk-UA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Print" pitchFamily="2" charset="0"/>
              </a:endParaRPr>
            </a:p>
          </p:txBody>
        </p:sp>
        <p:sp>
          <p:nvSpPr>
            <p:cNvPr id="12" name="Прямокутник 11">
              <a:extLst>
                <a:ext uri="{FF2B5EF4-FFF2-40B4-BE49-F238E27FC236}">
                  <a16:creationId xmlns:a16="http://schemas.microsoft.com/office/drawing/2014/main" id="{53105FF9-D5A8-4C7F-ADC2-F9C05CDAB79A}"/>
                </a:ext>
              </a:extLst>
            </p:cNvPr>
            <p:cNvSpPr/>
            <p:nvPr/>
          </p:nvSpPr>
          <p:spPr>
            <a:xfrm>
              <a:off x="5225335" y="2787793"/>
              <a:ext cx="3468290" cy="4616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uk-UA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Segoe Print" pitchFamily="2" charset="0"/>
                </a:rPr>
                <a:t>В) адреналін</a:t>
              </a:r>
              <a:endParaRPr lang="uk-UA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Print" pitchFamily="2" charset="0"/>
              </a:endParaRPr>
            </a:p>
          </p:txBody>
        </p:sp>
        <p:sp>
          <p:nvSpPr>
            <p:cNvPr id="13" name="Прямокутник 12">
              <a:extLst>
                <a:ext uri="{FF2B5EF4-FFF2-40B4-BE49-F238E27FC236}">
                  <a16:creationId xmlns:a16="http://schemas.microsoft.com/office/drawing/2014/main" id="{53105FF9-D5A8-4C7F-ADC2-F9C05CDAB79A}"/>
                </a:ext>
              </a:extLst>
            </p:cNvPr>
            <p:cNvSpPr/>
            <p:nvPr/>
          </p:nvSpPr>
          <p:spPr>
            <a:xfrm>
              <a:off x="5225335" y="3852318"/>
              <a:ext cx="3468290" cy="4616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uk-UA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Segoe Print" pitchFamily="2" charset="0"/>
                </a:rPr>
                <a:t>Г) норадреналін </a:t>
              </a:r>
              <a:endParaRPr lang="uk-UA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Print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938973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кутник 24">
            <a:extLst>
              <a:ext uri="{FF2B5EF4-FFF2-40B4-BE49-F238E27FC236}">
                <a16:creationId xmlns:a16="http://schemas.microsoft.com/office/drawing/2014/main" id="{B8E4F3AA-D599-4E1F-8C69-AA99DFA5E165}"/>
              </a:ext>
            </a:extLst>
          </p:cNvPr>
          <p:cNvSpPr/>
          <p:nvPr/>
        </p:nvSpPr>
        <p:spPr>
          <a:xfrm>
            <a:off x="2946512" y="962796"/>
            <a:ext cx="3303086" cy="33855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Print" panose="02000600000000000000" pitchFamily="2" charset="0"/>
              </a:rPr>
              <a:t>УЗАГАЛЬНЕННЯ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53105FF9-D5A8-4C7F-ADC2-F9C05CDAB79A}"/>
              </a:ext>
            </a:extLst>
          </p:cNvPr>
          <p:cNvSpPr/>
          <p:nvPr/>
        </p:nvSpPr>
        <p:spPr>
          <a:xfrm>
            <a:off x="282570" y="1639108"/>
            <a:ext cx="8492940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Segoe Print" pitchFamily="2" charset="0"/>
              </a:rPr>
              <a:t>6. Гуморальний чинник, що пришвидшує роботу серця</a:t>
            </a:r>
            <a:endParaRPr lang="uk-UA" sz="2400" i="1" dirty="0">
              <a:solidFill>
                <a:schemeClr val="tx1">
                  <a:lumMod val="95000"/>
                  <a:lumOff val="5000"/>
                </a:schemeClr>
              </a:solidFill>
              <a:latin typeface="Segoe Print" pitchFamily="2" charset="0"/>
            </a:endParaRPr>
          </a:p>
        </p:txBody>
      </p:sp>
      <p:pic>
        <p:nvPicPr>
          <p:cNvPr id="10" name="Picture 2" descr="Більше 119 900 стокових ілюстрацій, векторної графіки та картинок  роялті-фрі на тему знак питання - iStock">
            <a:extLst>
              <a:ext uri="{FF2B5EF4-FFF2-40B4-BE49-F238E27FC236}">
                <a16:creationId xmlns:a16="http://schemas.microsoft.com/office/drawing/2014/main" id="{D7913258-AF30-48D9-BC01-DF2A37A995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9113" y="669484"/>
            <a:ext cx="776352" cy="776352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</p:pic>
      <p:grpSp>
        <p:nvGrpSpPr>
          <p:cNvPr id="2" name="Групувати 12">
            <a:extLst>
              <a:ext uri="{FF2B5EF4-FFF2-40B4-BE49-F238E27FC236}">
                <a16:creationId xmlns:a16="http://schemas.microsoft.com/office/drawing/2014/main" id="{A7108A74-089D-4A31-9222-1A7682D12E38}"/>
              </a:ext>
            </a:extLst>
          </p:cNvPr>
          <p:cNvGrpSpPr/>
          <p:nvPr/>
        </p:nvGrpSpPr>
        <p:grpSpPr>
          <a:xfrm>
            <a:off x="1515023" y="109336"/>
            <a:ext cx="6554915" cy="548421"/>
            <a:chOff x="1391918" y="100417"/>
            <a:chExt cx="6554915" cy="548421"/>
          </a:xfrm>
        </p:grpSpPr>
        <p:cxnSp>
          <p:nvCxnSpPr>
            <p:cNvPr id="14" name="Google Shape;100;p16">
              <a:extLst>
                <a:ext uri="{FF2B5EF4-FFF2-40B4-BE49-F238E27FC236}">
                  <a16:creationId xmlns:a16="http://schemas.microsoft.com/office/drawing/2014/main" id="{25505DAA-7548-46DE-8A1D-9EDF05F5BCAE}"/>
                </a:ext>
              </a:extLst>
            </p:cNvPr>
            <p:cNvCxnSpPr/>
            <p:nvPr/>
          </p:nvCxnSpPr>
          <p:spPr>
            <a:xfrm rot="10800000" flipH="1">
              <a:off x="1485637" y="643138"/>
              <a:ext cx="6203700" cy="5700"/>
            </a:xfrm>
            <a:prstGeom prst="straightConnector1">
              <a:avLst/>
            </a:prstGeom>
            <a:noFill/>
            <a:ln w="19050" cap="flat" cmpd="sng">
              <a:solidFill>
                <a:srgbClr val="257BBE"/>
              </a:solidFill>
              <a:prstDash val="solid"/>
              <a:round/>
              <a:headEnd type="diamond" w="med" len="med"/>
              <a:tailEnd type="diamond" w="med" len="med"/>
            </a:ln>
          </p:spPr>
        </p:cxnSp>
        <p:sp>
          <p:nvSpPr>
            <p:cNvPr id="15" name="Google Shape;98;p16">
              <a:extLst>
                <a:ext uri="{FF2B5EF4-FFF2-40B4-BE49-F238E27FC236}">
                  <a16:creationId xmlns:a16="http://schemas.microsoft.com/office/drawing/2014/main" id="{14A4E873-D95C-4B2A-A10F-5C5DC5B314FC}"/>
                </a:ext>
              </a:extLst>
            </p:cNvPr>
            <p:cNvSpPr txBox="1"/>
            <p:nvPr/>
          </p:nvSpPr>
          <p:spPr>
            <a:xfrm>
              <a:off x="1391918" y="100417"/>
              <a:ext cx="6554915" cy="4616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lvl="0" algn="ctr"/>
              <a:r>
                <a:rPr lang="ru-RU" sz="1800" dirty="0">
                  <a:solidFill>
                    <a:srgbClr val="0C77C3"/>
                  </a:solidFill>
                  <a:latin typeface="Alegreya" panose="020B0604020202020204" charset="0"/>
                </a:rPr>
                <a:t>§ 35. </a:t>
              </a:r>
              <a:r>
                <a:rPr lang="uk-UA" sz="1800" dirty="0">
                  <a:solidFill>
                    <a:srgbClr val="0C77C3"/>
                  </a:solidFill>
                  <a:latin typeface="Alegreya" panose="020B0604020202020204" charset="0"/>
                </a:rPr>
                <a:t>Серцевий</a:t>
              </a:r>
              <a:r>
                <a:rPr lang="ru-RU" sz="1800" dirty="0">
                  <a:solidFill>
                    <a:srgbClr val="0C77C3"/>
                  </a:solidFill>
                  <a:latin typeface="Alegreya" panose="020B0604020202020204" charset="0"/>
                </a:rPr>
                <a:t> цикл. </a:t>
              </a:r>
              <a:r>
                <a:rPr lang="uk-UA" sz="1800" dirty="0">
                  <a:solidFill>
                    <a:srgbClr val="0C77C3"/>
                  </a:solidFill>
                  <a:latin typeface="Alegreya" panose="020B0604020202020204" charset="0"/>
                </a:rPr>
                <a:t>Нейрогуморальна  регуляція роботи серця</a:t>
              </a:r>
              <a:endParaRPr lang="uk-UA" sz="1800" dirty="0">
                <a:solidFill>
                  <a:srgbClr val="0C77C3"/>
                </a:solidFill>
                <a:latin typeface="Alegreya" panose="020B0604020202020204" charset="0"/>
                <a:ea typeface="Alegreya"/>
                <a:cs typeface="Alegreya"/>
                <a:sym typeface="Alegreya"/>
              </a:endParaRPr>
            </a:p>
          </p:txBody>
        </p:sp>
      </p:grpSp>
      <p:grpSp>
        <p:nvGrpSpPr>
          <p:cNvPr id="3" name="Групувати 15"/>
          <p:cNvGrpSpPr/>
          <p:nvPr/>
        </p:nvGrpSpPr>
        <p:grpSpPr>
          <a:xfrm>
            <a:off x="339435" y="2774145"/>
            <a:ext cx="8354190" cy="1539838"/>
            <a:chOff x="339435" y="2774145"/>
            <a:chExt cx="8354190" cy="1539838"/>
          </a:xfrm>
        </p:grpSpPr>
        <p:sp>
          <p:nvSpPr>
            <p:cNvPr id="8" name="Прямокутник 7">
              <a:extLst>
                <a:ext uri="{FF2B5EF4-FFF2-40B4-BE49-F238E27FC236}">
                  <a16:creationId xmlns:a16="http://schemas.microsoft.com/office/drawing/2014/main" id="{53105FF9-D5A8-4C7F-ADC2-F9C05CDAB79A}"/>
                </a:ext>
              </a:extLst>
            </p:cNvPr>
            <p:cNvSpPr/>
            <p:nvPr/>
          </p:nvSpPr>
          <p:spPr>
            <a:xfrm>
              <a:off x="339435" y="2774145"/>
              <a:ext cx="4369043" cy="4616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r>
                <a:rPr lang="uk-UA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Segoe Print" pitchFamily="2" charset="0"/>
                </a:rPr>
                <a:t>А) симпатичні нерви </a:t>
              </a:r>
              <a:endParaRPr lang="uk-UA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Print" pitchFamily="2" charset="0"/>
              </a:endParaRPr>
            </a:p>
          </p:txBody>
        </p:sp>
        <p:sp>
          <p:nvSpPr>
            <p:cNvPr id="11" name="Прямокутник 10">
              <a:extLst>
                <a:ext uri="{FF2B5EF4-FFF2-40B4-BE49-F238E27FC236}">
                  <a16:creationId xmlns:a16="http://schemas.microsoft.com/office/drawing/2014/main" id="{53105FF9-D5A8-4C7F-ADC2-F9C05CDAB79A}"/>
                </a:ext>
              </a:extLst>
            </p:cNvPr>
            <p:cNvSpPr/>
            <p:nvPr/>
          </p:nvSpPr>
          <p:spPr>
            <a:xfrm>
              <a:off x="366731" y="3852318"/>
              <a:ext cx="4382690" cy="4616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uk-UA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Segoe Print" pitchFamily="2" charset="0"/>
                </a:rPr>
                <a:t>Б) парасимпатичні нерви </a:t>
              </a:r>
              <a:endParaRPr lang="uk-UA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Print" pitchFamily="2" charset="0"/>
              </a:endParaRPr>
            </a:p>
          </p:txBody>
        </p:sp>
        <p:sp>
          <p:nvSpPr>
            <p:cNvPr id="12" name="Прямокутник 11">
              <a:extLst>
                <a:ext uri="{FF2B5EF4-FFF2-40B4-BE49-F238E27FC236}">
                  <a16:creationId xmlns:a16="http://schemas.microsoft.com/office/drawing/2014/main" id="{53105FF9-D5A8-4C7F-ADC2-F9C05CDAB79A}"/>
                </a:ext>
              </a:extLst>
            </p:cNvPr>
            <p:cNvSpPr/>
            <p:nvPr/>
          </p:nvSpPr>
          <p:spPr>
            <a:xfrm>
              <a:off x="5225335" y="2787793"/>
              <a:ext cx="3468290" cy="461665"/>
            </a:xfrm>
            <a:prstGeom prst="rect">
              <a:avLst/>
            </a:prstGeom>
            <a:solidFill>
              <a:srgbClr val="99CC00"/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uk-UA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Segoe Print" pitchFamily="2" charset="0"/>
                </a:rPr>
                <a:t>В) адреналін</a:t>
              </a:r>
              <a:endParaRPr lang="uk-UA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Print" pitchFamily="2" charset="0"/>
              </a:endParaRPr>
            </a:p>
          </p:txBody>
        </p:sp>
        <p:sp>
          <p:nvSpPr>
            <p:cNvPr id="13" name="Прямокутник 12">
              <a:extLst>
                <a:ext uri="{FF2B5EF4-FFF2-40B4-BE49-F238E27FC236}">
                  <a16:creationId xmlns:a16="http://schemas.microsoft.com/office/drawing/2014/main" id="{53105FF9-D5A8-4C7F-ADC2-F9C05CDAB79A}"/>
                </a:ext>
              </a:extLst>
            </p:cNvPr>
            <p:cNvSpPr/>
            <p:nvPr/>
          </p:nvSpPr>
          <p:spPr>
            <a:xfrm>
              <a:off x="5225335" y="3852318"/>
              <a:ext cx="3468290" cy="4616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uk-UA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Segoe Print" pitchFamily="2" charset="0"/>
                </a:rPr>
                <a:t>Г) норадреналін </a:t>
              </a:r>
              <a:endParaRPr lang="uk-UA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Print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938973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кутник 24">
            <a:extLst>
              <a:ext uri="{FF2B5EF4-FFF2-40B4-BE49-F238E27FC236}">
                <a16:creationId xmlns:a16="http://schemas.microsoft.com/office/drawing/2014/main" id="{B8E4F3AA-D599-4E1F-8C69-AA99DFA5E165}"/>
              </a:ext>
            </a:extLst>
          </p:cNvPr>
          <p:cNvSpPr/>
          <p:nvPr/>
        </p:nvSpPr>
        <p:spPr>
          <a:xfrm>
            <a:off x="2946512" y="962796"/>
            <a:ext cx="3303086" cy="33855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Print" panose="02000600000000000000" pitchFamily="2" charset="0"/>
              </a:rPr>
              <a:t>УЗАГАЛЬНЕННЯ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53105FF9-D5A8-4C7F-ADC2-F9C05CDAB79A}"/>
              </a:ext>
            </a:extLst>
          </p:cNvPr>
          <p:cNvSpPr/>
          <p:nvPr/>
        </p:nvSpPr>
        <p:spPr>
          <a:xfrm>
            <a:off x="282570" y="1639108"/>
            <a:ext cx="8492940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Segoe Print" pitchFamily="2" charset="0"/>
              </a:rPr>
              <a:t>7. Систола передсердь триває…</a:t>
            </a:r>
            <a:endParaRPr lang="uk-UA" sz="2400" i="1" dirty="0">
              <a:solidFill>
                <a:schemeClr val="tx1">
                  <a:lumMod val="95000"/>
                  <a:lumOff val="5000"/>
                </a:schemeClr>
              </a:solidFill>
              <a:latin typeface="Segoe Print" pitchFamily="2" charset="0"/>
            </a:endParaRPr>
          </a:p>
        </p:txBody>
      </p:sp>
      <p:pic>
        <p:nvPicPr>
          <p:cNvPr id="10" name="Picture 2" descr="Більше 119 900 стокових ілюстрацій, векторної графіки та картинок  роялті-фрі на тему знак питання - iStock">
            <a:extLst>
              <a:ext uri="{FF2B5EF4-FFF2-40B4-BE49-F238E27FC236}">
                <a16:creationId xmlns:a16="http://schemas.microsoft.com/office/drawing/2014/main" id="{D7913258-AF30-48D9-BC01-DF2A37A995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9113" y="669484"/>
            <a:ext cx="776352" cy="776352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</p:pic>
      <p:grpSp>
        <p:nvGrpSpPr>
          <p:cNvPr id="2" name="Групувати 12">
            <a:extLst>
              <a:ext uri="{FF2B5EF4-FFF2-40B4-BE49-F238E27FC236}">
                <a16:creationId xmlns:a16="http://schemas.microsoft.com/office/drawing/2014/main" id="{A7108A74-089D-4A31-9222-1A7682D12E38}"/>
              </a:ext>
            </a:extLst>
          </p:cNvPr>
          <p:cNvGrpSpPr/>
          <p:nvPr/>
        </p:nvGrpSpPr>
        <p:grpSpPr>
          <a:xfrm>
            <a:off x="1515023" y="109336"/>
            <a:ext cx="6554915" cy="548421"/>
            <a:chOff x="1391918" y="100417"/>
            <a:chExt cx="6554915" cy="548421"/>
          </a:xfrm>
        </p:grpSpPr>
        <p:cxnSp>
          <p:nvCxnSpPr>
            <p:cNvPr id="14" name="Google Shape;100;p16">
              <a:extLst>
                <a:ext uri="{FF2B5EF4-FFF2-40B4-BE49-F238E27FC236}">
                  <a16:creationId xmlns:a16="http://schemas.microsoft.com/office/drawing/2014/main" id="{25505DAA-7548-46DE-8A1D-9EDF05F5BCAE}"/>
                </a:ext>
              </a:extLst>
            </p:cNvPr>
            <p:cNvCxnSpPr/>
            <p:nvPr/>
          </p:nvCxnSpPr>
          <p:spPr>
            <a:xfrm rot="10800000" flipH="1">
              <a:off x="1485637" y="643138"/>
              <a:ext cx="6203700" cy="5700"/>
            </a:xfrm>
            <a:prstGeom prst="straightConnector1">
              <a:avLst/>
            </a:prstGeom>
            <a:noFill/>
            <a:ln w="19050" cap="flat" cmpd="sng">
              <a:solidFill>
                <a:srgbClr val="257BBE"/>
              </a:solidFill>
              <a:prstDash val="solid"/>
              <a:round/>
              <a:headEnd type="diamond" w="med" len="med"/>
              <a:tailEnd type="diamond" w="med" len="med"/>
            </a:ln>
          </p:spPr>
        </p:cxnSp>
        <p:sp>
          <p:nvSpPr>
            <p:cNvPr id="15" name="Google Shape;98;p16">
              <a:extLst>
                <a:ext uri="{FF2B5EF4-FFF2-40B4-BE49-F238E27FC236}">
                  <a16:creationId xmlns:a16="http://schemas.microsoft.com/office/drawing/2014/main" id="{14A4E873-D95C-4B2A-A10F-5C5DC5B314FC}"/>
                </a:ext>
              </a:extLst>
            </p:cNvPr>
            <p:cNvSpPr txBox="1"/>
            <p:nvPr/>
          </p:nvSpPr>
          <p:spPr>
            <a:xfrm>
              <a:off x="1391918" y="100417"/>
              <a:ext cx="6554915" cy="4616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lvl="0" algn="ctr"/>
              <a:r>
                <a:rPr lang="ru-RU" sz="1800" dirty="0">
                  <a:solidFill>
                    <a:srgbClr val="0C77C3"/>
                  </a:solidFill>
                  <a:latin typeface="Alegreya" panose="020B0604020202020204" charset="0"/>
                </a:rPr>
                <a:t>§ 35. </a:t>
              </a:r>
              <a:r>
                <a:rPr lang="uk-UA" sz="1800" dirty="0">
                  <a:solidFill>
                    <a:srgbClr val="0C77C3"/>
                  </a:solidFill>
                  <a:latin typeface="Alegreya" panose="020B0604020202020204" charset="0"/>
                </a:rPr>
                <a:t>Серцевий</a:t>
              </a:r>
              <a:r>
                <a:rPr lang="ru-RU" sz="1800" dirty="0">
                  <a:solidFill>
                    <a:srgbClr val="0C77C3"/>
                  </a:solidFill>
                  <a:latin typeface="Alegreya" panose="020B0604020202020204" charset="0"/>
                </a:rPr>
                <a:t> цикл. </a:t>
              </a:r>
              <a:r>
                <a:rPr lang="uk-UA" sz="1800" dirty="0">
                  <a:solidFill>
                    <a:srgbClr val="0C77C3"/>
                  </a:solidFill>
                  <a:latin typeface="Alegreya" panose="020B0604020202020204" charset="0"/>
                </a:rPr>
                <a:t>Нейрогуморальна  регуляція роботи серця</a:t>
              </a:r>
              <a:endParaRPr lang="uk-UA" sz="1800" dirty="0">
                <a:solidFill>
                  <a:srgbClr val="0C77C3"/>
                </a:solidFill>
                <a:latin typeface="Alegreya" panose="020B0604020202020204" charset="0"/>
                <a:ea typeface="Alegreya"/>
                <a:cs typeface="Alegreya"/>
                <a:sym typeface="Alegreya"/>
              </a:endParaRPr>
            </a:p>
          </p:txBody>
        </p:sp>
      </p:grpSp>
      <p:grpSp>
        <p:nvGrpSpPr>
          <p:cNvPr id="3" name="Групувати 15"/>
          <p:cNvGrpSpPr/>
          <p:nvPr/>
        </p:nvGrpSpPr>
        <p:grpSpPr>
          <a:xfrm>
            <a:off x="339436" y="2774145"/>
            <a:ext cx="8354189" cy="1539838"/>
            <a:chOff x="339436" y="2774145"/>
            <a:chExt cx="8354189" cy="1539838"/>
          </a:xfrm>
        </p:grpSpPr>
        <p:sp>
          <p:nvSpPr>
            <p:cNvPr id="8" name="Прямокутник 7">
              <a:extLst>
                <a:ext uri="{FF2B5EF4-FFF2-40B4-BE49-F238E27FC236}">
                  <a16:creationId xmlns:a16="http://schemas.microsoft.com/office/drawing/2014/main" id="{53105FF9-D5A8-4C7F-ADC2-F9C05CDAB79A}"/>
                </a:ext>
              </a:extLst>
            </p:cNvPr>
            <p:cNvSpPr/>
            <p:nvPr/>
          </p:nvSpPr>
          <p:spPr>
            <a:xfrm>
              <a:off x="339436" y="2774145"/>
              <a:ext cx="3468290" cy="4616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uk-UA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Segoe Print" pitchFamily="2" charset="0"/>
                </a:rPr>
                <a:t>А) 0.1 с</a:t>
              </a:r>
              <a:endParaRPr lang="uk-UA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Print" pitchFamily="2" charset="0"/>
              </a:endParaRPr>
            </a:p>
          </p:txBody>
        </p:sp>
        <p:sp>
          <p:nvSpPr>
            <p:cNvPr id="11" name="Прямокутник 10">
              <a:extLst>
                <a:ext uri="{FF2B5EF4-FFF2-40B4-BE49-F238E27FC236}">
                  <a16:creationId xmlns:a16="http://schemas.microsoft.com/office/drawing/2014/main" id="{53105FF9-D5A8-4C7F-ADC2-F9C05CDAB79A}"/>
                </a:ext>
              </a:extLst>
            </p:cNvPr>
            <p:cNvSpPr/>
            <p:nvPr/>
          </p:nvSpPr>
          <p:spPr>
            <a:xfrm>
              <a:off x="366732" y="3852318"/>
              <a:ext cx="3468290" cy="4616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uk-UA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Segoe Print" pitchFamily="2" charset="0"/>
                </a:rPr>
                <a:t>Б) 0.3 с</a:t>
              </a:r>
              <a:endParaRPr lang="uk-UA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Print" pitchFamily="2" charset="0"/>
              </a:endParaRPr>
            </a:p>
          </p:txBody>
        </p:sp>
        <p:sp>
          <p:nvSpPr>
            <p:cNvPr id="12" name="Прямокутник 11">
              <a:extLst>
                <a:ext uri="{FF2B5EF4-FFF2-40B4-BE49-F238E27FC236}">
                  <a16:creationId xmlns:a16="http://schemas.microsoft.com/office/drawing/2014/main" id="{53105FF9-D5A8-4C7F-ADC2-F9C05CDAB79A}"/>
                </a:ext>
              </a:extLst>
            </p:cNvPr>
            <p:cNvSpPr/>
            <p:nvPr/>
          </p:nvSpPr>
          <p:spPr>
            <a:xfrm>
              <a:off x="5225335" y="2787793"/>
              <a:ext cx="3468290" cy="4616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uk-UA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Segoe Print" pitchFamily="2" charset="0"/>
                </a:rPr>
                <a:t>В) 0.4 с</a:t>
              </a:r>
              <a:endParaRPr lang="uk-UA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Print" pitchFamily="2" charset="0"/>
              </a:endParaRPr>
            </a:p>
          </p:txBody>
        </p:sp>
        <p:sp>
          <p:nvSpPr>
            <p:cNvPr id="13" name="Прямокутник 12">
              <a:extLst>
                <a:ext uri="{FF2B5EF4-FFF2-40B4-BE49-F238E27FC236}">
                  <a16:creationId xmlns:a16="http://schemas.microsoft.com/office/drawing/2014/main" id="{53105FF9-D5A8-4C7F-ADC2-F9C05CDAB79A}"/>
                </a:ext>
              </a:extLst>
            </p:cNvPr>
            <p:cNvSpPr/>
            <p:nvPr/>
          </p:nvSpPr>
          <p:spPr>
            <a:xfrm>
              <a:off x="5225335" y="3852318"/>
              <a:ext cx="3468290" cy="4616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uk-UA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Segoe Print" pitchFamily="2" charset="0"/>
                </a:rPr>
                <a:t>Г) 0.8 с  </a:t>
              </a:r>
              <a:endParaRPr lang="uk-UA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Print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938973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кутник 24">
            <a:extLst>
              <a:ext uri="{FF2B5EF4-FFF2-40B4-BE49-F238E27FC236}">
                <a16:creationId xmlns:a16="http://schemas.microsoft.com/office/drawing/2014/main" id="{B8E4F3AA-D599-4E1F-8C69-AA99DFA5E165}"/>
              </a:ext>
            </a:extLst>
          </p:cNvPr>
          <p:cNvSpPr/>
          <p:nvPr/>
        </p:nvSpPr>
        <p:spPr>
          <a:xfrm>
            <a:off x="2946512" y="962796"/>
            <a:ext cx="3303086" cy="33855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Print" panose="02000600000000000000" pitchFamily="2" charset="0"/>
              </a:rPr>
              <a:t>УЗАГАЛЬНЕННЯ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53105FF9-D5A8-4C7F-ADC2-F9C05CDAB79A}"/>
              </a:ext>
            </a:extLst>
          </p:cNvPr>
          <p:cNvSpPr/>
          <p:nvPr/>
        </p:nvSpPr>
        <p:spPr>
          <a:xfrm>
            <a:off x="282570" y="1639108"/>
            <a:ext cx="8492940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Segoe Print" pitchFamily="2" charset="0"/>
              </a:rPr>
              <a:t>7. Систола передсердь триває…</a:t>
            </a:r>
            <a:endParaRPr lang="uk-UA" sz="2400" i="1" dirty="0">
              <a:solidFill>
                <a:schemeClr val="tx1">
                  <a:lumMod val="95000"/>
                  <a:lumOff val="5000"/>
                </a:schemeClr>
              </a:solidFill>
              <a:latin typeface="Segoe Print" pitchFamily="2" charset="0"/>
            </a:endParaRPr>
          </a:p>
        </p:txBody>
      </p:sp>
      <p:pic>
        <p:nvPicPr>
          <p:cNvPr id="10" name="Picture 2" descr="Більше 119 900 стокових ілюстрацій, векторної графіки та картинок  роялті-фрі на тему знак питання - iStock">
            <a:extLst>
              <a:ext uri="{FF2B5EF4-FFF2-40B4-BE49-F238E27FC236}">
                <a16:creationId xmlns:a16="http://schemas.microsoft.com/office/drawing/2014/main" id="{D7913258-AF30-48D9-BC01-DF2A37A995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9113" y="669484"/>
            <a:ext cx="776352" cy="776352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</p:pic>
      <p:grpSp>
        <p:nvGrpSpPr>
          <p:cNvPr id="2" name="Групувати 12">
            <a:extLst>
              <a:ext uri="{FF2B5EF4-FFF2-40B4-BE49-F238E27FC236}">
                <a16:creationId xmlns:a16="http://schemas.microsoft.com/office/drawing/2014/main" id="{A7108A74-089D-4A31-9222-1A7682D12E38}"/>
              </a:ext>
            </a:extLst>
          </p:cNvPr>
          <p:cNvGrpSpPr/>
          <p:nvPr/>
        </p:nvGrpSpPr>
        <p:grpSpPr>
          <a:xfrm>
            <a:off x="1515023" y="109336"/>
            <a:ext cx="6554915" cy="548421"/>
            <a:chOff x="1391918" y="100417"/>
            <a:chExt cx="6554915" cy="548421"/>
          </a:xfrm>
        </p:grpSpPr>
        <p:cxnSp>
          <p:nvCxnSpPr>
            <p:cNvPr id="14" name="Google Shape;100;p16">
              <a:extLst>
                <a:ext uri="{FF2B5EF4-FFF2-40B4-BE49-F238E27FC236}">
                  <a16:creationId xmlns:a16="http://schemas.microsoft.com/office/drawing/2014/main" id="{25505DAA-7548-46DE-8A1D-9EDF05F5BCAE}"/>
                </a:ext>
              </a:extLst>
            </p:cNvPr>
            <p:cNvCxnSpPr/>
            <p:nvPr/>
          </p:nvCxnSpPr>
          <p:spPr>
            <a:xfrm rot="10800000" flipH="1">
              <a:off x="1485637" y="643138"/>
              <a:ext cx="6203700" cy="5700"/>
            </a:xfrm>
            <a:prstGeom prst="straightConnector1">
              <a:avLst/>
            </a:prstGeom>
            <a:noFill/>
            <a:ln w="19050" cap="flat" cmpd="sng">
              <a:solidFill>
                <a:srgbClr val="257BBE"/>
              </a:solidFill>
              <a:prstDash val="solid"/>
              <a:round/>
              <a:headEnd type="diamond" w="med" len="med"/>
              <a:tailEnd type="diamond" w="med" len="med"/>
            </a:ln>
          </p:spPr>
        </p:cxnSp>
        <p:sp>
          <p:nvSpPr>
            <p:cNvPr id="15" name="Google Shape;98;p16">
              <a:extLst>
                <a:ext uri="{FF2B5EF4-FFF2-40B4-BE49-F238E27FC236}">
                  <a16:creationId xmlns:a16="http://schemas.microsoft.com/office/drawing/2014/main" id="{14A4E873-D95C-4B2A-A10F-5C5DC5B314FC}"/>
                </a:ext>
              </a:extLst>
            </p:cNvPr>
            <p:cNvSpPr txBox="1"/>
            <p:nvPr/>
          </p:nvSpPr>
          <p:spPr>
            <a:xfrm>
              <a:off x="1391918" y="100417"/>
              <a:ext cx="6554915" cy="4616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lvl="0" algn="ctr"/>
              <a:r>
                <a:rPr lang="ru-RU" sz="1800" dirty="0">
                  <a:solidFill>
                    <a:srgbClr val="0C77C3"/>
                  </a:solidFill>
                  <a:latin typeface="Alegreya" panose="020B0604020202020204" charset="0"/>
                </a:rPr>
                <a:t>§ 35. </a:t>
              </a:r>
              <a:r>
                <a:rPr lang="uk-UA" sz="1800" dirty="0">
                  <a:solidFill>
                    <a:srgbClr val="0C77C3"/>
                  </a:solidFill>
                  <a:latin typeface="Alegreya" panose="020B0604020202020204" charset="0"/>
                </a:rPr>
                <a:t>Серцевий</a:t>
              </a:r>
              <a:r>
                <a:rPr lang="ru-RU" sz="1800" dirty="0">
                  <a:solidFill>
                    <a:srgbClr val="0C77C3"/>
                  </a:solidFill>
                  <a:latin typeface="Alegreya" panose="020B0604020202020204" charset="0"/>
                </a:rPr>
                <a:t> цикл. </a:t>
              </a:r>
              <a:r>
                <a:rPr lang="uk-UA" sz="1800" dirty="0">
                  <a:solidFill>
                    <a:srgbClr val="0C77C3"/>
                  </a:solidFill>
                  <a:latin typeface="Alegreya" panose="020B0604020202020204" charset="0"/>
                </a:rPr>
                <a:t>Нейрогуморальна  регуляція роботи серця</a:t>
              </a:r>
              <a:endParaRPr lang="uk-UA" sz="1800" dirty="0">
                <a:solidFill>
                  <a:srgbClr val="0C77C3"/>
                </a:solidFill>
                <a:latin typeface="Alegreya" panose="020B0604020202020204" charset="0"/>
                <a:ea typeface="Alegreya"/>
                <a:cs typeface="Alegreya"/>
                <a:sym typeface="Alegreya"/>
              </a:endParaRPr>
            </a:p>
          </p:txBody>
        </p:sp>
      </p:grpSp>
      <p:grpSp>
        <p:nvGrpSpPr>
          <p:cNvPr id="3" name="Групувати 15"/>
          <p:cNvGrpSpPr/>
          <p:nvPr/>
        </p:nvGrpSpPr>
        <p:grpSpPr>
          <a:xfrm>
            <a:off x="339436" y="2774145"/>
            <a:ext cx="8354189" cy="1539838"/>
            <a:chOff x="339436" y="2774145"/>
            <a:chExt cx="8354189" cy="1539838"/>
          </a:xfrm>
        </p:grpSpPr>
        <p:sp>
          <p:nvSpPr>
            <p:cNvPr id="8" name="Прямокутник 7">
              <a:extLst>
                <a:ext uri="{FF2B5EF4-FFF2-40B4-BE49-F238E27FC236}">
                  <a16:creationId xmlns:a16="http://schemas.microsoft.com/office/drawing/2014/main" id="{53105FF9-D5A8-4C7F-ADC2-F9C05CDAB79A}"/>
                </a:ext>
              </a:extLst>
            </p:cNvPr>
            <p:cNvSpPr/>
            <p:nvPr/>
          </p:nvSpPr>
          <p:spPr>
            <a:xfrm>
              <a:off x="339436" y="2774145"/>
              <a:ext cx="3468290" cy="461665"/>
            </a:xfrm>
            <a:prstGeom prst="rect">
              <a:avLst/>
            </a:prstGeom>
            <a:solidFill>
              <a:srgbClr val="99CC00"/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uk-UA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Segoe Print" pitchFamily="2" charset="0"/>
                </a:rPr>
                <a:t>А) 0.1 с</a:t>
              </a:r>
              <a:endParaRPr lang="uk-UA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Print" pitchFamily="2" charset="0"/>
              </a:endParaRPr>
            </a:p>
          </p:txBody>
        </p:sp>
        <p:sp>
          <p:nvSpPr>
            <p:cNvPr id="11" name="Прямокутник 10">
              <a:extLst>
                <a:ext uri="{FF2B5EF4-FFF2-40B4-BE49-F238E27FC236}">
                  <a16:creationId xmlns:a16="http://schemas.microsoft.com/office/drawing/2014/main" id="{53105FF9-D5A8-4C7F-ADC2-F9C05CDAB79A}"/>
                </a:ext>
              </a:extLst>
            </p:cNvPr>
            <p:cNvSpPr/>
            <p:nvPr/>
          </p:nvSpPr>
          <p:spPr>
            <a:xfrm>
              <a:off x="366732" y="3852318"/>
              <a:ext cx="3468290" cy="4616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uk-UA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Segoe Print" pitchFamily="2" charset="0"/>
                </a:rPr>
                <a:t>Б) 0.3 с</a:t>
              </a:r>
              <a:endParaRPr lang="uk-UA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Print" pitchFamily="2" charset="0"/>
              </a:endParaRPr>
            </a:p>
          </p:txBody>
        </p:sp>
        <p:sp>
          <p:nvSpPr>
            <p:cNvPr id="12" name="Прямокутник 11">
              <a:extLst>
                <a:ext uri="{FF2B5EF4-FFF2-40B4-BE49-F238E27FC236}">
                  <a16:creationId xmlns:a16="http://schemas.microsoft.com/office/drawing/2014/main" id="{53105FF9-D5A8-4C7F-ADC2-F9C05CDAB79A}"/>
                </a:ext>
              </a:extLst>
            </p:cNvPr>
            <p:cNvSpPr/>
            <p:nvPr/>
          </p:nvSpPr>
          <p:spPr>
            <a:xfrm>
              <a:off x="5225335" y="2787793"/>
              <a:ext cx="3468290" cy="4616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uk-UA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Segoe Print" pitchFamily="2" charset="0"/>
                </a:rPr>
                <a:t>В) 0.4 с</a:t>
              </a:r>
              <a:endParaRPr lang="uk-UA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Print" pitchFamily="2" charset="0"/>
              </a:endParaRPr>
            </a:p>
          </p:txBody>
        </p:sp>
        <p:sp>
          <p:nvSpPr>
            <p:cNvPr id="13" name="Прямокутник 12">
              <a:extLst>
                <a:ext uri="{FF2B5EF4-FFF2-40B4-BE49-F238E27FC236}">
                  <a16:creationId xmlns:a16="http://schemas.microsoft.com/office/drawing/2014/main" id="{53105FF9-D5A8-4C7F-ADC2-F9C05CDAB79A}"/>
                </a:ext>
              </a:extLst>
            </p:cNvPr>
            <p:cNvSpPr/>
            <p:nvPr/>
          </p:nvSpPr>
          <p:spPr>
            <a:xfrm>
              <a:off x="5225335" y="3852318"/>
              <a:ext cx="3468290" cy="4616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uk-UA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Segoe Print" pitchFamily="2" charset="0"/>
                </a:rPr>
                <a:t>Г) 0.8 с  </a:t>
              </a:r>
              <a:endParaRPr lang="uk-UA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Print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938973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кутник 24">
            <a:extLst>
              <a:ext uri="{FF2B5EF4-FFF2-40B4-BE49-F238E27FC236}">
                <a16:creationId xmlns:a16="http://schemas.microsoft.com/office/drawing/2014/main" id="{B8E4F3AA-D599-4E1F-8C69-AA99DFA5E165}"/>
              </a:ext>
            </a:extLst>
          </p:cNvPr>
          <p:cNvSpPr/>
          <p:nvPr/>
        </p:nvSpPr>
        <p:spPr>
          <a:xfrm>
            <a:off x="2958387" y="648187"/>
            <a:ext cx="3303086" cy="33855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Print" panose="02000600000000000000" pitchFamily="2" charset="0"/>
              </a:rPr>
              <a:t>УЗАГАЛЬНЕННЯ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53105FF9-D5A8-4C7F-ADC2-F9C05CDAB79A}"/>
              </a:ext>
            </a:extLst>
          </p:cNvPr>
          <p:cNvSpPr/>
          <p:nvPr/>
        </p:nvSpPr>
        <p:spPr>
          <a:xfrm>
            <a:off x="852571" y="1048535"/>
            <a:ext cx="699700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Segoe Print" pitchFamily="2" charset="0"/>
              </a:rPr>
              <a:t>Відшукай слова у філворді та поясни їх значення</a:t>
            </a:r>
            <a:endParaRPr lang="uk-UA" sz="1800" i="1" dirty="0">
              <a:solidFill>
                <a:schemeClr val="tx1">
                  <a:lumMod val="95000"/>
                  <a:lumOff val="5000"/>
                </a:schemeClr>
              </a:solidFill>
              <a:latin typeface="Segoe Print" pitchFamily="2" charset="0"/>
            </a:endParaRPr>
          </a:p>
        </p:txBody>
      </p:sp>
      <p:grpSp>
        <p:nvGrpSpPr>
          <p:cNvPr id="2" name="Групувати 12">
            <a:extLst>
              <a:ext uri="{FF2B5EF4-FFF2-40B4-BE49-F238E27FC236}">
                <a16:creationId xmlns:a16="http://schemas.microsoft.com/office/drawing/2014/main" id="{A7108A74-089D-4A31-9222-1A7682D12E38}"/>
              </a:ext>
            </a:extLst>
          </p:cNvPr>
          <p:cNvGrpSpPr/>
          <p:nvPr/>
        </p:nvGrpSpPr>
        <p:grpSpPr>
          <a:xfrm>
            <a:off x="1515023" y="14336"/>
            <a:ext cx="6554915" cy="548421"/>
            <a:chOff x="1391918" y="100417"/>
            <a:chExt cx="6554915" cy="548421"/>
          </a:xfrm>
        </p:grpSpPr>
        <p:cxnSp>
          <p:nvCxnSpPr>
            <p:cNvPr id="14" name="Google Shape;100;p16">
              <a:extLst>
                <a:ext uri="{FF2B5EF4-FFF2-40B4-BE49-F238E27FC236}">
                  <a16:creationId xmlns:a16="http://schemas.microsoft.com/office/drawing/2014/main" id="{25505DAA-7548-46DE-8A1D-9EDF05F5BCAE}"/>
                </a:ext>
              </a:extLst>
            </p:cNvPr>
            <p:cNvCxnSpPr/>
            <p:nvPr/>
          </p:nvCxnSpPr>
          <p:spPr>
            <a:xfrm rot="10800000" flipH="1">
              <a:off x="1485637" y="643138"/>
              <a:ext cx="6203700" cy="5700"/>
            </a:xfrm>
            <a:prstGeom prst="straightConnector1">
              <a:avLst/>
            </a:prstGeom>
            <a:noFill/>
            <a:ln w="19050" cap="flat" cmpd="sng">
              <a:solidFill>
                <a:srgbClr val="257BBE"/>
              </a:solidFill>
              <a:prstDash val="solid"/>
              <a:round/>
              <a:headEnd type="diamond" w="med" len="med"/>
              <a:tailEnd type="diamond" w="med" len="med"/>
            </a:ln>
          </p:spPr>
        </p:cxnSp>
        <p:sp>
          <p:nvSpPr>
            <p:cNvPr id="15" name="Google Shape;98;p16">
              <a:extLst>
                <a:ext uri="{FF2B5EF4-FFF2-40B4-BE49-F238E27FC236}">
                  <a16:creationId xmlns:a16="http://schemas.microsoft.com/office/drawing/2014/main" id="{14A4E873-D95C-4B2A-A10F-5C5DC5B314FC}"/>
                </a:ext>
              </a:extLst>
            </p:cNvPr>
            <p:cNvSpPr txBox="1"/>
            <p:nvPr/>
          </p:nvSpPr>
          <p:spPr>
            <a:xfrm>
              <a:off x="1391918" y="100417"/>
              <a:ext cx="6554915" cy="4616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lvl="0" algn="ctr"/>
              <a:r>
                <a:rPr lang="ru-RU" sz="1800" dirty="0">
                  <a:solidFill>
                    <a:srgbClr val="0C77C3"/>
                  </a:solidFill>
                  <a:latin typeface="Alegreya" panose="020B0604020202020204" charset="0"/>
                </a:rPr>
                <a:t>§ 35. </a:t>
              </a:r>
              <a:r>
                <a:rPr lang="uk-UA" sz="1800" dirty="0">
                  <a:solidFill>
                    <a:srgbClr val="0C77C3"/>
                  </a:solidFill>
                  <a:latin typeface="Alegreya" panose="020B0604020202020204" charset="0"/>
                </a:rPr>
                <a:t>Серцевий</a:t>
              </a:r>
              <a:r>
                <a:rPr lang="ru-RU" sz="1800" dirty="0">
                  <a:solidFill>
                    <a:srgbClr val="0C77C3"/>
                  </a:solidFill>
                  <a:latin typeface="Alegreya" panose="020B0604020202020204" charset="0"/>
                </a:rPr>
                <a:t> цикл. </a:t>
              </a:r>
              <a:r>
                <a:rPr lang="uk-UA" sz="1800" dirty="0">
                  <a:solidFill>
                    <a:srgbClr val="0C77C3"/>
                  </a:solidFill>
                  <a:latin typeface="Alegreya" panose="020B0604020202020204" charset="0"/>
                </a:rPr>
                <a:t>Нейрогуморальна  регуляція роботи серця</a:t>
              </a:r>
              <a:endParaRPr lang="uk-UA" sz="1800" dirty="0">
                <a:solidFill>
                  <a:srgbClr val="0C77C3"/>
                </a:solidFill>
                <a:latin typeface="Alegreya" panose="020B0604020202020204" charset="0"/>
                <a:ea typeface="Alegreya"/>
                <a:cs typeface="Alegreya"/>
                <a:sym typeface="Alegreya"/>
              </a:endParaRPr>
            </a:p>
          </p:txBody>
        </p:sp>
      </p:grpSp>
      <p:graphicFrame>
        <p:nvGraphicFramePr>
          <p:cNvPr id="16" name="Таблиця 15"/>
          <p:cNvGraphicFramePr>
            <a:graphicFrameLocks noGrp="1"/>
          </p:cNvGraphicFramePr>
          <p:nvPr/>
        </p:nvGraphicFramePr>
        <p:xfrm>
          <a:off x="626850" y="1561002"/>
          <a:ext cx="3632200" cy="3448050"/>
        </p:xfrm>
        <a:graphic>
          <a:graphicData uri="http://schemas.openxmlformats.org/drawingml/2006/table">
            <a:tbl>
              <a:tblPr/>
              <a:tblGrid>
                <a:gridCol w="33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0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30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30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30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30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30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302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302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295275">
                <a:tc>
                  <a:txBody>
                    <a:bodyPr/>
                    <a:lstStyle/>
                    <a:p>
                      <a:pPr algn="ctr" fontAlgn="b"/>
                      <a:r>
                        <a:rPr lang="uk-UA" sz="2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б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р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д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к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р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д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і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я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ctr" fontAlgn="b"/>
                      <a:r>
                        <a:rPr lang="uk-UA" sz="2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я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т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л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ч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м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ctr" fontAlgn="b"/>
                      <a:r>
                        <a:rPr lang="uk-UA" sz="2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т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р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к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н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д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ctr" fontAlgn="b"/>
                      <a:r>
                        <a:rPr lang="uk-UA" sz="2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й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ц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д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р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н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л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і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н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ctr" fontAlgn="b"/>
                      <a:r>
                        <a:rPr lang="uk-UA" sz="2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м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ч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в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ф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в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р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л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ctr" fontAlgn="b"/>
                      <a:r>
                        <a:rPr lang="uk-UA" sz="2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р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т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м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і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я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н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г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ctr" fontAlgn="b"/>
                      <a:r>
                        <a:rPr lang="uk-UA" sz="2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ц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у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к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л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ь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ц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і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й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т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р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ctr" fontAlgn="b"/>
                      <a:r>
                        <a:rPr lang="uk-UA" sz="2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у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л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ь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в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ctr" fontAlgn="b"/>
                      <a:r>
                        <a:rPr lang="uk-UA" sz="2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ф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ш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л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у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н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ч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к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л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в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ctr" fontAlgn="b"/>
                      <a:r>
                        <a:rPr lang="uk-UA" sz="2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к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л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і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й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к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г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ш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і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2050" name="Picture 2" descr="760+ Ecocardiografía Ilustraciones Fotografías de stock, fotos e imágenes  libres de derechos - iStock"/>
          <p:cNvPicPr>
            <a:picLocks noChangeAspect="1" noChangeArrowheads="1"/>
          </p:cNvPicPr>
          <p:nvPr/>
        </p:nvPicPr>
        <p:blipFill>
          <a:blip r:embed="rId3"/>
          <a:srcRect l="15055" t="18215" r="13033" b="8039"/>
          <a:stretch>
            <a:fillRect/>
          </a:stretch>
        </p:blipFill>
        <p:spPr bwMode="auto">
          <a:xfrm>
            <a:off x="5094531" y="1564959"/>
            <a:ext cx="3420094" cy="35072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938973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кутник 24">
            <a:extLst>
              <a:ext uri="{FF2B5EF4-FFF2-40B4-BE49-F238E27FC236}">
                <a16:creationId xmlns:a16="http://schemas.microsoft.com/office/drawing/2014/main" id="{B8E4F3AA-D599-4E1F-8C69-AA99DFA5E165}"/>
              </a:ext>
            </a:extLst>
          </p:cNvPr>
          <p:cNvSpPr/>
          <p:nvPr/>
        </p:nvSpPr>
        <p:spPr>
          <a:xfrm>
            <a:off x="2958387" y="648187"/>
            <a:ext cx="3303086" cy="33855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Print" panose="02000600000000000000" pitchFamily="2" charset="0"/>
              </a:rPr>
              <a:t>УЗАГАЛЬНЕННЯ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53105FF9-D5A8-4C7F-ADC2-F9C05CDAB79A}"/>
              </a:ext>
            </a:extLst>
          </p:cNvPr>
          <p:cNvSpPr/>
          <p:nvPr/>
        </p:nvSpPr>
        <p:spPr>
          <a:xfrm>
            <a:off x="852571" y="1048535"/>
            <a:ext cx="699700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Segoe Print" pitchFamily="2" charset="0"/>
              </a:rPr>
              <a:t>Перевірте знайдені слова</a:t>
            </a:r>
          </a:p>
        </p:txBody>
      </p:sp>
      <p:grpSp>
        <p:nvGrpSpPr>
          <p:cNvPr id="2" name="Групувати 12">
            <a:extLst>
              <a:ext uri="{FF2B5EF4-FFF2-40B4-BE49-F238E27FC236}">
                <a16:creationId xmlns:a16="http://schemas.microsoft.com/office/drawing/2014/main" id="{A7108A74-089D-4A31-9222-1A7682D12E38}"/>
              </a:ext>
            </a:extLst>
          </p:cNvPr>
          <p:cNvGrpSpPr/>
          <p:nvPr/>
        </p:nvGrpSpPr>
        <p:grpSpPr>
          <a:xfrm>
            <a:off x="1515023" y="14336"/>
            <a:ext cx="6554915" cy="548421"/>
            <a:chOff x="1391918" y="100417"/>
            <a:chExt cx="6554915" cy="548421"/>
          </a:xfrm>
        </p:grpSpPr>
        <p:cxnSp>
          <p:nvCxnSpPr>
            <p:cNvPr id="14" name="Google Shape;100;p16">
              <a:extLst>
                <a:ext uri="{FF2B5EF4-FFF2-40B4-BE49-F238E27FC236}">
                  <a16:creationId xmlns:a16="http://schemas.microsoft.com/office/drawing/2014/main" id="{25505DAA-7548-46DE-8A1D-9EDF05F5BCAE}"/>
                </a:ext>
              </a:extLst>
            </p:cNvPr>
            <p:cNvCxnSpPr/>
            <p:nvPr/>
          </p:nvCxnSpPr>
          <p:spPr>
            <a:xfrm rot="10800000" flipH="1">
              <a:off x="1485637" y="643138"/>
              <a:ext cx="6203700" cy="5700"/>
            </a:xfrm>
            <a:prstGeom prst="straightConnector1">
              <a:avLst/>
            </a:prstGeom>
            <a:noFill/>
            <a:ln w="19050" cap="flat" cmpd="sng">
              <a:solidFill>
                <a:srgbClr val="257BBE"/>
              </a:solidFill>
              <a:prstDash val="solid"/>
              <a:round/>
              <a:headEnd type="diamond" w="med" len="med"/>
              <a:tailEnd type="diamond" w="med" len="med"/>
            </a:ln>
          </p:spPr>
        </p:cxnSp>
        <p:sp>
          <p:nvSpPr>
            <p:cNvPr id="15" name="Google Shape;98;p16">
              <a:extLst>
                <a:ext uri="{FF2B5EF4-FFF2-40B4-BE49-F238E27FC236}">
                  <a16:creationId xmlns:a16="http://schemas.microsoft.com/office/drawing/2014/main" id="{14A4E873-D95C-4B2A-A10F-5C5DC5B314FC}"/>
                </a:ext>
              </a:extLst>
            </p:cNvPr>
            <p:cNvSpPr txBox="1"/>
            <p:nvPr/>
          </p:nvSpPr>
          <p:spPr>
            <a:xfrm>
              <a:off x="1391918" y="100417"/>
              <a:ext cx="6554915" cy="4616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lvl="0" algn="ctr"/>
              <a:r>
                <a:rPr lang="ru-RU" sz="1800" dirty="0">
                  <a:solidFill>
                    <a:srgbClr val="0C77C3"/>
                  </a:solidFill>
                  <a:latin typeface="Alegreya" panose="020B0604020202020204" charset="0"/>
                </a:rPr>
                <a:t>§ 35. </a:t>
              </a:r>
              <a:r>
                <a:rPr lang="uk-UA" sz="1800" dirty="0">
                  <a:solidFill>
                    <a:srgbClr val="0C77C3"/>
                  </a:solidFill>
                  <a:latin typeface="Alegreya" panose="020B0604020202020204" charset="0"/>
                </a:rPr>
                <a:t>Серцевий</a:t>
              </a:r>
              <a:r>
                <a:rPr lang="ru-RU" sz="1800" dirty="0">
                  <a:solidFill>
                    <a:srgbClr val="0C77C3"/>
                  </a:solidFill>
                  <a:latin typeface="Alegreya" panose="020B0604020202020204" charset="0"/>
                </a:rPr>
                <a:t> цикл. </a:t>
              </a:r>
              <a:r>
                <a:rPr lang="uk-UA" sz="1800" dirty="0">
                  <a:solidFill>
                    <a:srgbClr val="0C77C3"/>
                  </a:solidFill>
                  <a:latin typeface="Alegreya" panose="020B0604020202020204" charset="0"/>
                </a:rPr>
                <a:t>Нейрогуморальна  регуляція роботи серця</a:t>
              </a:r>
              <a:endParaRPr lang="uk-UA" sz="1800" dirty="0">
                <a:solidFill>
                  <a:srgbClr val="0C77C3"/>
                </a:solidFill>
                <a:latin typeface="Alegreya" panose="020B0604020202020204" charset="0"/>
                <a:ea typeface="Alegreya"/>
                <a:cs typeface="Alegreya"/>
                <a:sym typeface="Alegreya"/>
              </a:endParaRPr>
            </a:p>
          </p:txBody>
        </p:sp>
      </p:grpSp>
      <p:graphicFrame>
        <p:nvGraphicFramePr>
          <p:cNvPr id="16" name="Таблиця 15"/>
          <p:cNvGraphicFramePr>
            <a:graphicFrameLocks noGrp="1"/>
          </p:cNvGraphicFramePr>
          <p:nvPr/>
        </p:nvGraphicFramePr>
        <p:xfrm>
          <a:off x="626850" y="1561002"/>
          <a:ext cx="3632200" cy="3448050"/>
        </p:xfrm>
        <a:graphic>
          <a:graphicData uri="http://schemas.openxmlformats.org/drawingml/2006/table">
            <a:tbl>
              <a:tblPr/>
              <a:tblGrid>
                <a:gridCol w="33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0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30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30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30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30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30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302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302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295275">
                <a:tc>
                  <a:txBody>
                    <a:bodyPr/>
                    <a:lstStyle/>
                    <a:p>
                      <a:pPr algn="ctr" fontAlgn="b"/>
                      <a:r>
                        <a:rPr lang="uk-UA" sz="2200" b="0" i="0" u="sng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</a:rPr>
                        <a:t>б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200" b="0" i="0" u="sng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</a:rPr>
                        <a:t>р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200" b="0" i="0" u="sng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</a:rPr>
                        <a:t>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200" b="0" i="0" u="sng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</a:rPr>
                        <a:t>д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200" b="0" i="0" u="sng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</a:rPr>
                        <a:t>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200" b="0" i="0" u="sng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</a:rPr>
                        <a:t>к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200" b="0" i="0" u="sng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</a:rPr>
                        <a:t>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200" b="0" i="0" u="sng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</a:rPr>
                        <a:t>р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200" b="0" i="0" u="sng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</a:rPr>
                        <a:t>д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200" b="0" i="0" u="sng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</a:rPr>
                        <a:t>і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200" b="0" i="0" u="sng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</a:rPr>
                        <a:t>я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ctr" fontAlgn="b"/>
                      <a:r>
                        <a:rPr lang="uk-UA" sz="2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я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200" b="0" i="0" u="sng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</a:rPr>
                        <a:t>с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200" b="0" i="0" u="sng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</a:rPr>
                        <a:t>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200" b="0" i="0" u="sng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</a:rPr>
                        <a:t>с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200" b="0" i="0" u="sng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</a:rPr>
                        <a:t>т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200" b="0" i="0" u="sng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</a:rPr>
                        <a:t>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200" b="0" i="0" u="sng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</a:rPr>
                        <a:t>л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200" b="0" i="0" u="sng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</a:rPr>
                        <a:t>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ч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м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ctr" fontAlgn="b"/>
                      <a:r>
                        <a:rPr lang="uk-UA" sz="2200" b="0" i="0" u="sng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</a:rPr>
                        <a:t>т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200" b="0" i="0" u="sng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</a:rPr>
                        <a:t>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200" b="0" i="0" u="sng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</a:rPr>
                        <a:t>р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200" b="0" i="0" u="sng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</a:rPr>
                        <a:t>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200" b="0" i="0" u="sng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</a:rPr>
                        <a:t>к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200" b="0" i="0" u="sng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</a:rPr>
                        <a:t>с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200" b="0" i="0" u="sng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</a:rPr>
                        <a:t>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200" b="0" i="0" u="sng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</a:rPr>
                        <a:t>н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200" b="0" i="0" u="sng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</a:rPr>
                        <a:t>д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ctr" fontAlgn="b"/>
                      <a:r>
                        <a:rPr lang="uk-UA" sz="2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й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ц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200" b="0" i="0" u="sng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</a:rPr>
                        <a:t>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200" b="0" i="0" u="sng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</a:rPr>
                        <a:t>д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200" b="0" i="0" u="sng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</a:rPr>
                        <a:t>р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200" b="0" i="0" u="sng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</a:rPr>
                        <a:t>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200" b="0" i="0" u="sng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</a:rPr>
                        <a:t>н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200" b="0" i="0" u="sng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</a:rPr>
                        <a:t>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200" b="0" i="0" u="sng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</a:rPr>
                        <a:t>л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200" b="0" i="0" u="sng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</a:rPr>
                        <a:t>і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200" b="0" i="0" u="sng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</a:rPr>
                        <a:t>н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ctr" fontAlgn="b"/>
                      <a:r>
                        <a:rPr lang="uk-UA" sz="2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м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ч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в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ф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в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р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200" b="0" i="0" u="sng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</a:rPr>
                        <a:t>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л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ctr" fontAlgn="b"/>
                      <a:r>
                        <a:rPr lang="uk-UA" sz="2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200" b="0" i="0" u="sng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</a:rPr>
                        <a:t>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200" b="0" i="0" u="sng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</a:rPr>
                        <a:t>р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200" b="0" i="0" u="sng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</a:rPr>
                        <a:t>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200" b="0" i="0" u="sng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</a:rPr>
                        <a:t>т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200" b="0" i="0" u="sng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</a:rPr>
                        <a:t>м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200" b="0" i="0" u="sng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</a:rPr>
                        <a:t>і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200" b="0" i="0" u="sng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</a:rPr>
                        <a:t>я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н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200" b="0" i="0" u="sng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</a:rPr>
                        <a:t>с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г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ctr" fontAlgn="b"/>
                      <a:r>
                        <a:rPr lang="uk-UA" sz="2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ц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у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200" b="0" i="0" u="sng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</a:rPr>
                        <a:t>к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200" b="0" i="0" u="sng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</a:rPr>
                        <a:t>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200" b="0" i="0" u="sng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</a:rPr>
                        <a:t>л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200" b="0" i="0" u="sng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</a:rPr>
                        <a:t>ь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200" b="0" i="0" u="sng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</a:rPr>
                        <a:t>ц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200" b="0" i="0" u="sng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</a:rPr>
                        <a:t>і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200" b="0" i="0" u="sng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</a:rPr>
                        <a:t>й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200" b="0" i="0" u="sng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</a:rPr>
                        <a:t>т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р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ctr" fontAlgn="b"/>
                      <a:r>
                        <a:rPr lang="uk-UA" sz="2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200" b="0" i="0" u="sng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</a:rPr>
                        <a:t>п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200" b="0" i="0" u="sng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</a:rPr>
                        <a:t>у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200" b="0" i="0" u="sng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</a:rPr>
                        <a:t>л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200" b="0" i="0" u="sng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</a:rPr>
                        <a:t>ь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200" b="0" i="0" u="sng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</a:rPr>
                        <a:t>с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в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200" b="0" i="0" u="sng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</a:rPr>
                        <a:t>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ctr" fontAlgn="b"/>
                      <a:r>
                        <a:rPr lang="uk-UA" sz="2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ф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200" b="0" i="0" u="sng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</a:rPr>
                        <a:t>ш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200" b="0" i="0" u="sng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</a:rPr>
                        <a:t>л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200" b="0" i="0" u="sng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</a:rPr>
                        <a:t>у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200" b="0" i="0" u="sng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</a:rPr>
                        <a:t>н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200" b="0" i="0" u="sng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</a:rPr>
                        <a:t>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200" b="0" i="0" u="sng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</a:rPr>
                        <a:t>ч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200" b="0" i="0" u="sng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</a:rPr>
                        <a:t>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200" b="0" i="0" u="sng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</a:rPr>
                        <a:t>к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200" b="0" i="0" u="sng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</a:rPr>
                        <a:t>л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в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ctr" fontAlgn="b"/>
                      <a:r>
                        <a:rPr lang="uk-UA" sz="2200" b="0" i="0" u="sng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</a:rPr>
                        <a:t>к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200" b="0" i="0" u="sng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</a:rPr>
                        <a:t>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200" b="0" i="0" u="sng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</a:rPr>
                        <a:t>л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200" b="0" i="0" u="sng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</a:rPr>
                        <a:t>і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200" b="0" i="0" u="sng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</a:rPr>
                        <a:t>й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к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г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ш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200" b="0" i="0" u="sng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</a:rPr>
                        <a:t>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і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8" name="Picture 2" descr="760+ Ecocardiografía Ilustraciones Fotografías de stock, fotos e imágenes  libres de derechos - iStock"/>
          <p:cNvPicPr>
            <a:picLocks noChangeAspect="1" noChangeArrowheads="1"/>
          </p:cNvPicPr>
          <p:nvPr/>
        </p:nvPicPr>
        <p:blipFill>
          <a:blip r:embed="rId3"/>
          <a:srcRect l="15055" t="18215" r="13033" b="8039"/>
          <a:stretch>
            <a:fillRect/>
          </a:stretch>
        </p:blipFill>
        <p:spPr bwMode="auto">
          <a:xfrm>
            <a:off x="5094531" y="1564959"/>
            <a:ext cx="3420094" cy="35072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93897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98;p16">
            <a:extLst>
              <a:ext uri="{FF2B5EF4-FFF2-40B4-BE49-F238E27FC236}">
                <a16:creationId xmlns:a16="http://schemas.microsoft.com/office/drawing/2014/main" id="{0DB42201-17B0-4505-A46A-9754AD1E6C2E}"/>
              </a:ext>
            </a:extLst>
          </p:cNvPr>
          <p:cNvSpPr txBox="1"/>
          <p:nvPr/>
        </p:nvSpPr>
        <p:spPr>
          <a:xfrm>
            <a:off x="1642894" y="115872"/>
            <a:ext cx="6554915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ru-RU" sz="1800" dirty="0">
                <a:solidFill>
                  <a:srgbClr val="0C77C3"/>
                </a:solidFill>
                <a:latin typeface="Alegreya" panose="020B0604020202020204" charset="0"/>
              </a:rPr>
              <a:t>§ 35. </a:t>
            </a:r>
            <a:r>
              <a:rPr lang="uk-UA" sz="1800" dirty="0">
                <a:solidFill>
                  <a:srgbClr val="0C77C3"/>
                </a:solidFill>
                <a:latin typeface="Alegreya" panose="020B0604020202020204" charset="0"/>
              </a:rPr>
              <a:t>Серцевий</a:t>
            </a:r>
            <a:r>
              <a:rPr lang="ru-RU" sz="1800" dirty="0">
                <a:solidFill>
                  <a:srgbClr val="0C77C3"/>
                </a:solidFill>
                <a:latin typeface="Alegreya" panose="020B0604020202020204" charset="0"/>
              </a:rPr>
              <a:t> цикл. </a:t>
            </a:r>
            <a:r>
              <a:rPr lang="uk-UA" sz="1800" dirty="0">
                <a:solidFill>
                  <a:srgbClr val="0C77C3"/>
                </a:solidFill>
                <a:latin typeface="Alegreya" panose="020B0604020202020204" charset="0"/>
              </a:rPr>
              <a:t>Нейрогуморальна  регуляція роботи серця</a:t>
            </a:r>
            <a:endParaRPr lang="uk-UA" sz="1800" dirty="0">
              <a:solidFill>
                <a:srgbClr val="0C77C3"/>
              </a:solidFill>
              <a:latin typeface="Alegreya" panose="020B0604020202020204" charset="0"/>
              <a:ea typeface="Alegreya"/>
              <a:cs typeface="Alegreya"/>
              <a:sym typeface="Alegreya"/>
            </a:endParaRPr>
          </a:p>
        </p:txBody>
      </p:sp>
      <p:cxnSp>
        <p:nvCxnSpPr>
          <p:cNvPr id="7" name="Google Shape;100;p16"/>
          <p:cNvCxnSpPr/>
          <p:nvPr/>
        </p:nvCxnSpPr>
        <p:spPr>
          <a:xfrm rot="10800000" flipH="1">
            <a:off x="1851950" y="644396"/>
            <a:ext cx="6203700" cy="5700"/>
          </a:xfrm>
          <a:prstGeom prst="straightConnector1">
            <a:avLst/>
          </a:prstGeom>
          <a:noFill/>
          <a:ln w="19050" cap="flat" cmpd="sng">
            <a:solidFill>
              <a:srgbClr val="257BBE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10" name="Google Shape;99;p16"/>
          <p:cNvSpPr txBox="1"/>
          <p:nvPr/>
        </p:nvSpPr>
        <p:spPr>
          <a:xfrm>
            <a:off x="2576854" y="565154"/>
            <a:ext cx="4775025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sz="1800" b="1" dirty="0">
                <a:solidFill>
                  <a:srgbClr val="0C77C3"/>
                </a:solidFill>
                <a:latin typeface="Alegreya" panose="020B0604020202020204" charset="0"/>
              </a:rPr>
              <a:t>Що таке серцевий цикл </a:t>
            </a:r>
            <a:endParaRPr lang="uk-UA" sz="3200" b="1" dirty="0">
              <a:solidFill>
                <a:srgbClr val="0C77C3"/>
              </a:solidFill>
              <a:latin typeface="Alegreya" panose="020B0604020202020204" charset="0"/>
              <a:ea typeface="Alegreya"/>
              <a:cs typeface="Alegreya"/>
              <a:sym typeface="Alegreya"/>
            </a:endParaRPr>
          </a:p>
        </p:txBody>
      </p:sp>
      <p:pic>
        <p:nvPicPr>
          <p:cNvPr id="45058" name="Picture 2" descr="C:\Users\kants\Pictures\Screenshots\Знімок екрана (92).png"/>
          <p:cNvPicPr>
            <a:picLocks noChangeAspect="1" noChangeArrowheads="1"/>
          </p:cNvPicPr>
          <p:nvPr/>
        </p:nvPicPr>
        <p:blipFill>
          <a:blip r:embed="rId3">
            <a:lum bright="4000" contrast="10000"/>
          </a:blip>
          <a:srcRect l="17789" t="32813" r="22182" b="14844"/>
          <a:stretch>
            <a:fillRect/>
          </a:stretch>
        </p:blipFill>
        <p:spPr bwMode="auto">
          <a:xfrm>
            <a:off x="357250" y="926275"/>
            <a:ext cx="8602300" cy="42172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919333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кутник 24">
            <a:extLst>
              <a:ext uri="{FF2B5EF4-FFF2-40B4-BE49-F238E27FC236}">
                <a16:creationId xmlns:a16="http://schemas.microsoft.com/office/drawing/2014/main" id="{B8E4F3AA-D599-4E1F-8C69-AA99DFA5E165}"/>
              </a:ext>
            </a:extLst>
          </p:cNvPr>
          <p:cNvSpPr/>
          <p:nvPr/>
        </p:nvSpPr>
        <p:spPr>
          <a:xfrm>
            <a:off x="5970740" y="2286360"/>
            <a:ext cx="2389938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Print" panose="02000600000000000000" pitchFamily="2" charset="0"/>
              </a:rPr>
              <a:t>Опрацюйте параграф 35, вивчіть основні терміни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D2B0746-D4FF-42CC-9983-F83917D30FB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263" r="9981"/>
          <a:stretch/>
        </p:blipFill>
        <p:spPr>
          <a:xfrm>
            <a:off x="609598" y="948744"/>
            <a:ext cx="5068712" cy="3681399"/>
          </a:xfrm>
          <a:prstGeom prst="rect">
            <a:avLst/>
          </a:prstGeom>
        </p:spPr>
      </p:pic>
      <p:sp>
        <p:nvSpPr>
          <p:cNvPr id="9" name="Google Shape;98;p16">
            <a:extLst>
              <a:ext uri="{FF2B5EF4-FFF2-40B4-BE49-F238E27FC236}">
                <a16:creationId xmlns:a16="http://schemas.microsoft.com/office/drawing/2014/main" id="{BE0F4155-F304-461F-85B9-06F554B06FAE}"/>
              </a:ext>
            </a:extLst>
          </p:cNvPr>
          <p:cNvSpPr txBox="1"/>
          <p:nvPr/>
        </p:nvSpPr>
        <p:spPr>
          <a:xfrm>
            <a:off x="1526558" y="100416"/>
            <a:ext cx="6554915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ru-RU" sz="1800" dirty="0">
                <a:solidFill>
                  <a:srgbClr val="0C77C3"/>
                </a:solidFill>
                <a:latin typeface="Alegreya" panose="020B0604020202020204" charset="0"/>
              </a:rPr>
              <a:t>§ 35. </a:t>
            </a:r>
            <a:r>
              <a:rPr lang="uk-UA" sz="1800" dirty="0">
                <a:solidFill>
                  <a:srgbClr val="0C77C3"/>
                </a:solidFill>
                <a:latin typeface="Alegreya" panose="020B0604020202020204" charset="0"/>
              </a:rPr>
              <a:t>Серцевий</a:t>
            </a:r>
            <a:r>
              <a:rPr lang="ru-RU" sz="1800" dirty="0">
                <a:solidFill>
                  <a:srgbClr val="0C77C3"/>
                </a:solidFill>
                <a:latin typeface="Alegreya" panose="020B0604020202020204" charset="0"/>
              </a:rPr>
              <a:t> цикл. </a:t>
            </a:r>
            <a:r>
              <a:rPr lang="uk-UA" sz="1800" dirty="0">
                <a:solidFill>
                  <a:srgbClr val="0C77C3"/>
                </a:solidFill>
                <a:latin typeface="Alegreya" panose="020B0604020202020204" charset="0"/>
              </a:rPr>
              <a:t>Нейрогуморальна  регуляція роботи серця</a:t>
            </a:r>
            <a:endParaRPr lang="uk-UA" sz="1800" dirty="0">
              <a:solidFill>
                <a:srgbClr val="0C77C3"/>
              </a:solidFill>
              <a:latin typeface="Alegreya" panose="020B0604020202020204" charset="0"/>
              <a:ea typeface="Alegreya"/>
              <a:cs typeface="Alegreya"/>
              <a:sym typeface="Alegreya"/>
            </a:endParaRPr>
          </a:p>
        </p:txBody>
      </p:sp>
      <p:cxnSp>
        <p:nvCxnSpPr>
          <p:cNvPr id="10" name="Google Shape;100;p16">
            <a:extLst>
              <a:ext uri="{FF2B5EF4-FFF2-40B4-BE49-F238E27FC236}">
                <a16:creationId xmlns:a16="http://schemas.microsoft.com/office/drawing/2014/main" id="{DAFF4B32-8652-4081-BF0E-2CE0CCC1A654}"/>
              </a:ext>
            </a:extLst>
          </p:cNvPr>
          <p:cNvCxnSpPr/>
          <p:nvPr/>
        </p:nvCxnSpPr>
        <p:spPr>
          <a:xfrm rot="10800000" flipH="1">
            <a:off x="1702200" y="570946"/>
            <a:ext cx="6203700" cy="5700"/>
          </a:xfrm>
          <a:prstGeom prst="straightConnector1">
            <a:avLst/>
          </a:prstGeom>
          <a:noFill/>
          <a:ln w="19050" cap="flat" cmpd="sng">
            <a:solidFill>
              <a:srgbClr val="257BBE"/>
            </a:solidFill>
            <a:prstDash val="solid"/>
            <a:round/>
            <a:headEnd type="diamond" w="med" len="med"/>
            <a:tailEnd type="diamond" w="med" len="med"/>
          </a:ln>
        </p:spPr>
      </p:cxnSp>
    </p:spTree>
    <p:extLst>
      <p:ext uri="{BB962C8B-B14F-4D97-AF65-F5344CB8AC3E}">
        <p14:creationId xmlns:p14="http://schemas.microsoft.com/office/powerpoint/2010/main" val="29135171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230;p27"/>
          <p:cNvSpPr txBox="1"/>
          <p:nvPr/>
        </p:nvSpPr>
        <p:spPr>
          <a:xfrm>
            <a:off x="920406" y="837693"/>
            <a:ext cx="49875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 dirty="0">
                <a:solidFill>
                  <a:srgbClr val="38761D"/>
                </a:solidFill>
                <a:latin typeface="+mn-lt"/>
                <a:ea typeface="Alegreya"/>
                <a:cs typeface="Alegreya"/>
                <a:sym typeface="Alegreya"/>
              </a:rPr>
              <a:t>ВИКОРИСТАНІ ДЖЕРЕЛА</a:t>
            </a:r>
            <a:endParaRPr lang="uk" sz="1800" b="1" dirty="0">
              <a:solidFill>
                <a:srgbClr val="38761D"/>
              </a:solidFill>
              <a:latin typeface="+mn-lt"/>
              <a:ea typeface="Alegreya"/>
              <a:cs typeface="Alegreya"/>
              <a:sym typeface="Alegreya"/>
            </a:endParaRPr>
          </a:p>
        </p:txBody>
      </p:sp>
      <p:pic>
        <p:nvPicPr>
          <p:cNvPr id="10" name="Google Shape;23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2231" y="837693"/>
            <a:ext cx="638175" cy="6381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кутник 6"/>
          <p:cNvSpPr/>
          <p:nvPr/>
        </p:nvSpPr>
        <p:spPr>
          <a:xfrm>
            <a:off x="204951" y="1580635"/>
            <a:ext cx="69289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SciePro</a:t>
            </a:r>
            <a:r>
              <a:rPr lang="en-US" dirty="0"/>
              <a:t>. Medically accurate heart 3d animation, 2023. </a:t>
            </a:r>
            <a:r>
              <a:rPr lang="en-US" i="1" dirty="0"/>
              <a:t>YouTube</a:t>
            </a:r>
            <a:r>
              <a:rPr lang="en-US" dirty="0"/>
              <a:t>. URL: </a:t>
            </a:r>
            <a:r>
              <a:rPr lang="en-US" dirty="0">
                <a:hlinkClick r:id="rId4"/>
              </a:rPr>
              <a:t>https://www.youtube.com/watch?v=WUPz_JGgfmI</a:t>
            </a:r>
            <a:endParaRPr lang="uk-UA" dirty="0"/>
          </a:p>
        </p:txBody>
      </p:sp>
      <p:sp>
        <p:nvSpPr>
          <p:cNvPr id="11" name="Google Shape;98;p16">
            <a:extLst>
              <a:ext uri="{FF2B5EF4-FFF2-40B4-BE49-F238E27FC236}">
                <a16:creationId xmlns:a16="http://schemas.microsoft.com/office/drawing/2014/main" id="{BE0F4155-F304-461F-85B9-06F554B06FAE}"/>
              </a:ext>
            </a:extLst>
          </p:cNvPr>
          <p:cNvSpPr txBox="1"/>
          <p:nvPr/>
        </p:nvSpPr>
        <p:spPr>
          <a:xfrm>
            <a:off x="1526558" y="100416"/>
            <a:ext cx="6554915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ru-RU" sz="1800" dirty="0">
                <a:solidFill>
                  <a:srgbClr val="0C77C3"/>
                </a:solidFill>
                <a:latin typeface="Alegreya" panose="020B0604020202020204" charset="0"/>
              </a:rPr>
              <a:t>§ 35. </a:t>
            </a:r>
            <a:r>
              <a:rPr lang="uk-UA" sz="1800" dirty="0">
                <a:solidFill>
                  <a:srgbClr val="0C77C3"/>
                </a:solidFill>
                <a:latin typeface="Alegreya" panose="020B0604020202020204" charset="0"/>
              </a:rPr>
              <a:t>Серцевий</a:t>
            </a:r>
            <a:r>
              <a:rPr lang="ru-RU" sz="1800" dirty="0">
                <a:solidFill>
                  <a:srgbClr val="0C77C3"/>
                </a:solidFill>
                <a:latin typeface="Alegreya" panose="020B0604020202020204" charset="0"/>
              </a:rPr>
              <a:t> цикл. </a:t>
            </a:r>
            <a:r>
              <a:rPr lang="uk-UA" sz="1800" dirty="0">
                <a:solidFill>
                  <a:srgbClr val="0C77C3"/>
                </a:solidFill>
                <a:latin typeface="Alegreya" panose="020B0604020202020204" charset="0"/>
              </a:rPr>
              <a:t>Нейрогуморальна  регуляція роботи серця</a:t>
            </a:r>
            <a:endParaRPr lang="uk-UA" sz="1800" dirty="0">
              <a:solidFill>
                <a:srgbClr val="0C77C3"/>
              </a:solidFill>
              <a:latin typeface="Alegreya" panose="020B0604020202020204" charset="0"/>
              <a:ea typeface="Alegreya"/>
              <a:cs typeface="Alegreya"/>
              <a:sym typeface="Alegreya"/>
            </a:endParaRPr>
          </a:p>
        </p:txBody>
      </p:sp>
      <p:cxnSp>
        <p:nvCxnSpPr>
          <p:cNvPr id="13" name="Google Shape;100;p16">
            <a:extLst>
              <a:ext uri="{FF2B5EF4-FFF2-40B4-BE49-F238E27FC236}">
                <a16:creationId xmlns:a16="http://schemas.microsoft.com/office/drawing/2014/main" id="{DAFF4B32-8652-4081-BF0E-2CE0CCC1A654}"/>
              </a:ext>
            </a:extLst>
          </p:cNvPr>
          <p:cNvCxnSpPr/>
          <p:nvPr/>
        </p:nvCxnSpPr>
        <p:spPr>
          <a:xfrm rot="10800000" flipH="1">
            <a:off x="1702200" y="570946"/>
            <a:ext cx="6203700" cy="5700"/>
          </a:xfrm>
          <a:prstGeom prst="straightConnector1">
            <a:avLst/>
          </a:prstGeom>
          <a:noFill/>
          <a:ln w="19050" cap="flat" cmpd="sng">
            <a:solidFill>
              <a:srgbClr val="257BBE"/>
            </a:solidFill>
            <a:prstDash val="solid"/>
            <a:round/>
            <a:headEnd type="diamond" w="med" len="med"/>
            <a:tailEnd type="diamond" w="med" len="med"/>
          </a:ln>
        </p:spPr>
      </p:cxnSp>
    </p:spTree>
    <p:extLst>
      <p:ext uri="{BB962C8B-B14F-4D97-AF65-F5344CB8AC3E}">
        <p14:creationId xmlns:p14="http://schemas.microsoft.com/office/powerpoint/2010/main" val="3740617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98;p16">
            <a:extLst>
              <a:ext uri="{FF2B5EF4-FFF2-40B4-BE49-F238E27FC236}">
                <a16:creationId xmlns:a16="http://schemas.microsoft.com/office/drawing/2014/main" id="{0DB42201-17B0-4505-A46A-9754AD1E6C2E}"/>
              </a:ext>
            </a:extLst>
          </p:cNvPr>
          <p:cNvSpPr txBox="1"/>
          <p:nvPr/>
        </p:nvSpPr>
        <p:spPr>
          <a:xfrm>
            <a:off x="1642894" y="115872"/>
            <a:ext cx="6554915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ru-RU" sz="1800" dirty="0">
                <a:solidFill>
                  <a:srgbClr val="0C77C3"/>
                </a:solidFill>
                <a:latin typeface="Alegreya" panose="020B0604020202020204" charset="0"/>
              </a:rPr>
              <a:t>§ 35. </a:t>
            </a:r>
            <a:r>
              <a:rPr lang="uk-UA" sz="1800" dirty="0">
                <a:solidFill>
                  <a:srgbClr val="0C77C3"/>
                </a:solidFill>
                <a:latin typeface="Alegreya" panose="020B0604020202020204" charset="0"/>
              </a:rPr>
              <a:t>Серцевий</a:t>
            </a:r>
            <a:r>
              <a:rPr lang="ru-RU" sz="1800" dirty="0">
                <a:solidFill>
                  <a:srgbClr val="0C77C3"/>
                </a:solidFill>
                <a:latin typeface="Alegreya" panose="020B0604020202020204" charset="0"/>
              </a:rPr>
              <a:t> цикл. </a:t>
            </a:r>
            <a:r>
              <a:rPr lang="uk-UA" sz="1800" dirty="0">
                <a:solidFill>
                  <a:srgbClr val="0C77C3"/>
                </a:solidFill>
                <a:latin typeface="Alegreya" panose="020B0604020202020204" charset="0"/>
              </a:rPr>
              <a:t>Нейрогуморальна  регуляція роботи серця</a:t>
            </a:r>
            <a:endParaRPr lang="uk-UA" sz="1800" dirty="0">
              <a:solidFill>
                <a:srgbClr val="0C77C3"/>
              </a:solidFill>
              <a:latin typeface="Alegreya" panose="020B0604020202020204" charset="0"/>
              <a:ea typeface="Alegreya"/>
              <a:cs typeface="Alegreya"/>
              <a:sym typeface="Alegreya"/>
            </a:endParaRPr>
          </a:p>
        </p:txBody>
      </p:sp>
      <p:cxnSp>
        <p:nvCxnSpPr>
          <p:cNvPr id="7" name="Google Shape;100;p16"/>
          <p:cNvCxnSpPr/>
          <p:nvPr/>
        </p:nvCxnSpPr>
        <p:spPr>
          <a:xfrm rot="10800000" flipH="1">
            <a:off x="1851950" y="644396"/>
            <a:ext cx="6203700" cy="5700"/>
          </a:xfrm>
          <a:prstGeom prst="straightConnector1">
            <a:avLst/>
          </a:prstGeom>
          <a:noFill/>
          <a:ln w="19050" cap="flat" cmpd="sng">
            <a:solidFill>
              <a:srgbClr val="257BBE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10" name="Google Shape;99;p16"/>
          <p:cNvSpPr txBox="1"/>
          <p:nvPr/>
        </p:nvSpPr>
        <p:spPr>
          <a:xfrm>
            <a:off x="2576854" y="565154"/>
            <a:ext cx="4775025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sz="1800" b="1" dirty="0">
                <a:solidFill>
                  <a:srgbClr val="0C77C3"/>
                </a:solidFill>
                <a:latin typeface="Alegreya" panose="020B0604020202020204" charset="0"/>
              </a:rPr>
              <a:t>Що таке серцевий цикл </a:t>
            </a:r>
            <a:endParaRPr lang="uk-UA" sz="3200" b="1" dirty="0">
              <a:solidFill>
                <a:srgbClr val="0C77C3"/>
              </a:solidFill>
              <a:latin typeface="Alegreya" panose="020B0604020202020204" charset="0"/>
              <a:ea typeface="Alegreya"/>
              <a:cs typeface="Alegreya"/>
              <a:sym typeface="Alegreya"/>
            </a:endParaRPr>
          </a:p>
        </p:txBody>
      </p:sp>
      <p:pic>
        <p:nvPicPr>
          <p:cNvPr id="47106" name="Picture 2" descr="C:\Users\kants\Pictures\Screenshots\Знімок екрана (93).png"/>
          <p:cNvPicPr>
            <a:picLocks noChangeAspect="1" noChangeArrowheads="1"/>
          </p:cNvPicPr>
          <p:nvPr/>
        </p:nvPicPr>
        <p:blipFill>
          <a:blip r:embed="rId3">
            <a:lum bright="4000" contrast="10000"/>
          </a:blip>
          <a:srcRect l="13407" t="26051" r="18011" b="14312"/>
          <a:stretch>
            <a:fillRect/>
          </a:stretch>
        </p:blipFill>
        <p:spPr bwMode="auto">
          <a:xfrm>
            <a:off x="488727" y="1078822"/>
            <a:ext cx="8213837" cy="40156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91933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увати 18"/>
          <p:cNvGrpSpPr/>
          <p:nvPr/>
        </p:nvGrpSpPr>
        <p:grpSpPr>
          <a:xfrm>
            <a:off x="5012586" y="1116525"/>
            <a:ext cx="3790950" cy="3859233"/>
            <a:chOff x="5036336" y="1009650"/>
            <a:chExt cx="3790950" cy="3859233"/>
          </a:xfrm>
        </p:grpSpPr>
        <p:pic>
          <p:nvPicPr>
            <p:cNvPr id="49164" name="Picture 12" descr="Notebook Clipart Notebook SVG Spiral Notebook PNG Colorful - Etsy #396434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036336" y="1009650"/>
              <a:ext cx="3790950" cy="3859233"/>
            </a:xfrm>
            <a:prstGeom prst="rect">
              <a:avLst/>
            </a:prstGeom>
            <a:noFill/>
          </p:spPr>
        </p:pic>
        <p:sp>
          <p:nvSpPr>
            <p:cNvPr id="16" name="Прямокутник 15"/>
            <p:cNvSpPr/>
            <p:nvPr/>
          </p:nvSpPr>
          <p:spPr>
            <a:xfrm>
              <a:off x="5557652" y="1738447"/>
              <a:ext cx="3253839" cy="28623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uk-UA" sz="1800" dirty="0">
                  <a:latin typeface="Segoe Script" pitchFamily="66" charset="0"/>
                </a:rPr>
                <a:t>Під час скорочення серця дорослої людини в стані спокою кожен шлуночок виштовхує в артерії приблизно </a:t>
              </a:r>
            </a:p>
            <a:p>
              <a:r>
                <a:rPr lang="uk-UA" sz="1800" dirty="0">
                  <a:latin typeface="Segoe Script" pitchFamily="66" charset="0"/>
                </a:rPr>
                <a:t>65 мл крові. </a:t>
              </a:r>
            </a:p>
            <a:p>
              <a:r>
                <a:rPr lang="uk-UA" sz="1800" dirty="0">
                  <a:latin typeface="Segoe Script" pitchFamily="66" charset="0"/>
                </a:rPr>
                <a:t>За хвилину серце перекачує близько 5 л крові, а за рік – майже 2,6 </a:t>
              </a:r>
              <a:r>
                <a:rPr lang="uk-UA" sz="1800" dirty="0" err="1">
                  <a:latin typeface="Segoe Script" pitchFamily="66" charset="0"/>
                </a:rPr>
                <a:t>млн</a:t>
              </a:r>
              <a:r>
                <a:rPr lang="uk-UA" sz="1800" dirty="0">
                  <a:latin typeface="Segoe Script" pitchFamily="66" charset="0"/>
                </a:rPr>
                <a:t> літрів </a:t>
              </a:r>
            </a:p>
          </p:txBody>
        </p:sp>
      </p:grpSp>
      <p:sp>
        <p:nvSpPr>
          <p:cNvPr id="17" name="Google Shape;98;p16">
            <a:extLst>
              <a:ext uri="{FF2B5EF4-FFF2-40B4-BE49-F238E27FC236}">
                <a16:creationId xmlns:a16="http://schemas.microsoft.com/office/drawing/2014/main" id="{0DB42201-17B0-4505-A46A-9754AD1E6C2E}"/>
              </a:ext>
            </a:extLst>
          </p:cNvPr>
          <p:cNvSpPr txBox="1"/>
          <p:nvPr/>
        </p:nvSpPr>
        <p:spPr>
          <a:xfrm>
            <a:off x="1642894" y="115872"/>
            <a:ext cx="6554915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ru-RU" sz="1800" dirty="0">
                <a:solidFill>
                  <a:srgbClr val="0C77C3"/>
                </a:solidFill>
                <a:latin typeface="Alegreya" panose="020B0604020202020204" charset="0"/>
              </a:rPr>
              <a:t>§ 35. </a:t>
            </a:r>
            <a:r>
              <a:rPr lang="uk-UA" sz="1800" dirty="0">
                <a:solidFill>
                  <a:srgbClr val="0C77C3"/>
                </a:solidFill>
                <a:latin typeface="Alegreya" panose="020B0604020202020204" charset="0"/>
              </a:rPr>
              <a:t>Серцевий</a:t>
            </a:r>
            <a:r>
              <a:rPr lang="ru-RU" sz="1800" dirty="0">
                <a:solidFill>
                  <a:srgbClr val="0C77C3"/>
                </a:solidFill>
                <a:latin typeface="Alegreya" panose="020B0604020202020204" charset="0"/>
              </a:rPr>
              <a:t> цикл. </a:t>
            </a:r>
            <a:r>
              <a:rPr lang="uk-UA" sz="1800" dirty="0">
                <a:solidFill>
                  <a:srgbClr val="0C77C3"/>
                </a:solidFill>
                <a:latin typeface="Alegreya" panose="020B0604020202020204" charset="0"/>
              </a:rPr>
              <a:t>Нейрогуморальна  регуляція роботи серця</a:t>
            </a:r>
            <a:endParaRPr lang="uk-UA" sz="1800" dirty="0">
              <a:solidFill>
                <a:srgbClr val="0C77C3"/>
              </a:solidFill>
              <a:latin typeface="Alegreya" panose="020B0604020202020204" charset="0"/>
              <a:ea typeface="Alegreya"/>
              <a:cs typeface="Alegreya"/>
              <a:sym typeface="Alegreya"/>
            </a:endParaRPr>
          </a:p>
        </p:txBody>
      </p:sp>
      <p:cxnSp>
        <p:nvCxnSpPr>
          <p:cNvPr id="7" name="Google Shape;100;p16"/>
          <p:cNvCxnSpPr/>
          <p:nvPr/>
        </p:nvCxnSpPr>
        <p:spPr>
          <a:xfrm rot="10800000" flipH="1">
            <a:off x="1851950" y="644396"/>
            <a:ext cx="6203700" cy="5700"/>
          </a:xfrm>
          <a:prstGeom prst="straightConnector1">
            <a:avLst/>
          </a:prstGeom>
          <a:noFill/>
          <a:ln w="19050" cap="flat" cmpd="sng">
            <a:solidFill>
              <a:srgbClr val="257BBE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10" name="Google Shape;99;p16"/>
          <p:cNvSpPr txBox="1"/>
          <p:nvPr/>
        </p:nvSpPr>
        <p:spPr>
          <a:xfrm>
            <a:off x="2576854" y="565154"/>
            <a:ext cx="4775025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sz="1800" b="1" dirty="0">
                <a:solidFill>
                  <a:srgbClr val="0C77C3"/>
                </a:solidFill>
                <a:latin typeface="Alegreya" panose="020B0604020202020204" charset="0"/>
              </a:rPr>
              <a:t>Що таке серцевий цикл </a:t>
            </a:r>
            <a:endParaRPr lang="uk-UA" sz="3200" b="1" dirty="0">
              <a:solidFill>
                <a:srgbClr val="0C77C3"/>
              </a:solidFill>
              <a:latin typeface="Alegreya" panose="020B0604020202020204" charset="0"/>
              <a:ea typeface="Alegreya"/>
              <a:cs typeface="Alegreya"/>
              <a:sym typeface="Alegreya"/>
            </a:endParaRPr>
          </a:p>
        </p:txBody>
      </p:sp>
      <p:sp>
        <p:nvSpPr>
          <p:cNvPr id="6" name="Прямокутник 5"/>
          <p:cNvSpPr/>
          <p:nvPr/>
        </p:nvSpPr>
        <p:spPr>
          <a:xfrm>
            <a:off x="451262" y="1300699"/>
            <a:ext cx="3903029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2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uk-UA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legreya" charset="0"/>
              </a:rPr>
              <a:t>Кількість серцевих циклів упродовж однієї хвилини називають </a:t>
            </a:r>
            <a:r>
              <a:rPr lang="uk-UA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legreya" charset="0"/>
              </a:rPr>
              <a:t>частотою серцевих скорочень</a:t>
            </a:r>
            <a:endParaRPr lang="uk-UA" sz="2000" dirty="0">
              <a:solidFill>
                <a:schemeClr val="tx1">
                  <a:lumMod val="85000"/>
                  <a:lumOff val="15000"/>
                </a:schemeClr>
              </a:solidFill>
              <a:latin typeface="Alegreya" charset="0"/>
            </a:endParaRPr>
          </a:p>
        </p:txBody>
      </p:sp>
      <p:sp>
        <p:nvSpPr>
          <p:cNvPr id="49158" name="AutoShape 6" descr="Hand Drawn Paper Note Sticker - Stack of Lined Yellow and Green Paper -  Clean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9160" name="AutoShape 8" descr="Hand Drawn Paper Note Sticker - Stack of Lined Yellow and Green Paper -  Clean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9162" name="AutoShape 10" descr="Hand Drawn Paper Note Sticker - Stack of Lined Yellow and Green Paper -  Clean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grpSp>
        <p:nvGrpSpPr>
          <p:cNvPr id="15" name="Групувати 14"/>
          <p:cNvGrpSpPr/>
          <p:nvPr/>
        </p:nvGrpSpPr>
        <p:grpSpPr>
          <a:xfrm>
            <a:off x="5930316" y="1204399"/>
            <a:ext cx="2216075" cy="573285"/>
            <a:chOff x="586495" y="693763"/>
            <a:chExt cx="2216075" cy="573285"/>
          </a:xfrm>
        </p:grpSpPr>
        <p:pic>
          <p:nvPicPr>
            <p:cNvPr id="13" name="Picture 2" descr="100 100+ стокових фото, фото роялті-фрі та зображень на тему знак оклику -  iStock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129524" y="693763"/>
              <a:ext cx="573285" cy="573285"/>
            </a:xfrm>
            <a:prstGeom prst="rect">
              <a:avLst/>
            </a:prstGeom>
            <a:noFill/>
          </p:spPr>
        </p:pic>
        <p:sp>
          <p:nvSpPr>
            <p:cNvPr id="14" name="TextBox 13"/>
            <p:cNvSpPr txBox="1"/>
            <p:nvPr/>
          </p:nvSpPr>
          <p:spPr>
            <a:xfrm>
              <a:off x="586495" y="939653"/>
              <a:ext cx="22160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b="1" dirty="0">
                  <a:ln>
                    <a:solidFill>
                      <a:schemeClr val="accent4">
                        <a:lumMod val="60000"/>
                        <a:lumOff val="40000"/>
                      </a:schemeClr>
                    </a:solidFill>
                  </a:ln>
                  <a:solidFill>
                    <a:schemeClr val="accent4">
                      <a:lumMod val="75000"/>
                    </a:schemeClr>
                  </a:solidFill>
                  <a:latin typeface="Segoe Script" pitchFamily="66" charset="0"/>
                </a:rPr>
                <a:t>ЦІКАВО ЗНАТИ</a:t>
              </a:r>
            </a:p>
          </p:txBody>
        </p:sp>
      </p:grpSp>
      <p:sp>
        <p:nvSpPr>
          <p:cNvPr id="18" name="Прямокутник 17"/>
          <p:cNvSpPr/>
          <p:nvPr/>
        </p:nvSpPr>
        <p:spPr>
          <a:xfrm>
            <a:off x="498763" y="2488231"/>
            <a:ext cx="3903029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2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uk-UA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legreya" charset="0"/>
              </a:rPr>
              <a:t>Загалом повний серцевий цикл триває 0,8 с </a:t>
            </a:r>
            <a:endParaRPr lang="uk-UA" sz="2000" dirty="0">
              <a:solidFill>
                <a:schemeClr val="tx1">
                  <a:lumMod val="85000"/>
                  <a:lumOff val="15000"/>
                </a:schemeClr>
              </a:solidFill>
              <a:latin typeface="Alegreya" charset="0"/>
            </a:endParaRPr>
          </a:p>
        </p:txBody>
      </p:sp>
      <p:pic>
        <p:nvPicPr>
          <p:cNvPr id="49166" name="Picture 14" descr="C:\Users\kants\Downloads\qrcode_220620254_0a29e326e6bb2ba11b4f3afa7ddc8ffc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82457" y="3362150"/>
            <a:ext cx="1548305" cy="1548305"/>
          </a:xfrm>
          <a:prstGeom prst="rect">
            <a:avLst/>
          </a:prstGeom>
          <a:noFill/>
        </p:spPr>
      </p:pic>
      <p:pic>
        <p:nvPicPr>
          <p:cNvPr id="49167" name="Picture 15" descr="C:\Users\kants\Pictures\Screenshots\Знімок екрана (95).png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 l="25281" t="24327" r="50970" b="17484"/>
          <a:stretch>
            <a:fillRect/>
          </a:stretch>
        </p:blipFill>
        <p:spPr bwMode="auto">
          <a:xfrm>
            <a:off x="562298" y="3340252"/>
            <a:ext cx="1502583" cy="1625123"/>
          </a:xfrm>
          <a:prstGeom prst="rect">
            <a:avLst/>
          </a:prstGeom>
          <a:noFill/>
        </p:spPr>
      </p:pic>
      <p:cxnSp>
        <p:nvCxnSpPr>
          <p:cNvPr id="24" name="Пряма зі стрілкою 23"/>
          <p:cNvCxnSpPr/>
          <p:nvPr/>
        </p:nvCxnSpPr>
        <p:spPr>
          <a:xfrm>
            <a:off x="2196937" y="4144488"/>
            <a:ext cx="914270" cy="3690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19333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98;p16">
            <a:extLst>
              <a:ext uri="{FF2B5EF4-FFF2-40B4-BE49-F238E27FC236}">
                <a16:creationId xmlns:a16="http://schemas.microsoft.com/office/drawing/2014/main" id="{0DB42201-17B0-4505-A46A-9754AD1E6C2E}"/>
              </a:ext>
            </a:extLst>
          </p:cNvPr>
          <p:cNvSpPr txBox="1"/>
          <p:nvPr/>
        </p:nvSpPr>
        <p:spPr>
          <a:xfrm>
            <a:off x="1642894" y="115872"/>
            <a:ext cx="6554915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ru-RU" sz="1800" dirty="0">
                <a:solidFill>
                  <a:srgbClr val="0C77C3"/>
                </a:solidFill>
                <a:latin typeface="Alegreya" panose="020B0604020202020204" charset="0"/>
              </a:rPr>
              <a:t>§ 35. </a:t>
            </a:r>
            <a:r>
              <a:rPr lang="uk-UA" sz="1800" dirty="0">
                <a:solidFill>
                  <a:srgbClr val="0C77C3"/>
                </a:solidFill>
                <a:latin typeface="Alegreya" panose="020B0604020202020204" charset="0"/>
              </a:rPr>
              <a:t>Серцевий</a:t>
            </a:r>
            <a:r>
              <a:rPr lang="ru-RU" sz="1800" dirty="0">
                <a:solidFill>
                  <a:srgbClr val="0C77C3"/>
                </a:solidFill>
                <a:latin typeface="Alegreya" panose="020B0604020202020204" charset="0"/>
              </a:rPr>
              <a:t> цикл. </a:t>
            </a:r>
            <a:r>
              <a:rPr lang="uk-UA" sz="1800" dirty="0">
                <a:solidFill>
                  <a:srgbClr val="0C77C3"/>
                </a:solidFill>
                <a:latin typeface="Alegreya" panose="020B0604020202020204" charset="0"/>
              </a:rPr>
              <a:t>Нейрогуморальна  регуляція роботи серця</a:t>
            </a:r>
            <a:endParaRPr lang="uk-UA" sz="1800" dirty="0">
              <a:solidFill>
                <a:srgbClr val="0C77C3"/>
              </a:solidFill>
              <a:latin typeface="Alegreya" panose="020B0604020202020204" charset="0"/>
              <a:ea typeface="Alegreya"/>
              <a:cs typeface="Alegreya"/>
              <a:sym typeface="Alegreya"/>
            </a:endParaRPr>
          </a:p>
        </p:txBody>
      </p:sp>
      <p:cxnSp>
        <p:nvCxnSpPr>
          <p:cNvPr id="7" name="Google Shape;100;p16"/>
          <p:cNvCxnSpPr/>
          <p:nvPr/>
        </p:nvCxnSpPr>
        <p:spPr>
          <a:xfrm rot="10800000" flipH="1">
            <a:off x="1851950" y="644396"/>
            <a:ext cx="6203700" cy="5700"/>
          </a:xfrm>
          <a:prstGeom prst="straightConnector1">
            <a:avLst/>
          </a:prstGeom>
          <a:noFill/>
          <a:ln w="19050" cap="flat" cmpd="sng">
            <a:solidFill>
              <a:srgbClr val="257BBE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10" name="Google Shape;99;p16"/>
          <p:cNvSpPr txBox="1"/>
          <p:nvPr/>
        </p:nvSpPr>
        <p:spPr>
          <a:xfrm>
            <a:off x="2576854" y="565154"/>
            <a:ext cx="4775025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sz="1800" b="1" dirty="0">
                <a:solidFill>
                  <a:srgbClr val="0C77C3"/>
                </a:solidFill>
                <a:latin typeface="Alegreya" panose="020B0604020202020204" charset="0"/>
              </a:rPr>
              <a:t>Що таке серцевий цикл </a:t>
            </a:r>
            <a:endParaRPr lang="uk-UA" sz="3200" b="1" dirty="0">
              <a:solidFill>
                <a:srgbClr val="0C77C3"/>
              </a:solidFill>
              <a:latin typeface="Alegreya" panose="020B0604020202020204" charset="0"/>
              <a:ea typeface="Alegreya"/>
              <a:cs typeface="Alegreya"/>
              <a:sym typeface="Alegreya"/>
            </a:endParaRPr>
          </a:p>
        </p:txBody>
      </p:sp>
      <p:sp>
        <p:nvSpPr>
          <p:cNvPr id="6" name="Прямокутник 5"/>
          <p:cNvSpPr/>
          <p:nvPr/>
        </p:nvSpPr>
        <p:spPr>
          <a:xfrm>
            <a:off x="451262" y="1300699"/>
            <a:ext cx="3903029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2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uk-UA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legreya" charset="0"/>
              </a:rPr>
              <a:t>Коливання стінок артерій, які виникають у відповідь на кожне скорочення серця, називають </a:t>
            </a:r>
            <a:r>
              <a:rPr lang="uk-UA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legreya" charset="0"/>
              </a:rPr>
              <a:t>артеріальним пульсом </a:t>
            </a:r>
            <a:endParaRPr lang="uk-UA" sz="2000" dirty="0">
              <a:solidFill>
                <a:schemeClr val="tx1">
                  <a:lumMod val="85000"/>
                  <a:lumOff val="15000"/>
                </a:schemeClr>
              </a:solidFill>
              <a:latin typeface="Alegreya" charset="0"/>
            </a:endParaRPr>
          </a:p>
        </p:txBody>
      </p:sp>
      <p:sp>
        <p:nvSpPr>
          <p:cNvPr id="49158" name="AutoShape 6" descr="Hand Drawn Paper Note Sticker - Stack of Lined Yellow and Green Paper -  Clean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9160" name="AutoShape 8" descr="Hand Drawn Paper Note Sticker - Stack of Lined Yellow and Green Paper -  Clean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9162" name="AutoShape 10" descr="Hand Drawn Paper Note Sticker - Stack of Lined Yellow and Green Paper -  Clean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8" name="Прямокутник 17"/>
          <p:cNvSpPr/>
          <p:nvPr/>
        </p:nvSpPr>
        <p:spPr>
          <a:xfrm>
            <a:off x="463138" y="2690106"/>
            <a:ext cx="3903029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2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uk-UA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legreya" charset="0"/>
              </a:rPr>
              <a:t>У здорової людини пульс ритмічний, має частоту 65–75 ударів за хвилину </a:t>
            </a:r>
            <a:endParaRPr lang="uk-UA" sz="2000" dirty="0">
              <a:solidFill>
                <a:schemeClr val="tx1">
                  <a:lumMod val="85000"/>
                  <a:lumOff val="15000"/>
                </a:schemeClr>
              </a:solidFill>
              <a:latin typeface="Alegreya" charset="0"/>
            </a:endParaRPr>
          </a:p>
        </p:txBody>
      </p:sp>
      <p:sp>
        <p:nvSpPr>
          <p:cNvPr id="19" name="Прямокутник 18"/>
          <p:cNvSpPr/>
          <p:nvPr/>
        </p:nvSpPr>
        <p:spPr>
          <a:xfrm>
            <a:off x="451264" y="3545130"/>
            <a:ext cx="3903029" cy="14773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2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uk-UA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legreya" charset="0"/>
              </a:rPr>
              <a:t>Пульс відчувається у місцях, де великі артерії підходять близько до поверхні тіла, наприклад на внутрішньому боці зап’ястка, на скронях, по боках шиї </a:t>
            </a:r>
            <a:endParaRPr lang="uk-UA" sz="2000" dirty="0">
              <a:solidFill>
                <a:schemeClr val="tx1">
                  <a:lumMod val="85000"/>
                  <a:lumOff val="15000"/>
                </a:schemeClr>
              </a:solidFill>
              <a:latin typeface="Alegreya" charset="0"/>
            </a:endParaRPr>
          </a:p>
        </p:txBody>
      </p:sp>
      <p:pic>
        <p:nvPicPr>
          <p:cNvPr id="53250" name="Picture 2" descr="Heart Rate icon 3d illustration from health check collection Creative Heart  Rate 3d icon for web design templates infographics and more | Premium Vector"/>
          <p:cNvPicPr>
            <a:picLocks noChangeAspect="1" noChangeArrowheads="1"/>
          </p:cNvPicPr>
          <p:nvPr/>
        </p:nvPicPr>
        <p:blipFill>
          <a:blip r:embed="rId3"/>
          <a:srcRect l="4674" t="10481" r="9923" b="18130"/>
          <a:stretch>
            <a:fillRect/>
          </a:stretch>
        </p:blipFill>
        <p:spPr bwMode="auto">
          <a:xfrm>
            <a:off x="4788337" y="1403136"/>
            <a:ext cx="3677745" cy="30742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919333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98;p16">
            <a:extLst>
              <a:ext uri="{FF2B5EF4-FFF2-40B4-BE49-F238E27FC236}">
                <a16:creationId xmlns:a16="http://schemas.microsoft.com/office/drawing/2014/main" id="{0DB42201-17B0-4505-A46A-9754AD1E6C2E}"/>
              </a:ext>
            </a:extLst>
          </p:cNvPr>
          <p:cNvSpPr txBox="1"/>
          <p:nvPr/>
        </p:nvSpPr>
        <p:spPr>
          <a:xfrm>
            <a:off x="1642894" y="115872"/>
            <a:ext cx="6554915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ru-RU" sz="1800" dirty="0">
                <a:solidFill>
                  <a:srgbClr val="0C77C3"/>
                </a:solidFill>
                <a:latin typeface="Alegreya" panose="020B0604020202020204" charset="0"/>
              </a:rPr>
              <a:t>§ 35. </a:t>
            </a:r>
            <a:r>
              <a:rPr lang="uk-UA" sz="1800" dirty="0">
                <a:solidFill>
                  <a:srgbClr val="0C77C3"/>
                </a:solidFill>
                <a:latin typeface="Alegreya" panose="020B0604020202020204" charset="0"/>
              </a:rPr>
              <a:t>Серцевий</a:t>
            </a:r>
            <a:r>
              <a:rPr lang="ru-RU" sz="1800" dirty="0">
                <a:solidFill>
                  <a:srgbClr val="0C77C3"/>
                </a:solidFill>
                <a:latin typeface="Alegreya" panose="020B0604020202020204" charset="0"/>
              </a:rPr>
              <a:t> цикл. </a:t>
            </a:r>
            <a:r>
              <a:rPr lang="uk-UA" sz="1800" dirty="0">
                <a:solidFill>
                  <a:srgbClr val="0C77C3"/>
                </a:solidFill>
                <a:latin typeface="Alegreya" panose="020B0604020202020204" charset="0"/>
              </a:rPr>
              <a:t>Нейрогуморальна  регуляція роботи серця</a:t>
            </a:r>
            <a:endParaRPr lang="uk-UA" sz="1800" dirty="0">
              <a:solidFill>
                <a:srgbClr val="0C77C3"/>
              </a:solidFill>
              <a:latin typeface="Alegreya" panose="020B0604020202020204" charset="0"/>
              <a:ea typeface="Alegreya"/>
              <a:cs typeface="Alegreya"/>
              <a:sym typeface="Alegreya"/>
            </a:endParaRPr>
          </a:p>
        </p:txBody>
      </p:sp>
      <p:cxnSp>
        <p:nvCxnSpPr>
          <p:cNvPr id="7" name="Google Shape;100;p16"/>
          <p:cNvCxnSpPr/>
          <p:nvPr/>
        </p:nvCxnSpPr>
        <p:spPr>
          <a:xfrm rot="10800000" flipH="1">
            <a:off x="1851950" y="644396"/>
            <a:ext cx="6203700" cy="5700"/>
          </a:xfrm>
          <a:prstGeom prst="straightConnector1">
            <a:avLst/>
          </a:prstGeom>
          <a:noFill/>
          <a:ln w="19050" cap="flat" cmpd="sng">
            <a:solidFill>
              <a:srgbClr val="257BBE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10" name="Google Shape;99;p16"/>
          <p:cNvSpPr txBox="1"/>
          <p:nvPr/>
        </p:nvSpPr>
        <p:spPr>
          <a:xfrm>
            <a:off x="2576854" y="565154"/>
            <a:ext cx="4775025" cy="1015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uk-UA" sz="1800" b="1" dirty="0">
                <a:solidFill>
                  <a:srgbClr val="0C77C3"/>
                </a:solidFill>
                <a:latin typeface="Alegreya" panose="020B0604020202020204" charset="0"/>
              </a:rPr>
              <a:t>Лабораторне дослідження</a:t>
            </a:r>
          </a:p>
          <a:p>
            <a:pPr algn="ctr"/>
            <a:r>
              <a:rPr lang="uk-UA" sz="1800" b="1" dirty="0">
                <a:solidFill>
                  <a:srgbClr val="0C77C3"/>
                </a:solidFill>
                <a:latin typeface="Alegreya" panose="020B0604020202020204" charset="0"/>
              </a:rPr>
              <a:t>“ Вимірювання частоти серцевих скорочень ”</a:t>
            </a:r>
          </a:p>
          <a:p>
            <a:pPr algn="ctr"/>
            <a:r>
              <a:rPr lang="uk-UA" sz="1800" b="1" dirty="0">
                <a:solidFill>
                  <a:srgbClr val="0C77C3"/>
                </a:solidFill>
                <a:latin typeface="Alegreya" panose="020B0604020202020204" charset="0"/>
              </a:rPr>
              <a:t> </a:t>
            </a:r>
            <a:endParaRPr lang="uk-UA" sz="3200" b="1" dirty="0">
              <a:solidFill>
                <a:srgbClr val="0C77C3"/>
              </a:solidFill>
              <a:latin typeface="Alegreya" panose="020B0604020202020204" charset="0"/>
              <a:ea typeface="Alegreya"/>
              <a:cs typeface="Alegreya"/>
              <a:sym typeface="Alegreya"/>
            </a:endParaRPr>
          </a:p>
        </p:txBody>
      </p:sp>
      <p:sp>
        <p:nvSpPr>
          <p:cNvPr id="49158" name="AutoShape 6" descr="Hand Drawn Paper Note Sticker - Stack of Lined Yellow and Green Paper -  Clean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9160" name="AutoShape 8" descr="Hand Drawn Paper Note Sticker - Stack of Lined Yellow and Green Paper -  Clean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9162" name="AutoShape 10" descr="Hand Drawn Paper Note Sticker - Stack of Lined Yellow and Green Paper -  Clean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8" name="Прямокутник 17"/>
          <p:cNvSpPr/>
          <p:nvPr/>
        </p:nvSpPr>
        <p:spPr>
          <a:xfrm>
            <a:off x="447372" y="2217141"/>
            <a:ext cx="1744035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2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legreya" charset="0"/>
              </a:rPr>
              <a:t>Інструктивна картка</a:t>
            </a:r>
            <a:endParaRPr lang="uk-UA" sz="2000" b="1" dirty="0">
              <a:solidFill>
                <a:schemeClr val="tx1">
                  <a:lumMod val="85000"/>
                  <a:lumOff val="15000"/>
                </a:schemeClr>
              </a:solidFill>
              <a:latin typeface="Alegreya" charset="0"/>
            </a:endParaRPr>
          </a:p>
        </p:txBody>
      </p:sp>
      <p:pic>
        <p:nvPicPr>
          <p:cNvPr id="55298" name="Picture 2" descr="C:\Users\kants\Pictures\Screenshots\Знімок екрана (96).png"/>
          <p:cNvPicPr>
            <a:picLocks noChangeAspect="1" noChangeArrowheads="1"/>
          </p:cNvPicPr>
          <p:nvPr/>
        </p:nvPicPr>
        <p:blipFill>
          <a:blip r:embed="rId3">
            <a:lum bright="2000" contrast="2000"/>
          </a:blip>
          <a:srcRect l="8802" t="59887" r="85140" b="30630"/>
          <a:stretch>
            <a:fillRect/>
          </a:stretch>
        </p:blipFill>
        <p:spPr bwMode="auto">
          <a:xfrm>
            <a:off x="777893" y="933446"/>
            <a:ext cx="1079110" cy="949617"/>
          </a:xfrm>
          <a:prstGeom prst="rect">
            <a:avLst/>
          </a:prstGeom>
          <a:noFill/>
        </p:spPr>
      </p:pic>
      <p:sp>
        <p:nvSpPr>
          <p:cNvPr id="13" name="Прямокутник 12"/>
          <p:cNvSpPr/>
          <p:nvPr/>
        </p:nvSpPr>
        <p:spPr>
          <a:xfrm>
            <a:off x="408282" y="3340101"/>
            <a:ext cx="1744035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2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legreya" charset="0"/>
              </a:rPr>
              <a:t>Методика вимірювання</a:t>
            </a:r>
          </a:p>
          <a:p>
            <a:pPr algn="ctr"/>
            <a:r>
              <a:rPr lang="uk-UA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legreya" charset="0"/>
              </a:rPr>
              <a:t>пульсу</a:t>
            </a:r>
            <a:endParaRPr lang="uk-UA" sz="2000" b="1" dirty="0">
              <a:solidFill>
                <a:schemeClr val="tx1">
                  <a:lumMod val="85000"/>
                  <a:lumOff val="15000"/>
                </a:schemeClr>
              </a:solidFill>
              <a:latin typeface="Alegreya" charset="0"/>
            </a:endParaRPr>
          </a:p>
        </p:txBody>
      </p:sp>
      <p:pic>
        <p:nvPicPr>
          <p:cNvPr id="55299" name="Picture 3" descr="C:\Users\kants\Pictures\Screenshots\Знімок екрана (97).png"/>
          <p:cNvPicPr>
            <a:picLocks noChangeAspect="1" noChangeArrowheads="1"/>
          </p:cNvPicPr>
          <p:nvPr/>
        </p:nvPicPr>
        <p:blipFill>
          <a:blip r:embed="rId4"/>
          <a:srcRect l="76632" t="53988" r="11532" b="27591"/>
          <a:stretch>
            <a:fillRect/>
          </a:stretch>
        </p:blipFill>
        <p:spPr bwMode="auto">
          <a:xfrm>
            <a:off x="2238830" y="1828800"/>
            <a:ext cx="1703797" cy="1490823"/>
          </a:xfrm>
          <a:prstGeom prst="rect">
            <a:avLst/>
          </a:prstGeom>
          <a:noFill/>
        </p:spPr>
      </p:pic>
      <p:pic>
        <p:nvPicPr>
          <p:cNvPr id="55300" name="Picture 4" descr="C:\Users\kants\Downloads\qrcode_220627715_7ae7ef29890dbf8c9c8c5d006f5913dc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74734" y="3234293"/>
            <a:ext cx="1096429" cy="1096429"/>
          </a:xfrm>
          <a:prstGeom prst="rect">
            <a:avLst/>
          </a:prstGeom>
          <a:noFill/>
        </p:spPr>
      </p:pic>
      <p:pic>
        <p:nvPicPr>
          <p:cNvPr id="55302" name="Picture 6" descr="Як правильно міряти пульс Необхідно постійно стежити за артеріальним тиском  і частотою серцебиття, адже зміни цих двох показників часто можуть  сигналізувати про проблеми глибоко всередині організму. Щоб контролювати  стан здоров'я, необхідно знати,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62701" y="685799"/>
            <a:ext cx="1781300" cy="1159767"/>
          </a:xfrm>
          <a:prstGeom prst="rect">
            <a:avLst/>
          </a:prstGeom>
          <a:noFill/>
        </p:spPr>
      </p:pic>
      <p:sp>
        <p:nvSpPr>
          <p:cNvPr id="55304" name="AutoShape 8" descr="Вимірювання пульсу: векторна графіка, зображення, Вимірювання пульсу малюнки  | Скачати з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5306" name="AutoShape 10" descr="Вимірювання пульсу: векторна графіка, зображення, Вимірювання пульсу малюнки  | Скачати з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55307" name="Picture 11" descr="C:\Users\kants\Pictures\Screenshots\Знімок екрана (98).png"/>
          <p:cNvPicPr>
            <a:picLocks noChangeAspect="1" noChangeArrowheads="1"/>
          </p:cNvPicPr>
          <p:nvPr/>
        </p:nvPicPr>
        <p:blipFill>
          <a:blip r:embed="rId7">
            <a:lum bright="2000"/>
          </a:blip>
          <a:srcRect l="32870" t="34635" r="33162" b="28906"/>
          <a:stretch>
            <a:fillRect/>
          </a:stretch>
        </p:blipFill>
        <p:spPr bwMode="auto">
          <a:xfrm>
            <a:off x="3809209" y="1749875"/>
            <a:ext cx="4956266" cy="29908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919333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98;p16">
            <a:extLst>
              <a:ext uri="{FF2B5EF4-FFF2-40B4-BE49-F238E27FC236}">
                <a16:creationId xmlns:a16="http://schemas.microsoft.com/office/drawing/2014/main" id="{0DB42201-17B0-4505-A46A-9754AD1E6C2E}"/>
              </a:ext>
            </a:extLst>
          </p:cNvPr>
          <p:cNvSpPr txBox="1"/>
          <p:nvPr/>
        </p:nvSpPr>
        <p:spPr>
          <a:xfrm>
            <a:off x="1642894" y="115872"/>
            <a:ext cx="6554915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ru-RU" sz="1800" dirty="0">
                <a:solidFill>
                  <a:srgbClr val="0C77C3"/>
                </a:solidFill>
                <a:latin typeface="Alegreya" panose="020B0604020202020204" charset="0"/>
              </a:rPr>
              <a:t>§ 35. </a:t>
            </a:r>
            <a:r>
              <a:rPr lang="uk-UA" sz="1800" dirty="0">
                <a:solidFill>
                  <a:srgbClr val="0C77C3"/>
                </a:solidFill>
                <a:latin typeface="Alegreya" panose="020B0604020202020204" charset="0"/>
              </a:rPr>
              <a:t>Серцевий</a:t>
            </a:r>
            <a:r>
              <a:rPr lang="ru-RU" sz="1800" dirty="0">
                <a:solidFill>
                  <a:srgbClr val="0C77C3"/>
                </a:solidFill>
                <a:latin typeface="Alegreya" panose="020B0604020202020204" charset="0"/>
              </a:rPr>
              <a:t> цикл. </a:t>
            </a:r>
            <a:r>
              <a:rPr lang="uk-UA" sz="1800" dirty="0">
                <a:solidFill>
                  <a:srgbClr val="0C77C3"/>
                </a:solidFill>
                <a:latin typeface="Alegreya" panose="020B0604020202020204" charset="0"/>
              </a:rPr>
              <a:t>Нейрогуморальна  регуляція роботи серця</a:t>
            </a:r>
            <a:endParaRPr lang="uk-UA" sz="1800" dirty="0">
              <a:solidFill>
                <a:srgbClr val="0C77C3"/>
              </a:solidFill>
              <a:latin typeface="Alegreya" panose="020B0604020202020204" charset="0"/>
              <a:ea typeface="Alegreya"/>
              <a:cs typeface="Alegreya"/>
              <a:sym typeface="Alegreya"/>
            </a:endParaRPr>
          </a:p>
        </p:txBody>
      </p:sp>
      <p:cxnSp>
        <p:nvCxnSpPr>
          <p:cNvPr id="7" name="Google Shape;100;p16"/>
          <p:cNvCxnSpPr/>
          <p:nvPr/>
        </p:nvCxnSpPr>
        <p:spPr>
          <a:xfrm rot="10800000" flipH="1">
            <a:off x="1851950" y="644396"/>
            <a:ext cx="6203700" cy="5700"/>
          </a:xfrm>
          <a:prstGeom prst="straightConnector1">
            <a:avLst/>
          </a:prstGeom>
          <a:noFill/>
          <a:ln w="19050" cap="flat" cmpd="sng">
            <a:solidFill>
              <a:srgbClr val="257BBE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10" name="Google Shape;99;p16"/>
          <p:cNvSpPr txBox="1"/>
          <p:nvPr/>
        </p:nvSpPr>
        <p:spPr>
          <a:xfrm>
            <a:off x="2576854" y="565154"/>
            <a:ext cx="4775025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sz="1800" b="1" dirty="0">
                <a:solidFill>
                  <a:srgbClr val="0C77C3"/>
                </a:solidFill>
                <a:latin typeface="Alegreya" panose="020B0604020202020204" charset="0"/>
              </a:rPr>
              <a:t>Як регулюється робота серця</a:t>
            </a:r>
            <a:endParaRPr lang="uk-UA" sz="3200" b="1" dirty="0">
              <a:solidFill>
                <a:srgbClr val="0C77C3"/>
              </a:solidFill>
              <a:latin typeface="Alegreya" panose="020B0604020202020204" charset="0"/>
              <a:ea typeface="Alegreya"/>
              <a:cs typeface="Alegreya"/>
              <a:sym typeface="Alegreya"/>
            </a:endParaRPr>
          </a:p>
        </p:txBody>
      </p:sp>
      <p:sp>
        <p:nvSpPr>
          <p:cNvPr id="6" name="Прямокутник 5"/>
          <p:cNvSpPr/>
          <p:nvPr/>
        </p:nvSpPr>
        <p:spPr>
          <a:xfrm>
            <a:off x="273133" y="1217572"/>
            <a:ext cx="3289465" cy="14773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2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legreya" charset="0"/>
              </a:rPr>
              <a:t>Симпатичні й парасимпатичні нервові центри діють узгоджено: якщо один із них збуджується, то інший – гальмується </a:t>
            </a:r>
            <a:endParaRPr lang="uk-UA" sz="2000" dirty="0">
              <a:solidFill>
                <a:schemeClr val="tx1">
                  <a:lumMod val="85000"/>
                  <a:lumOff val="15000"/>
                </a:schemeClr>
              </a:solidFill>
              <a:latin typeface="Alegreya" charset="0"/>
            </a:endParaRPr>
          </a:p>
        </p:txBody>
      </p:sp>
      <p:sp>
        <p:nvSpPr>
          <p:cNvPr id="49158" name="AutoShape 6" descr="Hand Drawn Paper Note Sticker - Stack of Lined Yellow and Green Paper -  Clean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9160" name="AutoShape 8" descr="Hand Drawn Paper Note Sticker - Stack of Lined Yellow and Green Paper -  Clean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9162" name="AutoShape 10" descr="Hand Drawn Paper Note Sticker - Stack of Lined Yellow and Green Paper -  Clean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8" name="Прямокутник 17"/>
          <p:cNvSpPr/>
          <p:nvPr/>
        </p:nvSpPr>
        <p:spPr>
          <a:xfrm>
            <a:off x="273132" y="3806392"/>
            <a:ext cx="6412675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2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uk-UA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legreya" charset="0"/>
              </a:rPr>
              <a:t>Для того щоб пристосувати роботу серця до різних потреб організму, існують механізми нервової та гуморальної регуляції його діяльності </a:t>
            </a:r>
            <a:endParaRPr lang="uk-UA" sz="2000" dirty="0">
              <a:solidFill>
                <a:schemeClr val="tx1">
                  <a:lumMod val="85000"/>
                  <a:lumOff val="15000"/>
                </a:schemeClr>
              </a:solidFill>
              <a:latin typeface="Alegreya" charset="0"/>
            </a:endParaRPr>
          </a:p>
        </p:txBody>
      </p:sp>
      <p:pic>
        <p:nvPicPr>
          <p:cNvPr id="49165" name="Picture 13" descr="C:\Users\kants\Pictures\Screenshots\Знімок екрана (94).png"/>
          <p:cNvPicPr>
            <a:picLocks noChangeAspect="1" noChangeArrowheads="1"/>
          </p:cNvPicPr>
          <p:nvPr/>
        </p:nvPicPr>
        <p:blipFill>
          <a:blip r:embed="rId3"/>
          <a:srcRect l="20435" t="35964" r="57876" b="18777"/>
          <a:stretch>
            <a:fillRect/>
          </a:stretch>
        </p:blipFill>
        <p:spPr bwMode="auto">
          <a:xfrm>
            <a:off x="6828311" y="1290405"/>
            <a:ext cx="1790908" cy="1765738"/>
          </a:xfrm>
          <a:prstGeom prst="rect">
            <a:avLst/>
          </a:prstGeom>
          <a:noFill/>
        </p:spPr>
      </p:pic>
      <p:pic>
        <p:nvPicPr>
          <p:cNvPr id="51202" name="Picture 2" descr="C:\Users\kants\Downloads\qrcode_220618067_2d97f64103dfc0fb6f0f95357da40deb.png"/>
          <p:cNvPicPr>
            <a:picLocks noChangeAspect="1" noChangeArrowheads="1"/>
          </p:cNvPicPr>
          <p:nvPr/>
        </p:nvPicPr>
        <p:blipFill>
          <a:blip r:embed="rId4"/>
          <a:srcRect l="14884" t="28558" r="11853"/>
          <a:stretch>
            <a:fillRect/>
          </a:stretch>
        </p:blipFill>
        <p:spPr bwMode="auto">
          <a:xfrm>
            <a:off x="6882349" y="3045965"/>
            <a:ext cx="1729388" cy="1686401"/>
          </a:xfrm>
          <a:prstGeom prst="rect">
            <a:avLst/>
          </a:prstGeom>
          <a:noFill/>
        </p:spPr>
      </p:pic>
      <p:grpSp>
        <p:nvGrpSpPr>
          <p:cNvPr id="23" name="Групувати 22"/>
          <p:cNvGrpSpPr/>
          <p:nvPr/>
        </p:nvGrpSpPr>
        <p:grpSpPr>
          <a:xfrm>
            <a:off x="3764480" y="1275094"/>
            <a:ext cx="2945079" cy="2146483"/>
            <a:chOff x="332510" y="1419452"/>
            <a:chExt cx="2945079" cy="2146483"/>
          </a:xfrm>
        </p:grpSpPr>
        <p:sp>
          <p:nvSpPr>
            <p:cNvPr id="21" name="Прямокутник 20"/>
            <p:cNvSpPr/>
            <p:nvPr/>
          </p:nvSpPr>
          <p:spPr>
            <a:xfrm>
              <a:off x="344384" y="1419452"/>
              <a:ext cx="2933205" cy="92333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chemeClr val="accent2">
                  <a:lumMod val="50000"/>
                  <a:lumOff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r>
                <a:rPr lang="uk-UA" sz="1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legreya" charset="0"/>
                </a:rPr>
                <a:t>Частота й сила скорочень серця залежать від умов довкілля і стану організму </a:t>
              </a:r>
              <a:endParaRPr lang="uk-UA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legreya" charset="0"/>
              </a:endParaRPr>
            </a:p>
          </p:txBody>
        </p:sp>
        <p:sp>
          <p:nvSpPr>
            <p:cNvPr id="22" name="Прямокутник 21"/>
            <p:cNvSpPr/>
            <p:nvPr/>
          </p:nvSpPr>
          <p:spPr>
            <a:xfrm>
              <a:off x="332510" y="2642605"/>
              <a:ext cx="2921329" cy="92333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chemeClr val="accent2">
                  <a:lumMod val="50000"/>
                  <a:lumOff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r>
                <a:rPr lang="uk-UA" sz="1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legreya" charset="0"/>
                </a:rPr>
                <a:t>Вищим рівнем регуляції серцевої діяльності є кора півкуль кінцевого мозку </a:t>
              </a:r>
              <a:endParaRPr lang="uk-UA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legreya" charset="0"/>
              </a:endParaRPr>
            </a:p>
          </p:txBody>
        </p:sp>
      </p:grpSp>
      <p:pic>
        <p:nvPicPr>
          <p:cNvPr id="51206" name="Picture 6" descr="Red Ecg Heartbeat Lines con colección de corazones | Vector gratuito"/>
          <p:cNvPicPr>
            <a:picLocks noChangeAspect="1" noChangeArrowheads="1"/>
          </p:cNvPicPr>
          <p:nvPr/>
        </p:nvPicPr>
        <p:blipFill>
          <a:blip r:embed="rId5"/>
          <a:srcRect t="2887" b="68207"/>
          <a:stretch>
            <a:fillRect/>
          </a:stretch>
        </p:blipFill>
        <p:spPr bwMode="auto">
          <a:xfrm>
            <a:off x="15766" y="2885291"/>
            <a:ext cx="3674569" cy="7092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919333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98;p16">
            <a:extLst>
              <a:ext uri="{FF2B5EF4-FFF2-40B4-BE49-F238E27FC236}">
                <a16:creationId xmlns:a16="http://schemas.microsoft.com/office/drawing/2014/main" id="{0DB42201-17B0-4505-A46A-9754AD1E6C2E}"/>
              </a:ext>
            </a:extLst>
          </p:cNvPr>
          <p:cNvSpPr txBox="1"/>
          <p:nvPr/>
        </p:nvSpPr>
        <p:spPr>
          <a:xfrm>
            <a:off x="1642894" y="115872"/>
            <a:ext cx="6554915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ru-RU" sz="1800" dirty="0">
                <a:solidFill>
                  <a:srgbClr val="0C77C3"/>
                </a:solidFill>
                <a:latin typeface="Alegreya" panose="020B0604020202020204" charset="0"/>
              </a:rPr>
              <a:t>§ 35. </a:t>
            </a:r>
            <a:r>
              <a:rPr lang="uk-UA" sz="1800" dirty="0">
                <a:solidFill>
                  <a:srgbClr val="0C77C3"/>
                </a:solidFill>
                <a:latin typeface="Alegreya" panose="020B0604020202020204" charset="0"/>
              </a:rPr>
              <a:t>Серцевий</a:t>
            </a:r>
            <a:r>
              <a:rPr lang="ru-RU" sz="1800" dirty="0">
                <a:solidFill>
                  <a:srgbClr val="0C77C3"/>
                </a:solidFill>
                <a:latin typeface="Alegreya" panose="020B0604020202020204" charset="0"/>
              </a:rPr>
              <a:t> цикл. </a:t>
            </a:r>
            <a:r>
              <a:rPr lang="uk-UA" sz="1800" dirty="0">
                <a:solidFill>
                  <a:srgbClr val="0C77C3"/>
                </a:solidFill>
                <a:latin typeface="Alegreya" panose="020B0604020202020204" charset="0"/>
              </a:rPr>
              <a:t>Нейрогуморальна  регуляція роботи серця</a:t>
            </a:r>
            <a:endParaRPr lang="uk-UA" sz="1800" dirty="0">
              <a:solidFill>
                <a:srgbClr val="0C77C3"/>
              </a:solidFill>
              <a:latin typeface="Alegreya" panose="020B0604020202020204" charset="0"/>
              <a:ea typeface="Alegreya"/>
              <a:cs typeface="Alegreya"/>
              <a:sym typeface="Alegreya"/>
            </a:endParaRPr>
          </a:p>
        </p:txBody>
      </p:sp>
      <p:cxnSp>
        <p:nvCxnSpPr>
          <p:cNvPr id="7" name="Google Shape;100;p16"/>
          <p:cNvCxnSpPr/>
          <p:nvPr/>
        </p:nvCxnSpPr>
        <p:spPr>
          <a:xfrm rot="10800000" flipH="1">
            <a:off x="1851950" y="644396"/>
            <a:ext cx="6203700" cy="5700"/>
          </a:xfrm>
          <a:prstGeom prst="straightConnector1">
            <a:avLst/>
          </a:prstGeom>
          <a:noFill/>
          <a:ln w="19050" cap="flat" cmpd="sng">
            <a:solidFill>
              <a:srgbClr val="257BBE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10" name="Google Shape;99;p16"/>
          <p:cNvSpPr txBox="1"/>
          <p:nvPr/>
        </p:nvSpPr>
        <p:spPr>
          <a:xfrm>
            <a:off x="2576854" y="565154"/>
            <a:ext cx="4775025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sz="1800" b="1" dirty="0">
                <a:solidFill>
                  <a:srgbClr val="0C77C3"/>
                </a:solidFill>
                <a:latin typeface="Alegreya" panose="020B0604020202020204" charset="0"/>
              </a:rPr>
              <a:t>Як регулюється робота серця</a:t>
            </a:r>
            <a:endParaRPr lang="uk-UA" sz="3200" b="1" dirty="0">
              <a:solidFill>
                <a:srgbClr val="0C77C3"/>
              </a:solidFill>
              <a:latin typeface="Alegreya" panose="020B0604020202020204" charset="0"/>
              <a:ea typeface="Alegreya"/>
              <a:cs typeface="Alegreya"/>
              <a:sym typeface="Alegreya"/>
            </a:endParaRPr>
          </a:p>
        </p:txBody>
      </p:sp>
      <p:sp>
        <p:nvSpPr>
          <p:cNvPr id="49158" name="AutoShape 6" descr="Hand Drawn Paper Note Sticker - Stack of Lined Yellow and Green Paper -  Clean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9160" name="AutoShape 8" descr="Hand Drawn Paper Note Sticker - Stack of Lined Yellow and Green Paper -  Clean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9162" name="AutoShape 10" descr="Hand Drawn Paper Note Sticker - Stack of Lined Yellow and Green Paper -  Clean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grpSp>
        <p:nvGrpSpPr>
          <p:cNvPr id="2" name="Групувати 22"/>
          <p:cNvGrpSpPr/>
          <p:nvPr/>
        </p:nvGrpSpPr>
        <p:grpSpPr>
          <a:xfrm>
            <a:off x="4087464" y="1369693"/>
            <a:ext cx="4662396" cy="1932548"/>
            <a:chOff x="381902" y="1419452"/>
            <a:chExt cx="2773756" cy="1932548"/>
          </a:xfrm>
        </p:grpSpPr>
        <p:sp>
          <p:nvSpPr>
            <p:cNvPr id="21" name="Прямокутник 20"/>
            <p:cNvSpPr/>
            <p:nvPr/>
          </p:nvSpPr>
          <p:spPr>
            <a:xfrm>
              <a:off x="381902" y="1419452"/>
              <a:ext cx="2764379" cy="92333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chemeClr val="accent2">
                  <a:lumMod val="50000"/>
                  <a:lumOff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r>
                <a:rPr lang="uk-UA" sz="1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legreya" charset="0"/>
                </a:rPr>
                <a:t>На роботу серця найбільше впливає гормон надниркових залоз адреналін. Він збільшує частоту й силу серцевих скорочень </a:t>
              </a:r>
              <a:endParaRPr lang="uk-UA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legreya" charset="0"/>
              </a:endParaRPr>
            </a:p>
          </p:txBody>
        </p:sp>
        <p:sp>
          <p:nvSpPr>
            <p:cNvPr id="22" name="Прямокутник 21"/>
            <p:cNvSpPr/>
            <p:nvPr/>
          </p:nvSpPr>
          <p:spPr>
            <a:xfrm>
              <a:off x="388786" y="2705669"/>
              <a:ext cx="2766872" cy="64633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chemeClr val="accent2">
                  <a:lumMod val="50000"/>
                  <a:lumOff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r>
                <a:rPr lang="uk-UA" sz="1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legreya" charset="0"/>
                </a:rPr>
                <a:t>Серцеву діяльність також посилює гормон щитоподібної залози тироксин </a:t>
              </a:r>
              <a:endParaRPr lang="uk-UA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legreya" charset="0"/>
              </a:endParaRPr>
            </a:p>
          </p:txBody>
        </p:sp>
      </p:grpSp>
      <p:sp>
        <p:nvSpPr>
          <p:cNvPr id="16" name="Прямокутник 15"/>
          <p:cNvSpPr/>
          <p:nvPr/>
        </p:nvSpPr>
        <p:spPr>
          <a:xfrm>
            <a:off x="4093781" y="3596587"/>
            <a:ext cx="4650825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2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uk-UA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legreya" charset="0"/>
              </a:rPr>
              <a:t>Діяльність серця активує підвищення концентрації у крові йонів кальцію. Натомість зростання вмісту йонів калію гальмує діяльність серця </a:t>
            </a:r>
            <a:endParaRPr lang="uk-UA" sz="2000" dirty="0">
              <a:solidFill>
                <a:schemeClr val="tx1">
                  <a:lumMod val="85000"/>
                  <a:lumOff val="15000"/>
                </a:schemeClr>
              </a:solidFill>
              <a:latin typeface="Alegreya" charset="0"/>
            </a:endParaRPr>
          </a:p>
        </p:txBody>
      </p:sp>
      <p:pic>
        <p:nvPicPr>
          <p:cNvPr id="58372" name="Picture 4" descr="Аритмия. Причины возникновения и группы риска - Альтамедика, Винница"/>
          <p:cNvPicPr>
            <a:picLocks noChangeAspect="1" noChangeArrowheads="1"/>
          </p:cNvPicPr>
          <p:nvPr/>
        </p:nvPicPr>
        <p:blipFill>
          <a:blip r:embed="rId3"/>
          <a:srcRect l="6272" r="8877"/>
          <a:stretch>
            <a:fillRect/>
          </a:stretch>
        </p:blipFill>
        <p:spPr bwMode="auto">
          <a:xfrm>
            <a:off x="17438" y="1123950"/>
            <a:ext cx="3773512" cy="38290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91933394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1746</TotalTime>
  <Words>1386</Words>
  <Application>Microsoft Office PowerPoint</Application>
  <PresentationFormat>Екран (16:9)</PresentationFormat>
  <Paragraphs>401</Paragraphs>
  <Slides>31</Slides>
  <Notes>31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31</vt:i4>
      </vt:variant>
    </vt:vector>
  </HeadingPairs>
  <TitlesOfParts>
    <vt:vector size="38" baseType="lpstr">
      <vt:lpstr>Arial</vt:lpstr>
      <vt:lpstr>Segoe Script</vt:lpstr>
      <vt:lpstr>Wingdings</vt:lpstr>
      <vt:lpstr>Alegreya</vt:lpstr>
      <vt:lpstr>Segoe Print</vt:lpstr>
      <vt:lpstr>Calibri</vt:lpstr>
      <vt:lpstr>Simple Light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Валентина</dc:creator>
  <cp:lastModifiedBy>Ludmila Mialkivska</cp:lastModifiedBy>
  <cp:revision>180</cp:revision>
  <dcterms:modified xsi:type="dcterms:W3CDTF">2025-08-22T05:29:24Z</dcterms:modified>
</cp:coreProperties>
</file>