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8" r:id="rId2"/>
    <p:sldId id="271" r:id="rId3"/>
    <p:sldId id="319" r:id="rId4"/>
    <p:sldId id="322" r:id="rId5"/>
    <p:sldId id="321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82" r:id="rId16"/>
    <p:sldId id="283" r:id="rId17"/>
    <p:sldId id="306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18" r:id="rId32"/>
    <p:sldId id="345" r:id="rId33"/>
  </p:sldIdLst>
  <p:sldSz cx="9144000" cy="5143500" type="screen16x9"/>
  <p:notesSz cx="6858000" cy="9144000"/>
  <p:embeddedFontLst>
    <p:embeddedFont>
      <p:font typeface="Segoe Print" panose="02000600000000000000" pitchFamily="2" charset="0"/>
      <p:regular r:id="rId35"/>
      <p:bold r:id="rId36"/>
    </p:embeddedFont>
    <p:embeddedFont>
      <p:font typeface="Alegreya" panose="020B0604020202020204" charset="0"/>
      <p:regular r:id="rId37"/>
      <p:bold r:id="rId38"/>
      <p:italic r:id="rId39"/>
      <p:boldItalic r:id="rId40"/>
    </p:embeddedFont>
    <p:embeddedFont>
      <p:font typeface="Segoe Script" panose="030B0504020000000003" pitchFamily="66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E1FF"/>
    <a:srgbClr val="CC0099"/>
    <a:srgbClr val="FF66CC"/>
    <a:srgbClr val="FF99FF"/>
    <a:srgbClr val="99CC00"/>
    <a:srgbClr val="F3D4FC"/>
    <a:srgbClr val="F8DBA6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81" d="100"/>
          <a:sy n="81" d="100"/>
        </p:scale>
        <p:origin x="788" y="64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44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902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34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54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zklxXC4EUDqXOSm9_Fqq5niHOQgQ8VaF/view?usp=drive_link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hyperlink" Target="https://drive.google.com/file/d/1zklxXC4EUDqXOSm9_Fqq5niHOQgQ8VaF/view?usp=drive_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JRXte4xAeJ4" TargetMode="External"/><Relationship Id="rId4" Type="http://schemas.openxmlformats.org/officeDocument/2006/relationships/hyperlink" Target="https://www.youtube.com/watch?v=RMIBZdf0o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50" y="610600"/>
            <a:ext cx="6424800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68975" y="1332658"/>
            <a:ext cx="697841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2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Рух крові: велике та мале кола кровообігу</a:t>
            </a:r>
            <a:endParaRPr lang="uk-UA" sz="2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78" y="3715867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82376" y="3831617"/>
            <a:ext cx="3981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Завдяки чому кров здатна підніматись від нижніх кінцівок до серця? </a:t>
            </a:r>
            <a:endParaRPr lang="uk-UA" sz="2400" dirty="0">
              <a:latin typeface="Alegreya" panose="020B0604020202020204" charset="0"/>
            </a:endParaRPr>
          </a:p>
        </p:txBody>
      </p:sp>
      <p:sp>
        <p:nvSpPr>
          <p:cNvPr id="9" name="Google Shape;86;p15"/>
          <p:cNvSpPr txBox="1"/>
          <p:nvPr/>
        </p:nvSpPr>
        <p:spPr>
          <a:xfrm>
            <a:off x="1668975" y="599333"/>
            <a:ext cx="64051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ТЕМА 5.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ВНУТРІШНЄ СЕРЕДОВИЩЕ ОРГАНІЗМУ ЛЮДИНИ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Цікаві факти про серце людини | Цікаво і корисно зна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514" y="2252414"/>
            <a:ext cx="4037611" cy="2866704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7" y="521180"/>
            <a:ext cx="1584875" cy="137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66625"/>
            <a:ext cx="2502569" cy="43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Що таке велике і мале кола кровообігу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58501" y="1516670"/>
            <a:ext cx="5632869" cy="2585323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Мале коло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(легеневе) кровообігу починається від правого шлуночка серця стовбуром легеневих артерій, який розгалужується на праву і ліву легеневі артерії, що несуть кров відповідно до правої та лівої легень. У капілярах легень відбувається газообмін і венозна кров перетворюється на артеріальну. Легеневими венами вона тече до лівого передсердя, а з нього – у лівий шлуночок, звідки кров знову потрапляє у велике коло кровообігу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Стокова ілюстрація Дитина З Лупою — Завантажте зображення зараз - Лупа,  Лупа, Ілюстрація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274" y="454934"/>
            <a:ext cx="955675" cy="1175429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766625"/>
            <a:ext cx="2502569" cy="43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Що таке велике і мале кола кровообігу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501005" y="1599805"/>
            <a:ext cx="5632869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Перегляньте відео, скануючи код. Зобразіть схематично рух ліків кровоносною системою, якщо ліки було введено у вену лівої руки з метою лікування запального процесу на правій нозі</a:t>
            </a:r>
          </a:p>
        </p:txBody>
      </p:sp>
      <p:pic>
        <p:nvPicPr>
          <p:cNvPr id="40962" name="Picture 2" descr="C:\Users\kants\Downloads\qrcode_221032565_2aefe5c7738566432027207efa1f1a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342" y="2967474"/>
            <a:ext cx="1703989" cy="1703989"/>
          </a:xfrm>
          <a:prstGeom prst="rect">
            <a:avLst/>
          </a:prstGeom>
          <a:noFill/>
        </p:spPr>
      </p:pic>
      <p:pic>
        <p:nvPicPr>
          <p:cNvPr id="40963" name="Picture 3" descr="C:\Users\kants\Pictures\Screenshots\Знімок екрана (101)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62844" t="42187" r="12372" b="33073"/>
          <a:stretch>
            <a:fillRect/>
          </a:stretch>
        </p:blipFill>
        <p:spPr bwMode="auto">
          <a:xfrm>
            <a:off x="2493178" y="3008122"/>
            <a:ext cx="2891394" cy="1622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Як кров рухається судинами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82255" y="1267305"/>
            <a:ext cx="4736013" cy="2308324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Рух крові судинами можливий лише за певної різниці тисків, яку створює і постійно підтримує серце завдяки скороченням шлуночків. Під час скорочення шлуночків в аорту та стовбур легеневих артерій викидається кров, яка тисне на стінки цих артерій – такий тиск називається </a:t>
            </a:r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артеріальним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82254" y="3876062"/>
            <a:ext cx="5632869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Артеріальний тиск зростає під час скорочення шлуночків і знижується під час їхнього розслаблення </a:t>
            </a:r>
          </a:p>
        </p:txBody>
      </p:sp>
      <p:pic>
        <p:nvPicPr>
          <p:cNvPr id="48130" name="Picture 2" descr="тонометр на прозрачном фоне 21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8904" y="1186856"/>
            <a:ext cx="2684595" cy="2351312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6280362" y="3619016"/>
            <a:ext cx="2563387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Артеріальна гіпотензія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6268989" y="4180849"/>
            <a:ext cx="2563387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Артеріальна гіпертензія</a:t>
            </a: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Як кров рухається судинами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641" y="1184068"/>
            <a:ext cx="2973222" cy="3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увати 17"/>
          <p:cNvGrpSpPr/>
          <p:nvPr/>
        </p:nvGrpSpPr>
        <p:grpSpPr>
          <a:xfrm>
            <a:off x="382254" y="1253657"/>
            <a:ext cx="4763309" cy="3779756"/>
            <a:chOff x="382254" y="1253657"/>
            <a:chExt cx="4763309" cy="3779756"/>
          </a:xfrm>
        </p:grpSpPr>
        <p:sp>
          <p:nvSpPr>
            <p:cNvPr id="12" name="Прямокутник 11"/>
            <p:cNvSpPr/>
            <p:nvPr/>
          </p:nvSpPr>
          <p:spPr>
            <a:xfrm>
              <a:off x="382255" y="1253657"/>
              <a:ext cx="4736013" cy="1200329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Alegreya" charset="0"/>
                </a:rPr>
                <a:t>Важливе значення в забезпеченні кровообігу мають скорочення скелетних м’язів. Вони стискають стінки вен, сприяючи руху крові до серця</a:t>
              </a:r>
              <a:endParaRPr lang="uk-UA" sz="1800" b="1" dirty="0">
                <a:solidFill>
                  <a:schemeClr val="tx1"/>
                </a:solidFill>
                <a:latin typeface="Alegreya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409550" y="2686671"/>
              <a:ext cx="4736013" cy="923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800" dirty="0">
                  <a:solidFill>
                    <a:schemeClr val="tx1"/>
                  </a:solidFill>
                  <a:latin typeface="Alegreya" charset="0"/>
                </a:rPr>
                <a:t>Не </a:t>
              </a:r>
              <a:r>
                <a:rPr lang="uk-UA" sz="1800" dirty="0">
                  <a:solidFill>
                    <a:schemeClr val="tx1"/>
                  </a:solidFill>
                  <a:latin typeface="Alegreya" charset="0"/>
                </a:rPr>
                <a:t>менш важливою під час надходження крові венами </a:t>
              </a:r>
              <a:r>
                <a:rPr lang="ru-RU" sz="1800" dirty="0">
                  <a:solidFill>
                    <a:schemeClr val="tx1"/>
                  </a:solidFill>
                  <a:latin typeface="Alegreya" charset="0"/>
                </a:rPr>
                <a:t>до </a:t>
              </a:r>
              <a:r>
                <a:rPr lang="uk-UA" sz="1800" dirty="0">
                  <a:solidFill>
                    <a:schemeClr val="tx1"/>
                  </a:solidFill>
                  <a:latin typeface="Alegreya" charset="0"/>
                </a:rPr>
                <a:t>серця є</a:t>
              </a:r>
              <a:r>
                <a:rPr lang="ru-RU" sz="1800" dirty="0">
                  <a:solidFill>
                    <a:schemeClr val="tx1"/>
                  </a:solidFill>
                  <a:latin typeface="Alegreya" charset="0"/>
                </a:rPr>
                <a:t> </a:t>
              </a:r>
              <a:r>
                <a:rPr lang="uk-UA" sz="1800" dirty="0">
                  <a:solidFill>
                    <a:schemeClr val="tx1"/>
                  </a:solidFill>
                  <a:latin typeface="Alegreya" charset="0"/>
                </a:rPr>
                <a:t>присмоктувальна сила передсердь серця </a:t>
              </a:r>
              <a:endParaRPr lang="uk-UA" sz="1800" b="1" dirty="0">
                <a:solidFill>
                  <a:schemeClr val="tx1"/>
                </a:solidFill>
                <a:latin typeface="Alegreya" charset="0"/>
              </a:endParaRP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382254" y="3833084"/>
              <a:ext cx="4736013" cy="1200329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Alegreya" charset="0"/>
                </a:rPr>
                <a:t>Час повного обігу крові великим і малим колами разом становить усього близько 20–25с. При цьому мале коло кров проходить за 4–5 с, а велике – за 15–20 с</a:t>
              </a:r>
              <a:endParaRPr lang="uk-UA" sz="1800" b="1" dirty="0">
                <a:solidFill>
                  <a:schemeClr val="tx1"/>
                </a:solidFill>
                <a:latin typeface="Alegrey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Як  регулюється кровообіг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559679" y="1267303"/>
            <a:ext cx="78337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Рух крові судинами регулюють нервова система (нервова регуляція) та деякі біологічно активні речовини (гуморальна регуляція)</a:t>
            </a:r>
            <a:endParaRPr lang="uk-UA" sz="1800" b="1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63883" y="2877741"/>
            <a:ext cx="4203392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Нервова регуляція здійснюється: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симпатичними нервами;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парасимпатичними нервами</a:t>
            </a:r>
          </a:p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</a:t>
            </a:r>
            <a:endParaRPr lang="uk-UA" sz="1800" b="1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790480" y="2905041"/>
            <a:ext cx="4176098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Гуморальна регуляція здійснюється:</a:t>
            </a:r>
          </a:p>
          <a:p>
            <a:pPr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наднирковими залозами (адреналіном і норадреналіном);</a:t>
            </a:r>
          </a:p>
          <a:p>
            <a:pPr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гіпофізом (вазопресином) </a:t>
            </a:r>
            <a:endParaRPr lang="uk-UA" sz="1800" b="1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27917" y="4333396"/>
            <a:ext cx="7833700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Загальну регуляцію здійснює судинно-руховий  центр довгастого мозку</a:t>
            </a:r>
            <a:endParaRPr lang="uk-UA" sz="1800" b="1" dirty="0">
              <a:solidFill>
                <a:schemeClr val="tx1"/>
              </a:solidFill>
              <a:latin typeface="Alegreya" charset="0"/>
            </a:endParaRPr>
          </a:p>
        </p:txBody>
      </p:sp>
      <p:cxnSp>
        <p:nvCxnSpPr>
          <p:cNvPr id="20" name="Пряма зі стрілкою 19"/>
          <p:cNvCxnSpPr/>
          <p:nvPr/>
        </p:nvCxnSpPr>
        <p:spPr>
          <a:xfrm rot="10800000" flipV="1">
            <a:off x="2224586" y="2006221"/>
            <a:ext cx="1105469" cy="682388"/>
          </a:xfrm>
          <a:prstGeom prst="straightConnector1">
            <a:avLst/>
          </a:prstGeom>
          <a:ln>
            <a:solidFill>
              <a:srgbClr val="FF99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>
            <a:off x="5540991" y="2006221"/>
            <a:ext cx="1187355" cy="736979"/>
          </a:xfrm>
          <a:prstGeom prst="straightConnector1">
            <a:avLst/>
          </a:prstGeom>
          <a:ln>
            <a:solidFill>
              <a:srgbClr val="FF99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62718254-6561-4934-9459-755361EF535C}"/>
              </a:ext>
            </a:extLst>
          </p:cNvPr>
          <p:cNvGrpSpPr/>
          <p:nvPr/>
        </p:nvGrpSpPr>
        <p:grpSpPr>
          <a:xfrm>
            <a:off x="317957" y="1379133"/>
            <a:ext cx="8687272" cy="3414675"/>
            <a:chOff x="299358" y="1514130"/>
            <a:chExt cx="8200545" cy="2532183"/>
          </a:xfrm>
          <a:solidFill>
            <a:srgbClr val="FFCCFF"/>
          </a:solidFill>
        </p:grpSpPr>
        <p:sp>
          <p:nvSpPr>
            <p:cNvPr id="29" name="Прямокутник 28"/>
            <p:cNvSpPr/>
            <p:nvPr/>
          </p:nvSpPr>
          <p:spPr>
            <a:xfrm>
              <a:off x="299358" y="1514130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Артерії – кровоносні судини, стінки яких складаються з трьох шарів, ними кров рухається від серця</a:t>
              </a:r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A4AA45B9-D936-47BF-93F8-DDDF397EF82D}"/>
                </a:ext>
              </a:extLst>
            </p:cNvPr>
            <p:cNvSpPr/>
            <p:nvPr/>
          </p:nvSpPr>
          <p:spPr>
            <a:xfrm>
              <a:off x="310675" y="2091575"/>
              <a:ext cx="8150578" cy="27388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Стінки вен також складаються з трьох шарів, ними кров рухається до серця</a:t>
              </a:r>
              <a:endPara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A23828DD-DDB8-4CC7-8323-ED3A4F90C850}"/>
                </a:ext>
              </a:extLst>
            </p:cNvPr>
            <p:cNvSpPr/>
            <p:nvPr/>
          </p:nvSpPr>
          <p:spPr>
            <a:xfrm>
              <a:off x="338668" y="2524428"/>
              <a:ext cx="8150578" cy="27388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Капіляри – найдрібніші кровоносні судини, стінки яких одношарові</a:t>
              </a:r>
              <a:endPara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FF803F3D-022B-448A-A490-FE29CA8B17AB}"/>
                </a:ext>
              </a:extLst>
            </p:cNvPr>
            <p:cNvSpPr/>
            <p:nvPr/>
          </p:nvSpPr>
          <p:spPr>
            <a:xfrm>
              <a:off x="338668" y="2954616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Мале (легеневе) коло кровообігу – це шлях крові від правого шлуночка через легені до лівого передсердя</a:t>
              </a:r>
              <a:endPara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AA4B9930-9148-45ED-ACA4-64EEFD511C4B}"/>
                </a:ext>
              </a:extLst>
            </p:cNvPr>
            <p:cNvSpPr/>
            <p:nvPr/>
          </p:nvSpPr>
          <p:spPr>
            <a:xfrm>
              <a:off x="349325" y="3567020"/>
              <a:ext cx="8150578" cy="479293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uk-U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legreya" charset="0"/>
                </a:rPr>
                <a:t>Велике коло кровообігу – це шлях крові від лівого шлуночка до правого передсердя</a:t>
              </a:r>
              <a:endPara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legreya" charset="0"/>
              </a:endParaRPr>
            </a:p>
          </p:txBody>
        </p:sp>
      </p:grpSp>
      <p:sp>
        <p:nvSpPr>
          <p:cNvPr id="16" name="Прямокутник 15"/>
          <p:cNvSpPr/>
          <p:nvPr/>
        </p:nvSpPr>
        <p:spPr>
          <a:xfrm>
            <a:off x="2380137" y="777701"/>
            <a:ext cx="4593265" cy="338554"/>
          </a:xfrm>
          <a:prstGeom prst="rect">
            <a:avLst/>
          </a:prstGeom>
          <a:solidFill>
            <a:srgbClr val="FF99CC"/>
          </a:solidFill>
          <a:ln w="28575"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УЗАГАЛЬНЕННЯ</a:t>
            </a:r>
          </a:p>
        </p:txBody>
      </p:sp>
      <p:cxnSp>
        <p:nvCxnSpPr>
          <p:cNvPr id="15" name="Google Shape;100;p16">
            <a:extLst>
              <a:ext uri="{FF2B5EF4-FFF2-40B4-BE49-F238E27FC236}">
                <a16:creationId xmlns:a16="http://schemas.microsoft.com/office/drawing/2014/main" id="{EE215FE5-5688-4BBE-B496-B53DAC43A67A}"/>
              </a:ext>
            </a:extLst>
          </p:cNvPr>
          <p:cNvCxnSpPr/>
          <p:nvPr/>
        </p:nvCxnSpPr>
        <p:spPr>
          <a:xfrm rot="10800000" flipH="1">
            <a:off x="1785893" y="643138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58773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69" y="1543571"/>
            <a:ext cx="8288225" cy="2662267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</a:t>
            </a:r>
            <a:r>
              <a:rPr lang="uk-U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Поміркуйте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Якщо серце скорочується з більшою частотою, чи впливає це на кровоносні судини?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Чому кров не тече з артерій у вени, а потім – у капіляри?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Яка роль клапанів, розташованих усередині вен? 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Як пов’язані між собою велике і мале кола кровообігу? </a:t>
            </a:r>
            <a:endParaRPr lang="uk-UA" sz="18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72" y="1583884"/>
            <a:ext cx="355229" cy="3552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Мале коло кровообігу починається…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16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1. Мале коло кровообігу починається…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Велике коло кровообігу починається…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5104263" y="1774214"/>
            <a:ext cx="3740300" cy="2510470"/>
            <a:chOff x="5131559" y="2759381"/>
            <a:chExt cx="3740300" cy="1991094"/>
          </a:xfrm>
          <a:solidFill>
            <a:srgbClr val="FFCCFF"/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5131559" y="2759381"/>
              <a:ext cx="3740300" cy="292923"/>
            </a:xfrm>
            <a:prstGeom prst="rect">
              <a:avLst/>
            </a:prstGeom>
            <a:grp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b="1" dirty="0">
                  <a:solidFill>
                    <a:schemeClr val="tx1"/>
                  </a:solidFill>
                  <a:latin typeface="Alegreya" charset="0"/>
                </a:rPr>
                <a:t>Основні види кровоносних судин: </a:t>
              </a:r>
              <a:endParaRPr lang="uk-UA" sz="2000" b="1" dirty="0">
                <a:solidFill>
                  <a:schemeClr val="tx1"/>
                </a:solidFill>
                <a:latin typeface="Alegreya" charset="0"/>
              </a:endParaRPr>
            </a:p>
          </p:txBody>
        </p:sp>
        <p:grpSp>
          <p:nvGrpSpPr>
            <p:cNvPr id="28" name="Групувати 27"/>
            <p:cNvGrpSpPr/>
            <p:nvPr/>
          </p:nvGrpSpPr>
          <p:grpSpPr>
            <a:xfrm>
              <a:off x="5910930" y="3303666"/>
              <a:ext cx="2503715" cy="1446809"/>
              <a:chOff x="6400800" y="3194806"/>
              <a:chExt cx="2503715" cy="1446809"/>
            </a:xfrm>
            <a:grpFill/>
          </p:grpSpPr>
          <p:sp>
            <p:nvSpPr>
              <p:cNvPr id="19" name="Прямокутник 18"/>
              <p:cNvSpPr/>
              <p:nvPr/>
            </p:nvSpPr>
            <p:spPr>
              <a:xfrm>
                <a:off x="6422571" y="3194806"/>
                <a:ext cx="2460174" cy="292923"/>
              </a:xfrm>
              <a:prstGeom prst="rect">
                <a:avLst/>
              </a:prstGeom>
              <a:grp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1)  артерії</a:t>
                </a:r>
                <a:endParaRPr lang="uk-UA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6400800" y="3749978"/>
                <a:ext cx="2503715" cy="292923"/>
              </a:xfrm>
              <a:prstGeom prst="rect">
                <a:avLst/>
              </a:prstGeom>
              <a:grp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2) вени</a:t>
                </a:r>
                <a:endParaRPr lang="uk-UA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" charset="0"/>
                </a:endParaRPr>
              </a:p>
            </p:txBody>
          </p:sp>
          <p:sp>
            <p:nvSpPr>
              <p:cNvPr id="27" name="Прямокутник 26"/>
              <p:cNvSpPr/>
              <p:nvPr/>
            </p:nvSpPr>
            <p:spPr>
              <a:xfrm>
                <a:off x="6422570" y="4348692"/>
                <a:ext cx="2481945" cy="292923"/>
              </a:xfrm>
              <a:prstGeom prst="rect">
                <a:avLst/>
              </a:prstGeom>
              <a:grp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71463"/>
                <a:r>
                  <a:rPr lang="uk-UA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legreya" charset="0"/>
                  </a:rPr>
                  <a:t>3) капіляри </a:t>
                </a:r>
              </a:p>
            </p:txBody>
          </p:sp>
        </p:grpSp>
      </p:grpSp>
      <p:sp>
        <p:nvSpPr>
          <p:cNvPr id="29" name="Прямокутник 28"/>
          <p:cNvSpPr/>
          <p:nvPr/>
        </p:nvSpPr>
        <p:spPr>
          <a:xfrm>
            <a:off x="522514" y="1343949"/>
            <a:ext cx="4009906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Кровоносна система людини, крім серця, включає різні за розміром, будовою і функціями кровоносні судини, якими рухається кров 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1026" name="Picture 2" descr="C:\Users\kants\Downloads\qrcode_220998605_246a357196016dc572af4e77e58f0a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91" y="2879678"/>
            <a:ext cx="1831687" cy="1831687"/>
          </a:xfrm>
          <a:prstGeom prst="rect">
            <a:avLst/>
          </a:prstGeom>
          <a:noFill/>
        </p:spPr>
      </p:pic>
      <p:pic>
        <p:nvPicPr>
          <p:cNvPr id="1027" name="Picture 3" descr="C:\Users\kants\Pictures\Screenshots\Знімок екрана (99)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47596" t="55962" r="25915" b="17042"/>
          <a:stretch>
            <a:fillRect/>
          </a:stretch>
        </p:blipFill>
        <p:spPr bwMode="auto">
          <a:xfrm>
            <a:off x="2129051" y="2943136"/>
            <a:ext cx="2975212" cy="170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2. Велике коло кровообігу починається…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Мале коло кровообігу закінчується…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3. Мале коло кровообігу закінчується…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Велике коло кровообігу закінчується…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4. Велике коло кровообігу закінчується…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5"/>
            <a:ext cx="8354190" cy="1539838"/>
            <a:chOff x="339435" y="2774145"/>
            <a:chExt cx="8354190" cy="1539838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74145"/>
              <a:ext cx="408244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правим передсердям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41495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правим шлуночком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2787793"/>
              <a:ext cx="3835022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лівим передсердям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44955" y="3852318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лівим шлуночком 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5. Якими судинами венозна кров рухається від серця?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6"/>
            <a:ext cx="8354190" cy="1909169"/>
            <a:chOff x="339435" y="2774146"/>
            <a:chExt cx="8354190" cy="1909169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87793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легеневими венами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218917" cy="830997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легеневими артеріями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3825023"/>
              <a:ext cx="3835022" cy="830997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порожнистими венами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63069" y="2774146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артеріолами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5. Якими судинами венозна кров рухається від серця?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6"/>
            <a:ext cx="8354190" cy="1909169"/>
            <a:chOff x="339435" y="2774146"/>
            <a:chExt cx="8354190" cy="1909169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87793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легеневими венами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218917" cy="83099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легеневими артеріями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858603" y="3825023"/>
              <a:ext cx="3835022" cy="830997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порожнистими венами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63069" y="2774146"/>
              <a:ext cx="384867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артеріолами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6. Артеріальна кров рухається…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6"/>
            <a:ext cx="8436074" cy="1539837"/>
            <a:chOff x="339435" y="2774146"/>
            <a:chExt cx="8436074" cy="1539837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87793"/>
              <a:ext cx="4082440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легеневою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96087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легеневою артерією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35772" y="3825023"/>
              <a:ext cx="4039737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порожнистою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63068" y="2774146"/>
              <a:ext cx="3944203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ворітною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105FF9-D5A8-4C7F-ADC2-F9C05CDAB79A}"/>
              </a:ext>
            </a:extLst>
          </p:cNvPr>
          <p:cNvSpPr/>
          <p:nvPr/>
        </p:nvSpPr>
        <p:spPr>
          <a:xfrm>
            <a:off x="282570" y="1639108"/>
            <a:ext cx="849294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6. Артеріальна кров рухається…</a:t>
            </a:r>
            <a:endParaRPr lang="uk-UA" sz="2400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Групувати 15"/>
          <p:cNvGrpSpPr/>
          <p:nvPr/>
        </p:nvGrpSpPr>
        <p:grpSpPr>
          <a:xfrm>
            <a:off x="339435" y="2774146"/>
            <a:ext cx="8436074" cy="1539837"/>
            <a:chOff x="339435" y="2774146"/>
            <a:chExt cx="8436074" cy="1539837"/>
          </a:xfrm>
          <a:solidFill>
            <a:srgbClr val="FFCCFF"/>
          </a:solidFill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39435" y="2787793"/>
              <a:ext cx="4082440" cy="46166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А) легеневою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366731" y="3852318"/>
              <a:ext cx="4096087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Б) легеневою артерією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35772" y="3825023"/>
              <a:ext cx="4039737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Г) порожнистою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53105FF9-D5A8-4C7F-ADC2-F9C05CDAB79A}"/>
                </a:ext>
              </a:extLst>
            </p:cNvPr>
            <p:cNvSpPr/>
            <p:nvPr/>
          </p:nvSpPr>
          <p:spPr>
            <a:xfrm>
              <a:off x="4763068" y="2774146"/>
              <a:ext cx="3944203" cy="461665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itchFamily="2" charset="0"/>
                </a:rPr>
                <a:t>В) ворітною веною</a:t>
              </a:r>
              <a:endPara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endParaRPr>
            </a:p>
          </p:txBody>
        </p:sp>
      </p:grp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1046326" y="3214715"/>
          <a:ext cx="2652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я 15"/>
          <p:cNvGraphicFramePr>
            <a:graphicFrameLocks noGrp="1"/>
          </p:cNvGraphicFramePr>
          <p:nvPr/>
        </p:nvGraphicFramePr>
        <p:xfrm>
          <a:off x="4326343" y="3228358"/>
          <a:ext cx="26886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32865" y="1495058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Розгадай анаграми</a:t>
            </a:r>
          </a:p>
        </p:txBody>
      </p:sp>
      <p:graphicFrame>
        <p:nvGraphicFramePr>
          <p:cNvPr id="19" name="Таблиця 18"/>
          <p:cNvGraphicFramePr>
            <a:graphicFrameLocks noGrp="1"/>
          </p:cNvGraphicFramePr>
          <p:nvPr/>
        </p:nvGraphicFramePr>
        <p:xfrm>
          <a:off x="5377221" y="2013708"/>
          <a:ext cx="33846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я 19"/>
          <p:cNvGraphicFramePr>
            <a:graphicFrameLocks noGrp="1"/>
          </p:cNvGraphicFramePr>
          <p:nvPr/>
        </p:nvGraphicFramePr>
        <p:xfrm>
          <a:off x="272958" y="4156407"/>
          <a:ext cx="33846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я 20"/>
          <p:cNvGraphicFramePr>
            <a:graphicFrameLocks noGrp="1"/>
          </p:cNvGraphicFramePr>
          <p:nvPr/>
        </p:nvGraphicFramePr>
        <p:xfrm>
          <a:off x="5117913" y="4170055"/>
          <a:ext cx="290112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254748" y="2054650"/>
          <a:ext cx="46038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667532" y="2978225"/>
            <a:ext cx="4162569" cy="1477328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Стінки артерій  (А) складаються з трьох шарів: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внутрішнього;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середнього;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зовнішнього 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522514" y="1343949"/>
            <a:ext cx="4009906" cy="923330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Артерії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– судини, якими кров від серця прямує до різних органів і тканин 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3074" name="Picture 2" descr="Будова та функції кровоносних судин. Рух крові по замкненій системі  кровоносних судин. Артеріальний тиск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3">
            <a:lum bright="3000" contrast="10000"/>
          </a:blip>
          <a:srcRect r="53260"/>
          <a:stretch>
            <a:fillRect/>
          </a:stretch>
        </p:blipFill>
        <p:spPr bwMode="auto">
          <a:xfrm>
            <a:off x="674191" y="2571010"/>
            <a:ext cx="2997057" cy="1878159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5076967" y="1337486"/>
            <a:ext cx="3740300" cy="923330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Найбільша артерія в організмі людини – </a:t>
            </a:r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аорта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– бере початок від лівого шлуночка серця 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946512" y="962796"/>
            <a:ext cx="3303086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УЗАГАЛЬНЕННЯ</a:t>
            </a:r>
          </a:p>
        </p:txBody>
      </p:sp>
      <p:pic>
        <p:nvPicPr>
          <p:cNvPr id="10" name="Picture 2" descr="Більше 119 900 стокових ілюстрацій, векторної графіки та картинок  роялті-фрі на тему знак питання - iStock">
            <a:extLst>
              <a:ext uri="{FF2B5EF4-FFF2-40B4-BE49-F238E27FC236}">
                <a16:creationId xmlns:a16="http://schemas.microsoft.com/office/drawing/2014/main" id="{D7913258-AF30-48D9-BC01-DF2A37A9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13" y="669484"/>
            <a:ext cx="776352" cy="77635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4" name="Google Shape;100;p16">
            <a:extLst>
              <a:ext uri="{FF2B5EF4-FFF2-40B4-BE49-F238E27FC236}">
                <a16:creationId xmlns:a16="http://schemas.microsoft.com/office/drawing/2014/main" id="{25505DAA-7548-46DE-8A1D-9EDF05F5BCAE}"/>
              </a:ext>
            </a:extLst>
          </p:cNvPr>
          <p:cNvCxnSpPr/>
          <p:nvPr/>
        </p:nvCxnSpPr>
        <p:spPr>
          <a:xfrm rot="10800000" flipH="1">
            <a:off x="1608742" y="652057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1046326" y="3214715"/>
          <a:ext cx="2652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я 15"/>
          <p:cNvGraphicFramePr>
            <a:graphicFrameLocks noGrp="1"/>
          </p:cNvGraphicFramePr>
          <p:nvPr/>
        </p:nvGraphicFramePr>
        <p:xfrm>
          <a:off x="4326343" y="3228358"/>
          <a:ext cx="26886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2523425" y="1495058"/>
            <a:ext cx="4109380" cy="338554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Перевір і поясни значення термінів</a:t>
            </a:r>
          </a:p>
        </p:txBody>
      </p:sp>
      <p:graphicFrame>
        <p:nvGraphicFramePr>
          <p:cNvPr id="19" name="Таблиця 18"/>
          <p:cNvGraphicFramePr>
            <a:graphicFrameLocks noGrp="1"/>
          </p:cNvGraphicFramePr>
          <p:nvPr/>
        </p:nvGraphicFramePr>
        <p:xfrm>
          <a:off x="5377221" y="2013708"/>
          <a:ext cx="33846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я 19"/>
          <p:cNvGraphicFramePr>
            <a:graphicFrameLocks noGrp="1"/>
          </p:cNvGraphicFramePr>
          <p:nvPr/>
        </p:nvGraphicFramePr>
        <p:xfrm>
          <a:off x="272958" y="4156407"/>
          <a:ext cx="33846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я 20"/>
          <p:cNvGraphicFramePr>
            <a:graphicFrameLocks noGrp="1"/>
          </p:cNvGraphicFramePr>
          <p:nvPr/>
        </p:nvGraphicFramePr>
        <p:xfrm>
          <a:off x="5117913" y="4170055"/>
          <a:ext cx="290112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254748" y="2054650"/>
          <a:ext cx="46038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Print" pitchFamily="2" charset="0"/>
                        </a:rPr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8E4F3AA-D599-4E1F-8C69-AA99DFA5E165}"/>
              </a:ext>
            </a:extLst>
          </p:cNvPr>
          <p:cNvSpPr/>
          <p:nvPr/>
        </p:nvSpPr>
        <p:spPr>
          <a:xfrm>
            <a:off x="5970740" y="2286360"/>
            <a:ext cx="23899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Опрацюйте параграф 36, вивчіть основні терміни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B0746-D4FF-42CC-9983-F83917D3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r="9981"/>
          <a:stretch/>
        </p:blipFill>
        <p:spPr>
          <a:xfrm>
            <a:off x="609598" y="948744"/>
            <a:ext cx="5068712" cy="3681399"/>
          </a:xfrm>
          <a:prstGeom prst="rect">
            <a:avLst/>
          </a:prstGeom>
        </p:spPr>
      </p:pic>
      <p:cxnSp>
        <p:nvCxnSpPr>
          <p:cNvPr id="10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63918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91351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кутник 10"/>
          <p:cNvSpPr/>
          <p:nvPr/>
        </p:nvSpPr>
        <p:spPr>
          <a:xfrm>
            <a:off x="220716" y="1547150"/>
            <a:ext cx="6747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Руслана </a:t>
            </a:r>
            <a:r>
              <a:rPr lang="ru-RU" dirty="0" err="1">
                <a:latin typeface="+mn-lt"/>
              </a:rPr>
              <a:t>Барко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Кровоносна</a:t>
            </a:r>
            <a:r>
              <a:rPr lang="ru-RU" dirty="0">
                <a:latin typeface="+mn-lt"/>
              </a:rPr>
              <a:t> система. Будова </a:t>
            </a:r>
            <a:r>
              <a:rPr lang="ru-RU" dirty="0" err="1">
                <a:latin typeface="+mn-lt"/>
              </a:rPr>
              <a:t>серця</a:t>
            </a:r>
            <a:r>
              <a:rPr lang="ru-RU" dirty="0">
                <a:latin typeface="+mn-lt"/>
              </a:rPr>
              <a:t>. Рух </a:t>
            </a:r>
            <a:r>
              <a:rPr lang="ru-RU" dirty="0" err="1">
                <a:latin typeface="+mn-lt"/>
              </a:rPr>
              <a:t>крові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судинами</a:t>
            </a:r>
            <a:r>
              <a:rPr lang="ru-RU" dirty="0">
                <a:latin typeface="+mn-lt"/>
              </a:rPr>
              <a:t>, 2021. </a:t>
            </a:r>
            <a:r>
              <a:rPr lang="ru-RU" i="1" dirty="0" err="1">
                <a:latin typeface="+mn-lt"/>
              </a:rPr>
              <a:t>YouTube</a:t>
            </a:r>
            <a:r>
              <a:rPr lang="ru-RU" dirty="0">
                <a:latin typeface="+mn-lt"/>
              </a:rPr>
              <a:t>. URL: </a:t>
            </a:r>
            <a:r>
              <a:rPr lang="ru-RU" dirty="0">
                <a:latin typeface="+mn-lt"/>
                <a:hlinkClick r:id="rId4"/>
              </a:rPr>
              <a:t>https://www.youtube.com/watch?v=RMIBZdf0oMs</a:t>
            </a:r>
            <a:r>
              <a:rPr lang="ru-RU" dirty="0">
                <a:latin typeface="+mn-lt"/>
              </a:rPr>
              <a:t> </a:t>
            </a:r>
          </a:p>
          <a:p>
            <a:endParaRPr lang="ru-RU" dirty="0">
              <a:latin typeface="+mn-lt"/>
            </a:endParaRPr>
          </a:p>
          <a:p>
            <a:r>
              <a:rPr lang="ru-RU" dirty="0"/>
              <a:t>БІОЛОГІЯ до НМТ. #КРОВОНОСНА СИСТЕМА. РУХ КРОВІ ПО СУДИНАХ, 2020. </a:t>
            </a:r>
            <a:r>
              <a:rPr lang="ru-RU" i="1" dirty="0" err="1"/>
              <a:t>YouTube</a:t>
            </a:r>
            <a:r>
              <a:rPr lang="ru-RU" dirty="0"/>
              <a:t>. URL: </a:t>
            </a:r>
            <a:r>
              <a:rPr lang="ru-RU" dirty="0">
                <a:hlinkClick r:id="rId5"/>
              </a:rPr>
              <a:t>https://www.youtube.com/watch?v=JRXte4xAeJ4</a:t>
            </a:r>
            <a:endParaRPr lang="uk-UA" dirty="0">
              <a:latin typeface="+mn-lt"/>
            </a:endParaRPr>
          </a:p>
        </p:txBody>
      </p:sp>
      <p:cxnSp>
        <p:nvCxnSpPr>
          <p:cNvPr id="13" name="Google Shape;100;p16">
            <a:extLst>
              <a:ext uri="{FF2B5EF4-FFF2-40B4-BE49-F238E27FC236}">
                <a16:creationId xmlns:a16="http://schemas.microsoft.com/office/drawing/2014/main" id="{DAFF4B32-8652-4081-BF0E-2CE0CCC1A654}"/>
              </a:ext>
            </a:extLst>
          </p:cNvPr>
          <p:cNvCxnSpPr/>
          <p:nvPr/>
        </p:nvCxnSpPr>
        <p:spPr>
          <a:xfrm rot="10800000" flipH="1">
            <a:off x="1702200" y="63918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266270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6049857" y="3691363"/>
            <a:ext cx="2848483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Найдрібніші артерії – </a:t>
            </a:r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артеріоли 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(Б)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3074" name="Picture 2" descr="Будова та функції кровоносних судин. Рух крові по замкненій системі  кровоносних судин. Артеріальний тиск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3">
            <a:lum bright="3000" contrast="10000"/>
          </a:blip>
          <a:srcRect r="53260"/>
          <a:stretch>
            <a:fillRect/>
          </a:stretch>
        </p:blipFill>
        <p:spPr bwMode="auto">
          <a:xfrm>
            <a:off x="5778454" y="1383656"/>
            <a:ext cx="2997057" cy="1878159"/>
          </a:xfrm>
          <a:prstGeom prst="rect">
            <a:avLst/>
          </a:prstGeom>
          <a:noFill/>
        </p:spPr>
      </p:pic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241112" y="2818927"/>
          <a:ext cx="5368118" cy="1752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84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Segoe Script" pitchFamily="66" charset="0"/>
                        </a:rPr>
                        <a:t>Назва шару стінки артерії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Segoe Script" pitchFamily="66" charset="0"/>
                        </a:rPr>
                        <a:t>Особливості будови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Групувати 14"/>
          <p:cNvGrpSpPr/>
          <p:nvPr/>
        </p:nvGrpSpPr>
        <p:grpSpPr>
          <a:xfrm>
            <a:off x="614148" y="1428110"/>
            <a:ext cx="4189864" cy="923330"/>
            <a:chOff x="723332" y="1428110"/>
            <a:chExt cx="4189864" cy="923330"/>
          </a:xfrm>
        </p:grpSpPr>
        <p:sp>
          <p:nvSpPr>
            <p:cNvPr id="13" name="Прямокутник 12"/>
            <p:cNvSpPr/>
            <p:nvPr/>
          </p:nvSpPr>
          <p:spPr>
            <a:xfrm>
              <a:off x="2080634" y="1428110"/>
              <a:ext cx="2832562" cy="92333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uk-UA" sz="1800" dirty="0">
                  <a:solidFill>
                    <a:schemeClr val="tx1"/>
                  </a:solidFill>
                  <a:latin typeface="Segoe Print" pitchFamily="2" charset="0"/>
                </a:rPr>
                <a:t>Заповніть таблицю, користуючись підручником</a:t>
              </a:r>
              <a:endParaRPr lang="uk-UA" sz="2000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pic>
          <p:nvPicPr>
            <p:cNvPr id="31746" name="Picture 2" descr="Литература, стопка книг ПНГ на Прозрачном Фоне • Скачать PNG Литература,  стопка книг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332" y="1451709"/>
              <a:ext cx="1096559" cy="78621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5076967" y="1337486"/>
            <a:ext cx="3740300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Стінки вен (В), як і в артерій, складаються з трьох шарів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522514" y="1343949"/>
            <a:ext cx="4009906" cy="646331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Вени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– судини, які несуть кров від органів і тканин до серця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3074" name="Picture 2" descr="Будова та функції кровоносних судин. Рух крові по замкненій системі  кровоносних судин. Артеріальний тиск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3">
            <a:lum bright="3000" contrast="10000"/>
          </a:blip>
          <a:srcRect l="46034" r="13721"/>
          <a:stretch>
            <a:fillRect/>
          </a:stretch>
        </p:blipFill>
        <p:spPr bwMode="auto">
          <a:xfrm>
            <a:off x="1214651" y="2164808"/>
            <a:ext cx="2688609" cy="1956814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5145206" y="2320124"/>
            <a:ext cx="3740300" cy="923330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Тиск крові у венах порівняно з артеріями менший, тому стінки вен тонші 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188424" y="3441515"/>
            <a:ext cx="3740300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У венах є кишенькові (півмісяцеві) клапани, які вільно пропускають кров у бік серця і перешкоджають її руху у зворотному напрямку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36418" y="4305514"/>
            <a:ext cx="3230620" cy="369332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Найдрібніші вени  - </a:t>
            </a:r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венули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(Г)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883375" y="1329622"/>
            <a:ext cx="3985147" cy="923330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Тонка стінка капілярів (Д) складається лише з одного шару плоских клітин ендотелію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522514" y="1343949"/>
            <a:ext cx="4009906" cy="923330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Капіляри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 – мікроскопічні судини діаметром 4–20 мкм та завдовжки до 1 мм. Вони сполучають артерії з венами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pic>
        <p:nvPicPr>
          <p:cNvPr id="12" name="Picture 2" descr="Будова та функції кровоносних судин. Рух крові по замкненій системі  кровоносних судин. Артеріальний тиск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3">
            <a:lum bright="3000" contrast="10000"/>
          </a:blip>
          <a:srcRect l="86514"/>
          <a:stretch>
            <a:fillRect/>
          </a:stretch>
        </p:blipFill>
        <p:spPr bwMode="auto">
          <a:xfrm>
            <a:off x="736557" y="2481371"/>
            <a:ext cx="969857" cy="2106483"/>
          </a:xfrm>
          <a:prstGeom prst="rect">
            <a:avLst/>
          </a:prstGeom>
          <a:noFill/>
        </p:spPr>
      </p:pic>
      <p:sp>
        <p:nvSpPr>
          <p:cNvPr id="13" name="Прямокутник 12"/>
          <p:cNvSpPr/>
          <p:nvPr/>
        </p:nvSpPr>
        <p:spPr>
          <a:xfrm>
            <a:off x="1871955" y="2980555"/>
            <a:ext cx="3985147" cy="1477328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Через стінки капілярів може відбуватись обмін речовинами з тканинною рідиною, а також можуть проходити навіть цілі клітини, наприклад певні типи лейкоцитів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46" name="Picture 6" descr="Capillaries - Servier Medical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8208">
            <a:off x="5952998" y="2634017"/>
            <a:ext cx="3057366" cy="216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45660" y="1135035"/>
            <a:ext cx="8557147" cy="3926577"/>
            <a:chOff x="204716" y="1135035"/>
            <a:chExt cx="8557147" cy="3926577"/>
          </a:xfrm>
        </p:grpSpPr>
        <p:pic>
          <p:nvPicPr>
            <p:cNvPr id="37890" name="Picture 2" descr="Фон для презентации блокнот с пружиной (с фото) - deviceart.ru"/>
            <p:cNvPicPr>
              <a:picLocks noChangeAspect="1" noChangeArrowheads="1"/>
            </p:cNvPicPr>
            <p:nvPr/>
          </p:nvPicPr>
          <p:blipFill>
            <a:blip r:embed="rId3">
              <a:lum bright="1000" contrast="23000"/>
            </a:blip>
            <a:srcRect/>
            <a:stretch>
              <a:fillRect/>
            </a:stretch>
          </p:blipFill>
          <p:spPr bwMode="auto">
            <a:xfrm>
              <a:off x="204716" y="1135035"/>
              <a:ext cx="8557147" cy="3926577"/>
            </a:xfrm>
            <a:prstGeom prst="rect">
              <a:avLst/>
            </a:prstGeom>
            <a:noFill/>
          </p:spPr>
        </p:pic>
        <p:sp>
          <p:nvSpPr>
            <p:cNvPr id="14" name="Прямокутник 13"/>
            <p:cNvSpPr/>
            <p:nvPr/>
          </p:nvSpPr>
          <p:spPr>
            <a:xfrm>
              <a:off x="627795" y="1982601"/>
              <a:ext cx="331640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 У м’язах на 1 мм</a:t>
              </a:r>
              <a:r>
                <a:rPr lang="uk-UA" sz="1600" baseline="30000" dirty="0">
                  <a:latin typeface="Segoe Print" pitchFamily="2" charset="0"/>
                </a:rPr>
                <a:t>2</a:t>
              </a:r>
              <a:r>
                <a:rPr lang="uk-UA" sz="1600" dirty="0">
                  <a:latin typeface="Segoe Print" pitchFamily="2" charset="0"/>
                </a:rPr>
                <a:t> поперечного перерізу налічують понад 2 тис. капілярів. </a:t>
              </a:r>
            </a:p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У стані спокою відкритими є 5–10 % капілярів.</a:t>
              </a:r>
            </a:p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Загальна площа перетину всіх капілярів тіла людини - приблизно 6300 м</a:t>
              </a:r>
              <a:r>
                <a:rPr lang="uk-UA" sz="1600" baseline="30000" dirty="0">
                  <a:latin typeface="Segoe Print" pitchFamily="2" charset="0"/>
                </a:rPr>
                <a:t>2</a:t>
              </a:r>
              <a:r>
                <a:rPr lang="uk-UA" sz="1600" dirty="0">
                  <a:latin typeface="Segoe Print" pitchFamily="2" charset="0"/>
                </a:rPr>
                <a:t>.</a:t>
              </a: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5187197" y="1780152"/>
              <a:ext cx="321982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 Загальна кількість капілярів у тілі людини – близько 150 млрд.</a:t>
              </a:r>
            </a:p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Якщо всі капіляр</a:t>
              </a:r>
              <a:r>
                <a:rPr lang="ru-RU" sz="1600" dirty="0">
                  <a:latin typeface="Segoe Print" pitchFamily="2" charset="0"/>
                </a:rPr>
                <a:t>и </a:t>
              </a:r>
              <a:r>
                <a:rPr lang="uk-UA" sz="1600" dirty="0">
                  <a:latin typeface="Segoe Print" pitchFamily="2" charset="0"/>
                </a:rPr>
                <a:t>організму людини скласти в одну лінію, ними можна було б обперезати земну </a:t>
              </a:r>
              <a:r>
                <a:rPr lang="ru-RU" sz="1600" dirty="0">
                  <a:latin typeface="Segoe Print" pitchFamily="2" charset="0"/>
                </a:rPr>
                <a:t>кулю 2,5 раза.</a:t>
              </a:r>
            </a:p>
            <a:p>
              <a:pPr>
                <a:buFont typeface="Wingdings" pitchFamily="2" charset="2"/>
                <a:buChar char="ü"/>
              </a:pPr>
              <a:r>
                <a:rPr lang="uk-UA" sz="1600" dirty="0">
                  <a:latin typeface="Segoe Print" pitchFamily="2" charset="0"/>
                </a:rPr>
                <a:t>Загальна довжина капілярів сягає </a:t>
              </a:r>
              <a:r>
                <a:rPr lang="ru-RU" sz="1600" dirty="0">
                  <a:latin typeface="Segoe Print" pitchFamily="2" charset="0"/>
                </a:rPr>
                <a:t>100 тис. км</a:t>
              </a:r>
              <a:endParaRPr lang="uk-UA" sz="1600" dirty="0">
                <a:latin typeface="Segoe Print" pitchFamily="2" charset="0"/>
              </a:endParaRPr>
            </a:p>
          </p:txBody>
        </p:sp>
        <p:pic>
          <p:nvPicPr>
            <p:cNvPr id="16" name="Picture 2" descr="100 100+ стокових фото, фото роялті-фрі та зображень на тему знак оклику -  iSto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3684" y="1458051"/>
              <a:ext cx="573285" cy="57328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73457" y="1596789"/>
              <a:ext cx="2352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Segoe Script" pitchFamily="66" charset="0"/>
                </a:rPr>
                <a:t>ЦІКАВО ЗНАТИ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</a:rPr>
              <a:t>Які бувають кровоносні судини та яка їхня будова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17556" y="1816915"/>
            <a:ext cx="4207140" cy="1631216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Alegreya" charset="0"/>
              </a:rPr>
              <a:t>Капіляри утворюють в органах і тканинах густу сітку. Вони забезпечують зв’язки між артеріальною та венозною системами кровообігу</a:t>
            </a:r>
          </a:p>
        </p:txBody>
      </p:sp>
      <p:pic>
        <p:nvPicPr>
          <p:cNvPr id="38914" name="Picture 2" descr="C:\Users\kants\Pictures\Screenshots\Знімок екрана (100).png"/>
          <p:cNvPicPr>
            <a:picLocks noChangeAspect="1" noChangeArrowheads="1"/>
          </p:cNvPicPr>
          <p:nvPr/>
        </p:nvPicPr>
        <p:blipFill>
          <a:blip r:embed="rId3"/>
          <a:srcRect l="65994" t="26913" r="10862" b="32139"/>
          <a:stretch>
            <a:fillRect/>
          </a:stretch>
        </p:blipFill>
        <p:spPr bwMode="auto">
          <a:xfrm>
            <a:off x="4903075" y="1168138"/>
            <a:ext cx="3972911" cy="3952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66625"/>
            <a:ext cx="2502569" cy="43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Google Shape;98;p16">
            <a:extLst>
              <a:ext uri="{FF2B5EF4-FFF2-40B4-BE49-F238E27FC236}">
                <a16:creationId xmlns:a16="http://schemas.microsoft.com/office/drawing/2014/main" id="{0DB42201-17B0-4505-A46A-9754AD1E6C2E}"/>
              </a:ext>
            </a:extLst>
          </p:cNvPr>
          <p:cNvSpPr txBox="1"/>
          <p:nvPr/>
        </p:nvSpPr>
        <p:spPr>
          <a:xfrm>
            <a:off x="1559767" y="0"/>
            <a:ext cx="681233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dirty="0">
                <a:solidFill>
                  <a:srgbClr val="0C77C3"/>
                </a:solidFill>
                <a:latin typeface="Alegreya" panose="020B0604020202020204" charset="0"/>
              </a:rPr>
              <a:t>§ 36. </a:t>
            </a:r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Будова та функції кровоносних судин. </a:t>
            </a:r>
          </a:p>
          <a:p>
            <a:pPr lvl="0" algn="ctr"/>
            <a:r>
              <a:rPr lang="uk-UA" sz="1800" dirty="0">
                <a:solidFill>
                  <a:srgbClr val="0C77C3"/>
                </a:solidFill>
                <a:latin typeface="Alegreya" panose="020B0604020202020204" charset="0"/>
              </a:rPr>
              <a:t>Рух крові: велике та мале кола кровообігу</a:t>
            </a:r>
            <a:endParaRPr lang="uk-UA" sz="1800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851950" y="739396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" name="Google Shape;99;p16"/>
          <p:cNvSpPr txBox="1"/>
          <p:nvPr/>
        </p:nvSpPr>
        <p:spPr>
          <a:xfrm>
            <a:off x="2089975" y="707658"/>
            <a:ext cx="55458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0C77C3"/>
                </a:solidFill>
                <a:latin typeface="Alegreya" panose="020B0604020202020204" charset="0"/>
                <a:ea typeface="Alegreya"/>
                <a:cs typeface="Alegreya"/>
                <a:sym typeface="Alegreya"/>
              </a:rPr>
              <a:t>Що таке велике і мале кола кровообігу </a:t>
            </a:r>
            <a:endParaRPr lang="uk-UA" sz="3200" b="1" dirty="0">
              <a:solidFill>
                <a:srgbClr val="0C77C3"/>
              </a:solidFill>
              <a:latin typeface="Alegreya" panose="020B0604020202020204" charset="0"/>
              <a:ea typeface="Alegreya"/>
              <a:cs typeface="Alegreya"/>
              <a:sym typeface="Alegreya"/>
            </a:endParaRPr>
          </a:p>
        </p:txBody>
      </p:sp>
      <p:sp>
        <p:nvSpPr>
          <p:cNvPr id="35844" name="AutoShape 4" descr="Капіляри: векторна графіка, зображення, Капіляр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222021" y="1298302"/>
            <a:ext cx="5223435" cy="203132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  <a:latin typeface="Alegreya" charset="0"/>
              </a:rPr>
              <a:t>Велике коло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кровообігу починається</a:t>
            </a:r>
            <a:r>
              <a:rPr lang="ru-RU" sz="1800" dirty="0">
                <a:solidFill>
                  <a:schemeClr val="tx1"/>
                </a:solidFill>
                <a:latin typeface="Alegreya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від лівого шлуночка серця </a:t>
            </a:r>
            <a:r>
              <a:rPr lang="ru-RU" sz="1800" dirty="0">
                <a:solidFill>
                  <a:schemeClr val="tx1"/>
                </a:solidFill>
                <a:latin typeface="Alegreya" charset="0"/>
              </a:rPr>
              <a:t>аортою,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куди надходить артеріальна</a:t>
            </a:r>
            <a:r>
              <a:rPr lang="ru-RU" sz="1800" dirty="0">
                <a:solidFill>
                  <a:schemeClr val="tx1"/>
                </a:solidFill>
                <a:latin typeface="Alegreya" charset="0"/>
              </a:rPr>
              <a:t> кров.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Від аорти кров артеріями надходить до всіх органів і тканин тіла та потрапляє до капілярів. Там вона перетворюється на венозну, </a:t>
            </a:r>
            <a:r>
              <a:rPr lang="ru-RU" sz="1800" dirty="0">
                <a:solidFill>
                  <a:schemeClr val="tx1"/>
                </a:solidFill>
                <a:latin typeface="Alegreya" charset="0"/>
              </a:rPr>
              <a:t>системою вен </a:t>
            </a:r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надходить до правого передсердя, а звідти – у правий шлуночок серця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863705" y="3578726"/>
            <a:ext cx="4009906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Alegreya" charset="0"/>
              </a:rPr>
              <a:t>Найбільшими венами нашого організму є верхня та нижня порожнисті. Вони впадають у праве передсердя</a:t>
            </a:r>
            <a:endParaRPr lang="uk-UA" sz="2000" dirty="0">
              <a:solidFill>
                <a:schemeClr val="tx1"/>
              </a:solidFill>
              <a:latin typeface="Alegre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1878</Words>
  <Application>Microsoft Office PowerPoint</Application>
  <PresentationFormat>Екран (16:9)</PresentationFormat>
  <Paragraphs>302</Paragraphs>
  <Slides>32</Slides>
  <Notes>32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Segoe Print</vt:lpstr>
      <vt:lpstr>Arial</vt:lpstr>
      <vt:lpstr>Wingdings</vt:lpstr>
      <vt:lpstr>Alegreya</vt:lpstr>
      <vt:lpstr>Segoe Script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Валентина</dc:creator>
  <cp:lastModifiedBy>Валентина</cp:lastModifiedBy>
  <cp:revision>207</cp:revision>
  <dcterms:modified xsi:type="dcterms:W3CDTF">2025-08-24T20:42:17Z</dcterms:modified>
</cp:coreProperties>
</file>