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19" r:id="rId3"/>
    <p:sldId id="3524" r:id="rId4"/>
    <p:sldId id="3527" r:id="rId5"/>
    <p:sldId id="3529" r:id="rId6"/>
    <p:sldId id="3531" r:id="rId7"/>
    <p:sldId id="3532" r:id="rId8"/>
    <p:sldId id="3533" r:id="rId9"/>
    <p:sldId id="3534" r:id="rId10"/>
    <p:sldId id="259" r:id="rId11"/>
    <p:sldId id="306" r:id="rId12"/>
    <p:sldId id="261" r:id="rId13"/>
    <p:sldId id="304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C55A11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1" autoAdjust="0"/>
    <p:restoredTop sz="94816" autoAdjust="0"/>
  </p:normalViewPr>
  <p:slideViewPr>
    <p:cSldViewPr snapToGrid="0">
      <p:cViewPr varScale="1">
        <p:scale>
          <a:sx n="74" d="100"/>
          <a:sy n="74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64"/>
    </p:cViewPr>
  </p:sorterViewPr>
  <p:notesViewPr>
    <p:cSldViewPr snapToGrid="0">
      <p:cViewPr varScale="1">
        <p:scale>
          <a:sx n="62" d="100"/>
          <a:sy n="62" d="100"/>
        </p:scale>
        <p:origin x="32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2FAC1995-4A51-4914-BF0F-4BE996FA8C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C5200A0-DD07-4ADB-B361-8EFFBBBBF8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2EB46-8324-41AE-9916-5BF916232DAA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C2197B9-0359-44EE-B9F3-E26A085EEB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1D8A22F-EBA9-452A-A764-FA46DAD62F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2F5F6-637A-4C41-B9AB-B66295DD26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96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>
            <a:extLst>
              <a:ext uri="{FF2B5EF4-FFF2-40B4-BE49-F238E27FC236}">
                <a16:creationId xmlns:a16="http://schemas.microsoft.com/office/drawing/2014/main" id="{DB06DB42-7D29-4D5B-A3BA-7C7366DEAA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44DE7295-2622-4377-8EEA-67E7F39F4C9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31FCE104-A19B-4A7B-BD3C-BC8DAD10F997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BDDD5CB0-7247-4ACE-9E40-15B87344E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0" name="Підзаголовок 2">
            <a:extLst>
              <a:ext uri="{FF2B5EF4-FFF2-40B4-BE49-F238E27FC236}">
                <a16:creationId xmlns:a16="http://schemas.microsoft.com/office/drawing/2014/main" id="{EEFFA7DB-5DA7-4EE7-B100-444CD62B19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B90599BE-D8D8-481F-B339-ED2D31CAD4AB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2" name="Графіка 3">
              <a:extLst>
                <a:ext uri="{FF2B5EF4-FFF2-40B4-BE49-F238E27FC236}">
                  <a16:creationId xmlns:a16="http://schemas.microsoft.com/office/drawing/2014/main" id="{CDD29AB9-EB6A-4822-8B8A-400749CFB9E8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4" name="Полілінія: фігура 33">
                <a:extLst>
                  <a:ext uri="{FF2B5EF4-FFF2-40B4-BE49-F238E27FC236}">
                    <a16:creationId xmlns:a16="http://schemas.microsoft.com/office/drawing/2014/main" id="{3F80A82D-4D71-4A88-83B1-3323FAAC6C4D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5" name="Графіка 3">
                <a:extLst>
                  <a:ext uri="{FF2B5EF4-FFF2-40B4-BE49-F238E27FC236}">
                    <a16:creationId xmlns:a16="http://schemas.microsoft.com/office/drawing/2014/main" id="{47B99F72-953F-41F9-A3D8-11DA97696FEA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07604EED-80A3-4EEC-98D4-81F847B5AB34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CAEF13C7-6EA9-4F9D-9FC9-302A8CB4D051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9BE30BCD-A287-449A-83C5-9709353C0A4E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FFE3F771-A619-4706-9313-2577FFA9BB27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1" name="Полілінія: фігура 40">
                  <a:extLst>
                    <a:ext uri="{FF2B5EF4-FFF2-40B4-BE49-F238E27FC236}">
                      <a16:creationId xmlns:a16="http://schemas.microsoft.com/office/drawing/2014/main" id="{A4EFB3B0-A40F-433D-ADED-39C50E5DEF46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6" name="Полілінія: фігура 35">
                <a:extLst>
                  <a:ext uri="{FF2B5EF4-FFF2-40B4-BE49-F238E27FC236}">
                    <a16:creationId xmlns:a16="http://schemas.microsoft.com/office/drawing/2014/main" id="{61979B2E-20F8-4128-A6C2-E40443496380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C7A16FEF-2413-4F95-8143-EE16500CC145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CB45BB84-4AE6-43E6-86F5-52CA0D6272C3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 8</a:t>
            </a:r>
          </a:p>
        </p:txBody>
      </p:sp>
      <p:sp>
        <p:nvSpPr>
          <p:cNvPr id="43" name="Прямокутник 42">
            <a:hlinkClick r:id="rId2"/>
            <a:extLst>
              <a:ext uri="{FF2B5EF4-FFF2-40B4-BE49-F238E27FC236}">
                <a16:creationId xmlns:a16="http://schemas.microsoft.com/office/drawing/2014/main" id="{10C5A4A0-BA37-4793-AFA6-8E57A47A8A26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19F29D04-FF11-46E3-9B37-AA07BF4E221D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3AE7E512-BEF2-4F2B-94F5-DECE57AD0336}"/>
              </a:ext>
            </a:extLst>
          </p:cNvPr>
          <p:cNvSpPr/>
          <p:nvPr userDrawn="1"/>
        </p:nvSpPr>
        <p:spPr>
          <a:xfrm>
            <a:off x="1133931" y="3338852"/>
            <a:ext cx="2267780" cy="38139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Бондаренко </a:t>
            </a:r>
            <a:r>
              <a:rPr lang="ru-RU" sz="14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О.О.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6">
            <a:extLst>
              <a:ext uri="{FF2B5EF4-FFF2-40B4-BE49-F238E27FC236}">
                <a16:creationId xmlns:a16="http://schemas.microsoft.com/office/drawing/2014/main" id="{B0D43E76-9250-4487-840C-BEA422FF8D36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7A7BEDD2-20BA-4A4A-9D25-9932BBE91CA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5F77954F-56DB-4D79-A48F-39B13826F553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42" name="Графіка 3">
              <a:extLst>
                <a:ext uri="{FF2B5EF4-FFF2-40B4-BE49-F238E27FC236}">
                  <a16:creationId xmlns:a16="http://schemas.microsoft.com/office/drawing/2014/main" id="{A3C2C742-E731-4165-B984-528EB0FB5878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44" name="Полілінія: фігура 43">
                <a:extLst>
                  <a:ext uri="{FF2B5EF4-FFF2-40B4-BE49-F238E27FC236}">
                    <a16:creationId xmlns:a16="http://schemas.microsoft.com/office/drawing/2014/main" id="{58341593-7BA9-4810-9E27-1992E8BD66D3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45" name="Графіка 3">
                <a:extLst>
                  <a:ext uri="{FF2B5EF4-FFF2-40B4-BE49-F238E27FC236}">
                    <a16:creationId xmlns:a16="http://schemas.microsoft.com/office/drawing/2014/main" id="{587DE815-A58E-4CE8-BA57-5B19B7C3C21E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47" name="Полілінія: фігура 46">
                  <a:extLst>
                    <a:ext uri="{FF2B5EF4-FFF2-40B4-BE49-F238E27FC236}">
                      <a16:creationId xmlns:a16="http://schemas.microsoft.com/office/drawing/2014/main" id="{93CD5182-5598-477C-967D-CF531B495EC4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8" name="Полілінія: фігура 47">
                  <a:extLst>
                    <a:ext uri="{FF2B5EF4-FFF2-40B4-BE49-F238E27FC236}">
                      <a16:creationId xmlns:a16="http://schemas.microsoft.com/office/drawing/2014/main" id="{86B7FA5A-7320-44F9-B494-50CAB4F51B5D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9" name="Полілінія: фігура 48">
                  <a:extLst>
                    <a:ext uri="{FF2B5EF4-FFF2-40B4-BE49-F238E27FC236}">
                      <a16:creationId xmlns:a16="http://schemas.microsoft.com/office/drawing/2014/main" id="{D8661EB0-E0E7-453D-8796-BA589FB32D6D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50" name="Полілінія: фігура 49">
                  <a:extLst>
                    <a:ext uri="{FF2B5EF4-FFF2-40B4-BE49-F238E27FC236}">
                      <a16:creationId xmlns:a16="http://schemas.microsoft.com/office/drawing/2014/main" id="{9E9573D4-1C0D-4AE6-A770-1120BC72F63D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51" name="Полілінія: фігура 50">
                  <a:extLst>
                    <a:ext uri="{FF2B5EF4-FFF2-40B4-BE49-F238E27FC236}">
                      <a16:creationId xmlns:a16="http://schemas.microsoft.com/office/drawing/2014/main" id="{1048A6E0-3946-40D2-ACB8-4463A0F217DD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46" name="Полілінія: фігура 45">
                <a:extLst>
                  <a:ext uri="{FF2B5EF4-FFF2-40B4-BE49-F238E27FC236}">
                    <a16:creationId xmlns:a16="http://schemas.microsoft.com/office/drawing/2014/main" id="{9FD3F5AF-B8C1-41C4-B007-BDA00D76CA29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43" name="Прямокутник: округлені кути 42">
              <a:extLst>
                <a:ext uri="{FF2B5EF4-FFF2-40B4-BE49-F238E27FC236}">
                  <a16:creationId xmlns:a16="http://schemas.microsoft.com/office/drawing/2014/main" id="{9AC66C09-04F1-4D00-9CCF-5CB36E37DD4A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55" name="Заголовок 1">
            <a:extLst>
              <a:ext uri="{FF2B5EF4-FFF2-40B4-BE49-F238E27FC236}">
                <a16:creationId xmlns:a16="http://schemas.microsoft.com/office/drawing/2014/main" id="{B3E42588-AE30-49F6-AD3F-EEFAAE8F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669FF443-1F92-48F7-81E6-1CA26FFF3BAB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4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23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6B6ECD50-AFA5-7D94-E2D7-DCD4748ADA5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550240"/>
            <a:ext cx="12192000" cy="312737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D8E72-5DA1-762C-5B09-8013B9508EDA}"/>
              </a:ext>
            </a:extLst>
          </p:cNvPr>
          <p:cNvSpPr txBox="1"/>
          <p:nvPr userDrawn="1"/>
        </p:nvSpPr>
        <p:spPr>
          <a:xfrm>
            <a:off x="7405089" y="6550240"/>
            <a:ext cx="4779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chemeClr val="bg1"/>
                </a:solidFill>
                <a:latin typeface="Verdana"/>
              </a:rPr>
              <a:t>© </a:t>
            </a:r>
            <a:r>
              <a:rPr lang="uk-UA" sz="1400" i="1" dirty="0">
                <a:solidFill>
                  <a:schemeClr val="bg1"/>
                </a:solidFill>
                <a:latin typeface="Verdana"/>
              </a:rPr>
              <a:t>Вивчаємо інформатику        </a:t>
            </a:r>
            <a:r>
              <a:rPr lang="en-US" sz="1400" b="1" i="1" dirty="0">
                <a:solidFill>
                  <a:schemeClr val="bg1"/>
                </a:solidFill>
                <a:latin typeface="Comic Sans MS" panose="030F0702030302020204" pitchFamily="66" charset="0"/>
                <a:hlinkClick r:id="rId2" tooltip="Перейти на сай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teach-inf.com.ua</a:t>
            </a:r>
            <a:endParaRPr lang="ru-RU" sz="14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5AC3A-78F1-3A5B-72CC-3D339A2400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59499" y="6596107"/>
            <a:ext cx="325911" cy="1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Нова українська школа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34553B6-07A2-479F-9BFD-062C78937DBF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32</a:t>
            </a:r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3130B898-D3BF-0DA9-765B-D82DEE936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>
            <a:normAutofit/>
          </a:bodyPr>
          <a:lstStyle/>
          <a:p>
            <a:r>
              <a:rPr kumimoji="0" lang="uk-UA" sz="36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Практична робота 10 </a:t>
            </a:r>
            <a:br>
              <a:rPr kumimoji="0" lang="uk-UA" sz="36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</a:br>
            <a:br>
              <a:rPr kumimoji="0" lang="uk-UA" sz="36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Розміщення відеоматеріалів в інтернеті</a:t>
            </a:r>
            <a:endParaRPr lang="uk-UA" sz="4800" dirty="0"/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AADF7F80-6432-432B-85FE-D2E047EDE012}"/>
              </a:ext>
            </a:extLst>
          </p:cNvPr>
          <p:cNvGrpSpPr/>
          <p:nvPr/>
        </p:nvGrpSpPr>
        <p:grpSpPr>
          <a:xfrm>
            <a:off x="9430381" y="3929867"/>
            <a:ext cx="2346962" cy="2346962"/>
            <a:chOff x="4485939" y="1719983"/>
            <a:chExt cx="4270785" cy="4270785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D59B05B0-8D36-4BA1-8AD5-A00EEEF10988}"/>
                </a:ext>
              </a:extLst>
            </p:cNvPr>
            <p:cNvSpPr/>
            <p:nvPr/>
          </p:nvSpPr>
          <p:spPr>
            <a:xfrm>
              <a:off x="4485939" y="1719983"/>
              <a:ext cx="4270785" cy="4270785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9606BCD-D2AA-4921-BB69-C50C931D8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06092" y="2440136"/>
              <a:ext cx="2830479" cy="2830479"/>
            </a:xfrm>
            <a:prstGeom prst="rect">
              <a:avLst/>
            </a:prstGeom>
          </p:spPr>
        </p:pic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94C692A6-380B-4DC9-913D-24D7CB8F31B1}"/>
              </a:ext>
            </a:extLst>
          </p:cNvPr>
          <p:cNvGrpSpPr/>
          <p:nvPr/>
        </p:nvGrpSpPr>
        <p:grpSpPr>
          <a:xfrm>
            <a:off x="6580583" y="3941452"/>
            <a:ext cx="2336812" cy="2336812"/>
            <a:chOff x="4485939" y="1719983"/>
            <a:chExt cx="4270785" cy="4270785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A21445F9-A9BC-4A7E-B8AC-F1BBCBB2AC7C}"/>
                </a:ext>
              </a:extLst>
            </p:cNvPr>
            <p:cNvSpPr/>
            <p:nvPr/>
          </p:nvSpPr>
          <p:spPr>
            <a:xfrm>
              <a:off x="4485939" y="1719983"/>
              <a:ext cx="4270785" cy="4270785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0818106-41E1-4019-BF48-7D787CAEE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42559" y="2476603"/>
              <a:ext cx="2757544" cy="2757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545" y="1272161"/>
            <a:ext cx="4658540" cy="5347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148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10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>
                <a:solidFill>
                  <a:srgbClr val="002060"/>
                </a:solidFill>
              </a:rPr>
              <a:t>Розміщення відеоматеріалів в інтернеті</a:t>
            </a:r>
          </a:p>
        </p:txBody>
      </p:sp>
      <p:pic>
        <p:nvPicPr>
          <p:cNvPr id="11" name="Picture 2" descr="computer, programmer, scientist icon">
            <a:extLst>
              <a:ext uri="{FF2B5EF4-FFF2-40B4-BE49-F238E27FC236}">
                <a16:creationId xmlns:a16="http://schemas.microsoft.com/office/drawing/2014/main" id="{F1F1D441-8D96-41AF-B83E-F99AB9A87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9637812" y="4113715"/>
            <a:ext cx="2328636" cy="161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01" y="1272161"/>
            <a:ext cx="4658540" cy="5347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148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DBBD4C-EB61-8422-BA16-A9285BB7B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478849" y="1177376"/>
            <a:ext cx="4588420" cy="53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Нова українська школа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1D30126-2170-423D-8468-E8AEC7B014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Успіхів</a:t>
            </a:r>
            <a:br>
              <a:rPr lang="uk-UA" sz="5400" dirty="0"/>
            </a:br>
            <a:r>
              <a:rPr lang="uk-UA" sz="5400" dirty="0"/>
              <a:t>у навчанні!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3BD0FA9-94A3-46D0-8E20-BD81723D3C26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32</a:t>
            </a: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64E6E2ED-6729-46AC-956F-ED2EBA15D455}"/>
              </a:ext>
            </a:extLst>
          </p:cNvPr>
          <p:cNvGrpSpPr/>
          <p:nvPr/>
        </p:nvGrpSpPr>
        <p:grpSpPr>
          <a:xfrm>
            <a:off x="9430381" y="3929867"/>
            <a:ext cx="2346962" cy="2346962"/>
            <a:chOff x="4485939" y="1719983"/>
            <a:chExt cx="4270785" cy="427078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0224B6A2-CDCE-4FEF-BD13-57CAA5274970}"/>
                </a:ext>
              </a:extLst>
            </p:cNvPr>
            <p:cNvSpPr/>
            <p:nvPr/>
          </p:nvSpPr>
          <p:spPr>
            <a:xfrm>
              <a:off x="4485939" y="1719983"/>
              <a:ext cx="4270785" cy="4270785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53A4B54-E124-4EF5-AA3F-D1593D098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06092" y="2440136"/>
              <a:ext cx="2830479" cy="2830479"/>
            </a:xfrm>
            <a:prstGeom prst="rect">
              <a:avLst/>
            </a:prstGeom>
          </p:spPr>
        </p:pic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94A3F608-1352-4078-A60C-3DEDA93DF09E}"/>
              </a:ext>
            </a:extLst>
          </p:cNvPr>
          <p:cNvGrpSpPr/>
          <p:nvPr/>
        </p:nvGrpSpPr>
        <p:grpSpPr>
          <a:xfrm>
            <a:off x="6580583" y="3941452"/>
            <a:ext cx="2336812" cy="2336812"/>
            <a:chOff x="4485939" y="1719983"/>
            <a:chExt cx="4270785" cy="427078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B6BADC0-BDF7-4C5D-9679-6F09981C222E}"/>
                </a:ext>
              </a:extLst>
            </p:cNvPr>
            <p:cNvSpPr/>
            <p:nvPr/>
          </p:nvSpPr>
          <p:spPr>
            <a:xfrm>
              <a:off x="4485939" y="1719983"/>
              <a:ext cx="4270785" cy="4270785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0FDE624-7DA4-4201-90CB-69FD3E09D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42559" y="2476603"/>
              <a:ext cx="2757544" cy="2757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Опрацювання, зберігання та розміщення відеофільму в інтернеті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BBFA9E-0C6F-4D72-A683-C2652B77A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912" y="1194864"/>
            <a:ext cx="6669471" cy="4791286"/>
          </a:xfrm>
          <a:prstGeom prst="rect">
            <a:avLst/>
          </a:prstGeom>
        </p:spPr>
      </p:pic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15C29041-48D9-4E24-B393-EDE644236863}"/>
              </a:ext>
            </a:extLst>
          </p:cNvPr>
          <p:cNvCxnSpPr>
            <a:cxnSpLocks/>
            <a:stCxn id="10" idx="1"/>
            <a:endCxn id="17" idx="3"/>
          </p:cNvCxnSpPr>
          <p:nvPr/>
        </p:nvCxnSpPr>
        <p:spPr>
          <a:xfrm rot="10800000" flipV="1">
            <a:off x="5152101" y="1474456"/>
            <a:ext cx="294812" cy="4084223"/>
          </a:xfrm>
          <a:prstGeom prst="bentConnector3">
            <a:avLst>
              <a:gd name="adj1" fmla="val 68954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B0356520-6D5F-4E9F-8879-B387661B66F4}"/>
              </a:ext>
            </a:extLst>
          </p:cNvPr>
          <p:cNvSpPr/>
          <p:nvPr/>
        </p:nvSpPr>
        <p:spPr>
          <a:xfrm>
            <a:off x="5446913" y="1386813"/>
            <a:ext cx="317618" cy="175287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27953811-1041-434F-A93A-53D2894F456B}"/>
              </a:ext>
            </a:extLst>
          </p:cNvPr>
          <p:cNvCxnSpPr>
            <a:cxnSpLocks/>
            <a:stCxn id="13" idx="1"/>
            <a:endCxn id="10" idx="1"/>
          </p:cNvCxnSpPr>
          <p:nvPr/>
        </p:nvCxnSpPr>
        <p:spPr>
          <a:xfrm rot="10800000">
            <a:off x="5446914" y="1474457"/>
            <a:ext cx="50481" cy="1606550"/>
          </a:xfrm>
          <a:prstGeom prst="bentConnector3">
            <a:avLst>
              <a:gd name="adj1" fmla="val 29120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0B1E06C-36F3-4FE5-AE40-1EBF0838DF74}"/>
              </a:ext>
            </a:extLst>
          </p:cNvPr>
          <p:cNvSpPr/>
          <p:nvPr/>
        </p:nvSpPr>
        <p:spPr>
          <a:xfrm>
            <a:off x="5497394" y="2993363"/>
            <a:ext cx="2275005" cy="175287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D9F9E73-CE36-4BB6-90D1-3E146C6F1D55}"/>
              </a:ext>
            </a:extLst>
          </p:cNvPr>
          <p:cNvSpPr/>
          <p:nvPr/>
        </p:nvSpPr>
        <p:spPr>
          <a:xfrm>
            <a:off x="7769805" y="2993363"/>
            <a:ext cx="2136195" cy="175287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212351-43FA-4868-BD06-6C0DF426748C}"/>
              </a:ext>
            </a:extLst>
          </p:cNvPr>
          <p:cNvSpPr txBox="1"/>
          <p:nvPr/>
        </p:nvSpPr>
        <p:spPr>
          <a:xfrm>
            <a:off x="72008" y="1196763"/>
            <a:ext cx="5080094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7. Експорт відеофільму у відеофайл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47E231-C4E6-43A4-89F4-8FDA37A1AFE8}"/>
              </a:ext>
            </a:extLst>
          </p:cNvPr>
          <p:cNvSpPr txBox="1"/>
          <p:nvPr/>
        </p:nvSpPr>
        <p:spPr>
          <a:xfrm>
            <a:off x="72007" y="2277420"/>
            <a:ext cx="5080095" cy="249299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Після завершення монтажу відеоряду, звуку та титрів відеофільм експортують у потрібний </a:t>
            </a:r>
            <a:r>
              <a:rPr lang="uk-UA" sz="2600" b="1" i="1" dirty="0" err="1">
                <a:solidFill>
                  <a:schemeClr val="bg1"/>
                </a:solidFill>
              </a:rPr>
              <a:t>відеоформат</a:t>
            </a:r>
            <a:r>
              <a:rPr lang="uk-UA" sz="2600" b="1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5C1DD0-BDFE-41F0-80D4-5CC5139835A7}"/>
              </a:ext>
            </a:extLst>
          </p:cNvPr>
          <p:cNvSpPr txBox="1"/>
          <p:nvPr/>
        </p:nvSpPr>
        <p:spPr>
          <a:xfrm>
            <a:off x="72006" y="4896960"/>
            <a:ext cx="5080095" cy="132343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За командою </a:t>
            </a:r>
            <a:r>
              <a:rPr lang="uk-UA" sz="2600" b="1" i="1" dirty="0">
                <a:solidFill>
                  <a:srgbClr val="FFFF00"/>
                </a:solidFill>
              </a:rPr>
              <a:t>Файл</a:t>
            </a:r>
            <a:r>
              <a:rPr lang="uk-UA" sz="2600" b="1" i="1" dirty="0">
                <a:solidFill>
                  <a:schemeClr val="bg1"/>
                </a:solidFill>
              </a:rPr>
              <a:t> </a:t>
            </a:r>
            <a:r>
              <a:rPr lang="uk-UA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600" b="1" i="1" dirty="0">
                <a:solidFill>
                  <a:srgbClr val="FFFF00"/>
                </a:solidFill>
              </a:rPr>
              <a:t> Експортувати проєкт </a:t>
            </a:r>
            <a:r>
              <a:rPr lang="uk-UA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600" b="1" i="1" dirty="0">
                <a:solidFill>
                  <a:srgbClr val="FFFF00"/>
                </a:solidFill>
              </a:rPr>
              <a:t>Експортувати відео</a:t>
            </a:r>
            <a:r>
              <a:rPr lang="uk-UA" sz="26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7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Сервіси розміщення аудіо-</a:t>
            </a:r>
            <a:br>
              <a:rPr lang="uk-UA" dirty="0"/>
            </a:br>
            <a:r>
              <a:rPr lang="uk-UA" dirty="0"/>
              <a:t>та відеофайлів в інтернеті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7D820-BBD8-4A94-904F-3FBC301F5E3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надати іншим користувачам інтернету можливість переглянути ваш відеофільм, його можна зберегти на хмарному диску:</a:t>
            </a:r>
          </a:p>
        </p:txBody>
      </p:sp>
      <p:pic>
        <p:nvPicPr>
          <p:cNvPr id="5" name="Picture 4" descr="Google Диск — Википедия">
            <a:extLst>
              <a:ext uri="{FF2B5EF4-FFF2-40B4-BE49-F238E27FC236}">
                <a16:creationId xmlns:a16="http://schemas.microsoft.com/office/drawing/2014/main" id="{9FB73D9C-EF3C-465E-9BA0-1D45BB219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82" y="3475549"/>
            <a:ext cx="2225677" cy="19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icrosoft Onedrive 2019 Иконка">
            <a:extLst>
              <a:ext uri="{FF2B5EF4-FFF2-40B4-BE49-F238E27FC236}">
                <a16:creationId xmlns:a16="http://schemas.microsoft.com/office/drawing/2014/main" id="{29A35A24-2ED5-42B2-A88A-089C16E23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6" b="16527"/>
          <a:stretch/>
        </p:blipFill>
        <p:spPr bwMode="auto">
          <a:xfrm>
            <a:off x="7704723" y="3473994"/>
            <a:ext cx="2862875" cy="19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377918-B958-45A8-9A95-3BBCFB036BDF}"/>
              </a:ext>
            </a:extLst>
          </p:cNvPr>
          <p:cNvSpPr txBox="1"/>
          <p:nvPr/>
        </p:nvSpPr>
        <p:spPr>
          <a:xfrm>
            <a:off x="72008" y="554153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через пошту або соціальні мережі надіслати посилання на файл.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831CB71-980F-49D3-9AB8-1A04C8431D4E}"/>
              </a:ext>
            </a:extLst>
          </p:cNvPr>
          <p:cNvSpPr/>
          <p:nvPr/>
        </p:nvSpPr>
        <p:spPr>
          <a:xfrm>
            <a:off x="72183" y="2649539"/>
            <a:ext cx="5972332" cy="7221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-диск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26B190E-3FB2-43BC-A8A8-27F75E51AC4B}"/>
              </a:ext>
            </a:extLst>
          </p:cNvPr>
          <p:cNvSpPr/>
          <p:nvPr/>
        </p:nvSpPr>
        <p:spPr>
          <a:xfrm>
            <a:off x="6149995" y="2649539"/>
            <a:ext cx="5972332" cy="7221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Microsoft </a:t>
            </a:r>
            <a:r>
              <a:rPr lang="uk-UA" sz="2800" b="1" i="1" kern="0" dirty="0" err="1">
                <a:solidFill>
                  <a:srgbClr val="FFFFFF"/>
                </a:solidFill>
              </a:rPr>
              <a:t>OneDrive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22A457-BC5E-4BB7-89F0-7E169BD10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47" y="1196763"/>
            <a:ext cx="8731045" cy="49112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3DB2B3-6BEF-40A6-A12A-290CC51D7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48" y="1196763"/>
            <a:ext cx="8731043" cy="49112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Сервіси розміщення аудіо-</a:t>
            </a:r>
            <a:br>
              <a:rPr lang="uk-UA" dirty="0"/>
            </a:br>
            <a:r>
              <a:rPr lang="uk-UA" dirty="0"/>
              <a:t>та відеофайлів в інтернеті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7A0E8-4132-4ECC-B3D4-532ED97D54AB}"/>
              </a:ext>
            </a:extLst>
          </p:cNvPr>
          <p:cNvSpPr txBox="1"/>
          <p:nvPr/>
        </p:nvSpPr>
        <p:spPr>
          <a:xfrm>
            <a:off x="72008" y="1196763"/>
            <a:ext cx="3162805" cy="201593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500" b="1" i="1" dirty="0">
                <a:solidFill>
                  <a:schemeClr val="bg1"/>
                </a:solidFill>
              </a:rPr>
              <a:t>Для </a:t>
            </a:r>
            <a:r>
              <a:rPr lang="uk-UA" sz="2500" b="1" i="1" dirty="0">
                <a:solidFill>
                  <a:srgbClr val="FFFF00"/>
                </a:solidFill>
              </a:rPr>
              <a:t>розміщення відеофільму на </a:t>
            </a:r>
            <a:r>
              <a:rPr lang="uk-UA" sz="2500" b="1" i="1" dirty="0" err="1">
                <a:solidFill>
                  <a:srgbClr val="FFFF00"/>
                </a:solidFill>
              </a:rPr>
              <a:t>YouTube</a:t>
            </a:r>
            <a:r>
              <a:rPr lang="uk-UA" sz="2500" b="1" i="1" dirty="0">
                <a:solidFill>
                  <a:srgbClr val="FFFF00"/>
                </a:solidFill>
              </a:rPr>
              <a:t> </a:t>
            </a:r>
            <a:r>
              <a:rPr lang="uk-UA" sz="2500" b="1" i="1" dirty="0">
                <a:solidFill>
                  <a:schemeClr val="bg1"/>
                </a:solidFill>
              </a:rPr>
              <a:t>потрібно: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11CDF-AB7B-4A98-9A7C-DFBC6696C50D}"/>
              </a:ext>
            </a:extLst>
          </p:cNvPr>
          <p:cNvSpPr txBox="1"/>
          <p:nvPr/>
        </p:nvSpPr>
        <p:spPr>
          <a:xfrm>
            <a:off x="72008" y="3345555"/>
            <a:ext cx="3162805" cy="163121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 algn="ctr">
              <a:buFont typeface="+mj-lt"/>
              <a:buAutoNum type="arabicParenR"/>
            </a:pPr>
            <a:r>
              <a:rPr lang="uk-UA" sz="2500" b="1" i="1" dirty="0">
                <a:solidFill>
                  <a:schemeClr val="bg1"/>
                </a:solidFill>
              </a:rPr>
              <a:t>увійти в обліковий запис </a:t>
            </a:r>
            <a:r>
              <a:rPr lang="uk-UA" sz="2500" b="1" i="1" dirty="0" err="1">
                <a:solidFill>
                  <a:srgbClr val="FFFF00"/>
                </a:solidFill>
              </a:rPr>
              <a:t>YouTube</a:t>
            </a:r>
            <a:r>
              <a:rPr lang="uk-UA" sz="2500" b="1" i="1" dirty="0">
                <a:solidFill>
                  <a:schemeClr val="bg1"/>
                </a:solidFill>
              </a:rPr>
              <a:t> (</a:t>
            </a:r>
            <a:r>
              <a:rPr lang="uk-UA" sz="2500" b="1" i="1" dirty="0" err="1">
                <a:solidFill>
                  <a:srgbClr val="FFFF00"/>
                </a:solidFill>
              </a:rPr>
              <a:t>Google</a:t>
            </a:r>
            <a:r>
              <a:rPr lang="uk-UA" sz="2500" b="1" i="1" dirty="0">
                <a:solidFill>
                  <a:schemeClr val="bg1"/>
                </a:solidFill>
              </a:rPr>
              <a:t>);</a:t>
            </a:r>
          </a:p>
        </p:txBody>
      </p:sp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7A48F9DE-C745-4D1B-8545-6B3E61464007}"/>
              </a:ext>
            </a:extLst>
          </p:cNvPr>
          <p:cNvCxnSpPr>
            <a:cxnSpLocks/>
            <a:endCxn id="23" idx="3"/>
          </p:cNvCxnSpPr>
          <p:nvPr/>
        </p:nvCxnSpPr>
        <p:spPr>
          <a:xfrm rot="10800000" flipV="1">
            <a:off x="3234814" y="1443588"/>
            <a:ext cx="7189351" cy="4244322"/>
          </a:xfrm>
          <a:prstGeom prst="bentConnector3">
            <a:avLst>
              <a:gd name="adj1" fmla="val 9885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4509FA4-6403-4278-BC30-C56B250FB1D8}"/>
              </a:ext>
            </a:extLst>
          </p:cNvPr>
          <p:cNvSpPr/>
          <p:nvPr/>
        </p:nvSpPr>
        <p:spPr>
          <a:xfrm>
            <a:off x="10424160" y="1196762"/>
            <a:ext cx="822225" cy="329104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B10DC65-325E-4DD3-A82C-51E5B57595C9}"/>
              </a:ext>
            </a:extLst>
          </p:cNvPr>
          <p:cNvSpPr/>
          <p:nvPr/>
        </p:nvSpPr>
        <p:spPr>
          <a:xfrm>
            <a:off x="10424160" y="1525866"/>
            <a:ext cx="1427480" cy="264834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83D11F-DE0B-4A08-BD74-52F7E358151D}"/>
              </a:ext>
            </a:extLst>
          </p:cNvPr>
          <p:cNvSpPr txBox="1"/>
          <p:nvPr/>
        </p:nvSpPr>
        <p:spPr>
          <a:xfrm>
            <a:off x="72008" y="5064662"/>
            <a:ext cx="3162805" cy="12464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 algn="ctr">
              <a:buFont typeface="+mj-lt"/>
              <a:buAutoNum type="arabicParenR" startAt="2"/>
            </a:pPr>
            <a:r>
              <a:rPr lang="uk-UA" sz="2500" b="1" i="1" dirty="0">
                <a:solidFill>
                  <a:schemeClr val="bg1"/>
                </a:solidFill>
              </a:rPr>
              <a:t>натиснути кнопку</a:t>
            </a:r>
            <a:br>
              <a:rPr lang="uk-UA" sz="2500" b="1" i="1" dirty="0">
                <a:solidFill>
                  <a:schemeClr val="bg1"/>
                </a:solidFill>
              </a:rPr>
            </a:br>
            <a:r>
              <a:rPr lang="uk-UA" sz="2500" b="1" i="1" dirty="0">
                <a:solidFill>
                  <a:srgbClr val="FFFF00"/>
                </a:solidFill>
              </a:rPr>
              <a:t>+ Створити</a:t>
            </a:r>
            <a:r>
              <a:rPr lang="uk-UA" sz="2500" b="1" i="1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F6D7B8-0967-4AE0-A371-E15B8DC650B4}"/>
              </a:ext>
            </a:extLst>
          </p:cNvPr>
          <p:cNvSpPr txBox="1"/>
          <p:nvPr/>
        </p:nvSpPr>
        <p:spPr>
          <a:xfrm>
            <a:off x="3638330" y="5064662"/>
            <a:ext cx="3937012" cy="12464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 algn="ctr">
              <a:buFont typeface="+mj-lt"/>
              <a:buAutoNum type="arabicParenR" startAt="3"/>
            </a:pPr>
            <a:r>
              <a:rPr lang="uk-UA" sz="2500" b="1" i="1" dirty="0">
                <a:solidFill>
                  <a:schemeClr val="bg1"/>
                </a:solidFill>
              </a:rPr>
              <a:t>вибрати операцію </a:t>
            </a:r>
            <a:r>
              <a:rPr lang="uk-UA" sz="2500" b="1" i="1" dirty="0">
                <a:solidFill>
                  <a:srgbClr val="FFFF00"/>
                </a:solidFill>
              </a:rPr>
              <a:t>Завантажити відео </a:t>
            </a:r>
          </a:p>
        </p:txBody>
      </p:sp>
    </p:spTree>
    <p:extLst>
      <p:ext uri="{BB962C8B-B14F-4D97-AF65-F5344CB8AC3E}">
        <p14:creationId xmlns:p14="http://schemas.microsoft.com/office/powerpoint/2010/main" val="111824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14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Сервіси розміщення аудіо-</a:t>
            </a:r>
            <a:br>
              <a:rPr lang="en-US" dirty="0"/>
            </a:br>
            <a:r>
              <a:rPr lang="uk-UA" dirty="0"/>
              <a:t>та відеофайлів в інтернеті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02077-5A59-4549-91E2-CBE95D670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46" y="1196762"/>
            <a:ext cx="8731045" cy="4911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B0DCD-A4EA-49E7-B11F-2626531342A9}"/>
              </a:ext>
            </a:extLst>
          </p:cNvPr>
          <p:cNvSpPr txBox="1"/>
          <p:nvPr/>
        </p:nvSpPr>
        <p:spPr>
          <a:xfrm>
            <a:off x="72008" y="1196763"/>
            <a:ext cx="3162805" cy="47705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5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83413-55CE-432D-9D09-D7D6ED6CA4B0}"/>
              </a:ext>
            </a:extLst>
          </p:cNvPr>
          <p:cNvSpPr txBox="1"/>
          <p:nvPr/>
        </p:nvSpPr>
        <p:spPr>
          <a:xfrm>
            <a:off x="72008" y="1771415"/>
            <a:ext cx="3162805" cy="201593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 algn="ctr">
              <a:buFont typeface="+mj-lt"/>
              <a:buAutoNum type="arabicParenR" startAt="4"/>
            </a:pPr>
            <a:r>
              <a:rPr lang="uk-UA" sz="2500" b="1" i="1" dirty="0">
                <a:solidFill>
                  <a:schemeClr val="bg1"/>
                </a:solidFill>
              </a:rPr>
              <a:t>Вибрати у вікні </a:t>
            </a:r>
            <a:r>
              <a:rPr lang="uk-UA" sz="2500" b="1" i="1" dirty="0">
                <a:solidFill>
                  <a:srgbClr val="FFFF00"/>
                </a:solidFill>
              </a:rPr>
              <a:t>Завантажити відео </a:t>
            </a:r>
            <a:r>
              <a:rPr lang="uk-UA" sz="2500" b="1" i="1" dirty="0">
                <a:solidFill>
                  <a:schemeClr val="bg1"/>
                </a:solidFill>
              </a:rPr>
              <a:t>кнопку </a:t>
            </a:r>
            <a:r>
              <a:rPr lang="uk-UA" sz="2500" b="1" i="1" dirty="0">
                <a:solidFill>
                  <a:srgbClr val="FFFF00"/>
                </a:solidFill>
              </a:rPr>
              <a:t>Вибрати</a:t>
            </a:r>
            <a:r>
              <a:rPr lang="uk-UA" sz="2500" b="1" i="1" dirty="0">
                <a:solidFill>
                  <a:schemeClr val="bg1"/>
                </a:solidFill>
              </a:rPr>
              <a:t> </a:t>
            </a:r>
            <a:r>
              <a:rPr lang="uk-UA" sz="2500" b="1" i="1" dirty="0">
                <a:solidFill>
                  <a:srgbClr val="FFFF00"/>
                </a:solidFill>
              </a:rPr>
              <a:t>файли</a:t>
            </a:r>
            <a:endParaRPr lang="uk-UA" sz="2500" b="1" i="1" dirty="0">
              <a:solidFill>
                <a:schemeClr val="bg1"/>
              </a:solidFill>
            </a:endParaRPr>
          </a:p>
        </p:txBody>
      </p:sp>
      <p:cxnSp>
        <p:nvCxnSpPr>
          <p:cNvPr id="8" name="Сполучна лінія: уступом 7">
            <a:extLst>
              <a:ext uri="{FF2B5EF4-FFF2-40B4-BE49-F238E27FC236}">
                <a16:creationId xmlns:a16="http://schemas.microsoft.com/office/drawing/2014/main" id="{48635FA4-3DF4-4EB5-9641-D811CE8DA25A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rot="10800000">
            <a:off x="1653412" y="3787352"/>
            <a:ext cx="5570307" cy="601997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36F6ADD-F9FF-4AE6-9BAF-F8EACDDF2578}"/>
              </a:ext>
            </a:extLst>
          </p:cNvPr>
          <p:cNvSpPr/>
          <p:nvPr/>
        </p:nvSpPr>
        <p:spPr>
          <a:xfrm>
            <a:off x="7223718" y="4221902"/>
            <a:ext cx="1041441" cy="33489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4948A-D850-4B04-A34B-AD3462CA6DD7}"/>
              </a:ext>
            </a:extLst>
          </p:cNvPr>
          <p:cNvSpPr txBox="1"/>
          <p:nvPr/>
        </p:nvSpPr>
        <p:spPr>
          <a:xfrm>
            <a:off x="4940689" y="2207364"/>
            <a:ext cx="2283029" cy="47705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500" b="1" i="1" dirty="0">
                <a:solidFill>
                  <a:schemeClr val="bg1"/>
                </a:solidFill>
              </a:rPr>
              <a:t>Або кнопку</a:t>
            </a:r>
            <a:endParaRPr lang="uk-UA" sz="2500" b="1" i="1" dirty="0">
              <a:solidFill>
                <a:srgbClr val="FFFF00"/>
              </a:solidFill>
            </a:endParaRPr>
          </a:p>
        </p:txBody>
      </p:sp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8C8231A1-264F-4C8F-9EE5-8205AA87157F}"/>
              </a:ext>
            </a:extLst>
          </p:cNvPr>
          <p:cNvCxnSpPr>
            <a:cxnSpLocks/>
            <a:stCxn id="13" idx="1"/>
            <a:endCxn id="10" idx="2"/>
          </p:cNvCxnSpPr>
          <p:nvPr/>
        </p:nvCxnSpPr>
        <p:spPr>
          <a:xfrm rot="10800000">
            <a:off x="6082204" y="2684418"/>
            <a:ext cx="1217756" cy="556366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F55290F-1055-4C84-8640-D27318F95124}"/>
              </a:ext>
            </a:extLst>
          </p:cNvPr>
          <p:cNvSpPr/>
          <p:nvPr/>
        </p:nvSpPr>
        <p:spPr>
          <a:xfrm>
            <a:off x="7299960" y="2761096"/>
            <a:ext cx="929640" cy="959375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39842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Сервіси розміщення аудіо-</a:t>
            </a:r>
            <a:br>
              <a:rPr lang="en-US" dirty="0"/>
            </a:br>
            <a:r>
              <a:rPr lang="uk-UA" dirty="0"/>
              <a:t>та відеофайлів в інтернеті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DF0FDA-BFA4-4CC2-A53B-DA2ABDAE2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47" y="1196763"/>
            <a:ext cx="8731045" cy="491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DB8707-594F-4CC8-9E1B-48C616ECFED5}"/>
              </a:ext>
            </a:extLst>
          </p:cNvPr>
          <p:cNvSpPr txBox="1"/>
          <p:nvPr/>
        </p:nvSpPr>
        <p:spPr>
          <a:xfrm>
            <a:off x="72008" y="1196763"/>
            <a:ext cx="3162805" cy="47705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5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06A791-E5E1-4015-B4A8-51B7EB4B1965}"/>
              </a:ext>
            </a:extLst>
          </p:cNvPr>
          <p:cNvSpPr txBox="1"/>
          <p:nvPr/>
        </p:nvSpPr>
        <p:spPr>
          <a:xfrm>
            <a:off x="72008" y="1771415"/>
            <a:ext cx="3162805" cy="12464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 algn="ctr">
              <a:buFont typeface="+mj-lt"/>
              <a:buAutoNum type="arabicParenR" startAt="5"/>
            </a:pPr>
            <a:r>
              <a:rPr lang="uk-UA" sz="2500" b="1" i="1" dirty="0">
                <a:solidFill>
                  <a:schemeClr val="bg1"/>
                </a:solidFill>
              </a:rPr>
              <a:t>Увести в поле </a:t>
            </a:r>
            <a:r>
              <a:rPr lang="uk-UA" sz="2500" b="1" i="1" dirty="0">
                <a:solidFill>
                  <a:srgbClr val="FFFF00"/>
                </a:solidFill>
              </a:rPr>
              <a:t>Назва</a:t>
            </a:r>
            <a:r>
              <a:rPr lang="uk-UA" sz="2500" b="1" i="1" dirty="0">
                <a:solidFill>
                  <a:schemeClr val="bg1"/>
                </a:solidFill>
              </a:rPr>
              <a:t> ім'я відео.</a:t>
            </a:r>
          </a:p>
        </p:txBody>
      </p:sp>
      <p:cxnSp>
        <p:nvCxnSpPr>
          <p:cNvPr id="15" name="Сполучна лінія: уступом 14">
            <a:extLst>
              <a:ext uri="{FF2B5EF4-FFF2-40B4-BE49-F238E27FC236}">
                <a16:creationId xmlns:a16="http://schemas.microsoft.com/office/drawing/2014/main" id="{CCB392DE-5DBE-4256-80EE-193DBA2683BF}"/>
              </a:ext>
            </a:extLst>
          </p:cNvPr>
          <p:cNvCxnSpPr>
            <a:cxnSpLocks/>
            <a:stCxn id="16" idx="1"/>
            <a:endCxn id="14" idx="3"/>
          </p:cNvCxnSpPr>
          <p:nvPr/>
        </p:nvCxnSpPr>
        <p:spPr>
          <a:xfrm rot="10800000">
            <a:off x="3234814" y="2394663"/>
            <a:ext cx="1775335" cy="605814"/>
          </a:xfrm>
          <a:prstGeom prst="bentConnector3">
            <a:avLst>
              <a:gd name="adj1" fmla="val 9549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65EDA19E-6105-489A-A1D4-E758B1E8B888}"/>
              </a:ext>
            </a:extLst>
          </p:cNvPr>
          <p:cNvSpPr/>
          <p:nvPr/>
        </p:nvSpPr>
        <p:spPr>
          <a:xfrm>
            <a:off x="5010148" y="2709114"/>
            <a:ext cx="3437892" cy="582726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6CE5B2-80C4-4BDC-8DD2-4879E783FDCE}"/>
              </a:ext>
            </a:extLst>
          </p:cNvPr>
          <p:cNvSpPr txBox="1"/>
          <p:nvPr/>
        </p:nvSpPr>
        <p:spPr>
          <a:xfrm>
            <a:off x="72008" y="3160256"/>
            <a:ext cx="3162805" cy="163121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 algn="ctr">
              <a:buFont typeface="+mj-lt"/>
              <a:buAutoNum type="arabicParenR" startAt="6"/>
            </a:pPr>
            <a:r>
              <a:rPr lang="uk-UA" sz="2500" b="1" i="1" dirty="0">
                <a:solidFill>
                  <a:schemeClr val="bg1"/>
                </a:solidFill>
              </a:rPr>
              <a:t>Увести в поле </a:t>
            </a:r>
            <a:r>
              <a:rPr lang="uk-UA" sz="2500" b="1" i="1" dirty="0">
                <a:solidFill>
                  <a:srgbClr val="FFFF00"/>
                </a:solidFill>
              </a:rPr>
              <a:t>Опис</a:t>
            </a:r>
            <a:r>
              <a:rPr lang="uk-UA" sz="2500" b="1" i="1" dirty="0">
                <a:solidFill>
                  <a:schemeClr val="bg1"/>
                </a:solidFill>
              </a:rPr>
              <a:t> відомості про зміст відео.</a:t>
            </a:r>
          </a:p>
        </p:txBody>
      </p:sp>
      <p:cxnSp>
        <p:nvCxnSpPr>
          <p:cNvPr id="18" name="Сполучна лінія: уступом 17">
            <a:extLst>
              <a:ext uri="{FF2B5EF4-FFF2-40B4-BE49-F238E27FC236}">
                <a16:creationId xmlns:a16="http://schemas.microsoft.com/office/drawing/2014/main" id="{B83EA2C4-D83D-4F05-8E86-3CF38CF82453}"/>
              </a:ext>
            </a:extLst>
          </p:cNvPr>
          <p:cNvCxnSpPr>
            <a:cxnSpLocks/>
            <a:stCxn id="19" idx="1"/>
            <a:endCxn id="17" idx="3"/>
          </p:cNvCxnSpPr>
          <p:nvPr/>
        </p:nvCxnSpPr>
        <p:spPr>
          <a:xfrm rot="10800000" flipV="1">
            <a:off x="3234814" y="3919390"/>
            <a:ext cx="1775335" cy="56473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0A681AD1-4248-4C8C-A54D-A1F59A4ACE2F}"/>
              </a:ext>
            </a:extLst>
          </p:cNvPr>
          <p:cNvSpPr/>
          <p:nvPr/>
        </p:nvSpPr>
        <p:spPr>
          <a:xfrm>
            <a:off x="5010148" y="3378543"/>
            <a:ext cx="3437892" cy="1081696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C3F3E9-707D-42DC-B91F-3079D513500F}"/>
              </a:ext>
            </a:extLst>
          </p:cNvPr>
          <p:cNvSpPr txBox="1"/>
          <p:nvPr/>
        </p:nvSpPr>
        <p:spPr>
          <a:xfrm>
            <a:off x="72008" y="4907466"/>
            <a:ext cx="3162805" cy="12464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 algn="ctr">
              <a:buFont typeface="+mj-lt"/>
              <a:buAutoNum type="arabicParenR" startAt="7"/>
            </a:pPr>
            <a:r>
              <a:rPr lang="uk-UA" sz="2500" b="1" i="1" dirty="0">
                <a:solidFill>
                  <a:schemeClr val="bg1"/>
                </a:solidFill>
              </a:rPr>
              <a:t>Обрати </a:t>
            </a:r>
            <a:r>
              <a:rPr lang="uk-UA" sz="2500" b="1" i="1" dirty="0">
                <a:solidFill>
                  <a:srgbClr val="FFFF00"/>
                </a:solidFill>
              </a:rPr>
              <a:t>Обкладинку</a:t>
            </a:r>
            <a:r>
              <a:rPr lang="uk-UA" sz="2500" b="1" i="1" dirty="0">
                <a:solidFill>
                  <a:schemeClr val="bg1"/>
                </a:solidFill>
              </a:rPr>
              <a:t> відео</a:t>
            </a:r>
          </a:p>
        </p:txBody>
      </p:sp>
      <p:cxnSp>
        <p:nvCxnSpPr>
          <p:cNvPr id="21" name="Сполучна лінія: уступом 20">
            <a:extLst>
              <a:ext uri="{FF2B5EF4-FFF2-40B4-BE49-F238E27FC236}">
                <a16:creationId xmlns:a16="http://schemas.microsoft.com/office/drawing/2014/main" id="{B6FFBFB8-4853-46C5-B6C4-E79B4914D284}"/>
              </a:ext>
            </a:extLst>
          </p:cNvPr>
          <p:cNvCxnSpPr>
            <a:cxnSpLocks/>
            <a:stCxn id="22" idx="1"/>
            <a:endCxn id="20" idx="3"/>
          </p:cNvCxnSpPr>
          <p:nvPr/>
        </p:nvCxnSpPr>
        <p:spPr>
          <a:xfrm rot="10800000" flipV="1">
            <a:off x="3234814" y="5033480"/>
            <a:ext cx="1775335" cy="497234"/>
          </a:xfrm>
          <a:prstGeom prst="bentConnector3">
            <a:avLst>
              <a:gd name="adj1" fmla="val 9435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04BCDEBE-ADFD-49C8-9865-060ED43607A9}"/>
              </a:ext>
            </a:extLst>
          </p:cNvPr>
          <p:cNvSpPr/>
          <p:nvPr/>
        </p:nvSpPr>
        <p:spPr>
          <a:xfrm>
            <a:off x="5010148" y="4565319"/>
            <a:ext cx="3437892" cy="936321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23" name="Сполучна лінія: уступом 22">
            <a:extLst>
              <a:ext uri="{FF2B5EF4-FFF2-40B4-BE49-F238E27FC236}">
                <a16:creationId xmlns:a16="http://schemas.microsoft.com/office/drawing/2014/main" id="{59761F77-0716-4F11-9B2C-F664485F0964}"/>
              </a:ext>
            </a:extLst>
          </p:cNvPr>
          <p:cNvCxnSpPr>
            <a:cxnSpLocks/>
            <a:stCxn id="24" idx="1"/>
            <a:endCxn id="22" idx="3"/>
          </p:cNvCxnSpPr>
          <p:nvPr/>
        </p:nvCxnSpPr>
        <p:spPr>
          <a:xfrm rot="10800000">
            <a:off x="8448041" y="5033481"/>
            <a:ext cx="1796415" cy="61103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0A02F91B-6515-4E93-BA16-CBCE83A4F88A}"/>
              </a:ext>
            </a:extLst>
          </p:cNvPr>
          <p:cNvSpPr/>
          <p:nvPr/>
        </p:nvSpPr>
        <p:spPr>
          <a:xfrm>
            <a:off x="10244455" y="5497830"/>
            <a:ext cx="507365" cy="29337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86703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Сервіси розміщення аудіо-</a:t>
            </a:r>
            <a:br>
              <a:rPr lang="en-US" dirty="0"/>
            </a:br>
            <a:r>
              <a:rPr lang="uk-UA" dirty="0"/>
              <a:t>та відеофайлів в інтернеті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DBD165-896E-407E-B2E9-82FEF912A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48" y="1196763"/>
            <a:ext cx="8731043" cy="4911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E30154-2B99-42B3-9994-3DD050083899}"/>
              </a:ext>
            </a:extLst>
          </p:cNvPr>
          <p:cNvSpPr txBox="1"/>
          <p:nvPr/>
        </p:nvSpPr>
        <p:spPr>
          <a:xfrm>
            <a:off x="72008" y="1196763"/>
            <a:ext cx="3162805" cy="47705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5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90139-CCEF-450E-A9F7-7B4A33448B52}"/>
              </a:ext>
            </a:extLst>
          </p:cNvPr>
          <p:cNvSpPr txBox="1"/>
          <p:nvPr/>
        </p:nvSpPr>
        <p:spPr>
          <a:xfrm>
            <a:off x="72008" y="1771415"/>
            <a:ext cx="3162805" cy="393954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 algn="ctr">
              <a:buFont typeface="+mj-lt"/>
              <a:buAutoNum type="arabicParenR" startAt="8"/>
            </a:pPr>
            <a:r>
              <a:rPr lang="uk-UA" sz="2500" b="1" i="1" dirty="0">
                <a:solidFill>
                  <a:schemeClr val="bg1"/>
                </a:solidFill>
              </a:rPr>
              <a:t>Додати в поле </a:t>
            </a:r>
            <a:r>
              <a:rPr lang="uk-UA" sz="2500" b="1" i="1" dirty="0">
                <a:solidFill>
                  <a:srgbClr val="FFFF00"/>
                </a:solidFill>
              </a:rPr>
              <a:t>Списки відтворення </a:t>
            </a:r>
            <a:r>
              <a:rPr lang="uk-UA" sz="2500" b="1" i="1" dirty="0">
                <a:solidFill>
                  <a:schemeClr val="bg1"/>
                </a:solidFill>
              </a:rPr>
              <a:t>назву списку, який буде, по суті, іменем групи тематично пов'язаних відео.</a:t>
            </a:r>
          </a:p>
        </p:txBody>
      </p:sp>
      <p:cxnSp>
        <p:nvCxnSpPr>
          <p:cNvPr id="7" name="Сполучна лінія: уступом 6">
            <a:extLst>
              <a:ext uri="{FF2B5EF4-FFF2-40B4-BE49-F238E27FC236}">
                <a16:creationId xmlns:a16="http://schemas.microsoft.com/office/drawing/2014/main" id="{144A71EE-8DDD-4E09-9013-05369FC1FC89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rot="10800000" flipV="1">
            <a:off x="3234814" y="2827019"/>
            <a:ext cx="1775335" cy="914165"/>
          </a:xfrm>
          <a:prstGeom prst="bentConnector3">
            <a:avLst>
              <a:gd name="adj1" fmla="val 95414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752CD30-2F3F-41B7-8688-8E2C183B4D40}"/>
              </a:ext>
            </a:extLst>
          </p:cNvPr>
          <p:cNvSpPr/>
          <p:nvPr/>
        </p:nvSpPr>
        <p:spPr>
          <a:xfrm>
            <a:off x="5010148" y="2397760"/>
            <a:ext cx="3437892" cy="85852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7790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Сервіси розміщення аудіо-</a:t>
            </a:r>
            <a:br>
              <a:rPr lang="en-US" dirty="0"/>
            </a:br>
            <a:r>
              <a:rPr lang="uk-UA" dirty="0"/>
              <a:t>та відеофайлів в інтернеті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9D8559-218E-48AD-AF23-E75E4559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48" y="1196763"/>
            <a:ext cx="8731043" cy="4911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71525-40D3-4445-B48D-A089C0668F0E}"/>
              </a:ext>
            </a:extLst>
          </p:cNvPr>
          <p:cNvSpPr txBox="1"/>
          <p:nvPr/>
        </p:nvSpPr>
        <p:spPr>
          <a:xfrm>
            <a:off x="72008" y="1196763"/>
            <a:ext cx="3162805" cy="47705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5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87C64-E37E-48F0-93F2-B8083112B476}"/>
              </a:ext>
            </a:extLst>
          </p:cNvPr>
          <p:cNvSpPr txBox="1"/>
          <p:nvPr/>
        </p:nvSpPr>
        <p:spPr>
          <a:xfrm>
            <a:off x="72008" y="1771415"/>
            <a:ext cx="3162805" cy="393954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 algn="ctr">
              <a:buFont typeface="+mj-lt"/>
              <a:buAutoNum type="arabicParenR" startAt="9"/>
            </a:pPr>
            <a:r>
              <a:rPr lang="uk-UA" sz="2500" b="1" i="1" dirty="0">
                <a:solidFill>
                  <a:schemeClr val="bg1"/>
                </a:solidFill>
              </a:rPr>
              <a:t>Вибрати перемикач відповідності змісту відео певній віковій категорії (призначений чи ні цей контент для дітей).</a:t>
            </a:r>
          </a:p>
        </p:txBody>
      </p:sp>
      <p:cxnSp>
        <p:nvCxnSpPr>
          <p:cNvPr id="7" name="Сполучна лінія: уступом 6">
            <a:extLst>
              <a:ext uri="{FF2B5EF4-FFF2-40B4-BE49-F238E27FC236}">
                <a16:creationId xmlns:a16="http://schemas.microsoft.com/office/drawing/2014/main" id="{02FCF7FF-1F7F-46CA-972A-88B015EE100C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rot="10800000">
            <a:off x="3234814" y="3741186"/>
            <a:ext cx="1775335" cy="495865"/>
          </a:xfrm>
          <a:prstGeom prst="bentConnector3">
            <a:avLst>
              <a:gd name="adj1" fmla="val 9319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E6BC0C6-2CA9-42D7-94B8-03215F96C039}"/>
              </a:ext>
            </a:extLst>
          </p:cNvPr>
          <p:cNvSpPr/>
          <p:nvPr/>
        </p:nvSpPr>
        <p:spPr>
          <a:xfrm>
            <a:off x="5010148" y="3961093"/>
            <a:ext cx="3437892" cy="551913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ABDD9D24-96EA-405F-AA8B-7146C3A3E58F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8448041" y="4375029"/>
            <a:ext cx="1796415" cy="126948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6A17CCF-6CFA-466E-9F17-F832094C8948}"/>
              </a:ext>
            </a:extLst>
          </p:cNvPr>
          <p:cNvSpPr/>
          <p:nvPr/>
        </p:nvSpPr>
        <p:spPr>
          <a:xfrm>
            <a:off x="10244455" y="5497830"/>
            <a:ext cx="507365" cy="29337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8145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Сервіси розміщення аудіо-</a:t>
            </a:r>
            <a:br>
              <a:rPr lang="en-US" dirty="0"/>
            </a:br>
            <a:r>
              <a:rPr lang="uk-UA" dirty="0"/>
              <a:t>та відеофайлів в інтернеті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F626BC-7AE9-4EAA-B522-C0D89D194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49" y="1196763"/>
            <a:ext cx="8731041" cy="4911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7F378B-614B-4133-A2F3-4C35FED55BBC}"/>
              </a:ext>
            </a:extLst>
          </p:cNvPr>
          <p:cNvSpPr txBox="1"/>
          <p:nvPr/>
        </p:nvSpPr>
        <p:spPr>
          <a:xfrm>
            <a:off x="72008" y="1196763"/>
            <a:ext cx="3162805" cy="47705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5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C9F3E0-1BD2-4B5B-8F86-C2D5F7543AE8}"/>
              </a:ext>
            </a:extLst>
          </p:cNvPr>
          <p:cNvSpPr txBox="1"/>
          <p:nvPr/>
        </p:nvSpPr>
        <p:spPr>
          <a:xfrm>
            <a:off x="72008" y="1771415"/>
            <a:ext cx="3162805" cy="240065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 algn="ctr">
              <a:buFont typeface="+mj-lt"/>
              <a:buAutoNum type="arabicParenR" startAt="10"/>
            </a:pPr>
            <a:r>
              <a:rPr lang="uk-UA" sz="2500" b="1" i="1" dirty="0">
                <a:solidFill>
                  <a:schemeClr val="bg1"/>
                </a:solidFill>
              </a:rPr>
              <a:t>Установити значення властивостей </a:t>
            </a:r>
            <a:r>
              <a:rPr lang="uk-UA" sz="2500" b="1" i="1" dirty="0" err="1">
                <a:solidFill>
                  <a:schemeClr val="bg1"/>
                </a:solidFill>
              </a:rPr>
              <a:t>конфі-денційності</a:t>
            </a:r>
            <a:r>
              <a:rPr lang="uk-UA" sz="2500" b="1" i="1" dirty="0">
                <a:solidFill>
                  <a:schemeClr val="bg1"/>
                </a:solidFill>
              </a:rPr>
              <a:t> (доступу) відео.</a:t>
            </a:r>
          </a:p>
        </p:txBody>
      </p:sp>
      <p:cxnSp>
        <p:nvCxnSpPr>
          <p:cNvPr id="7" name="Сполучна лінія: уступом 6">
            <a:extLst>
              <a:ext uri="{FF2B5EF4-FFF2-40B4-BE49-F238E27FC236}">
                <a16:creationId xmlns:a16="http://schemas.microsoft.com/office/drawing/2014/main" id="{97D56870-E2D8-4C06-8D7A-3E8A9D0E0F36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rot="10800000">
            <a:off x="3234814" y="2971745"/>
            <a:ext cx="1775335" cy="656359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F43E0D0-705A-4C76-AB48-230244BFA2AA}"/>
              </a:ext>
            </a:extLst>
          </p:cNvPr>
          <p:cNvSpPr/>
          <p:nvPr/>
        </p:nvSpPr>
        <p:spPr>
          <a:xfrm>
            <a:off x="5010148" y="2438400"/>
            <a:ext cx="3437892" cy="2379405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E1FA2-8491-4B6B-971D-B901C1A57006}"/>
              </a:ext>
            </a:extLst>
          </p:cNvPr>
          <p:cNvSpPr txBox="1"/>
          <p:nvPr/>
        </p:nvSpPr>
        <p:spPr>
          <a:xfrm>
            <a:off x="72007" y="4281111"/>
            <a:ext cx="3162805" cy="12464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 algn="ctr">
              <a:buFont typeface="+mj-lt"/>
              <a:buAutoNum type="arabicParenR" startAt="11"/>
            </a:pPr>
            <a:r>
              <a:rPr lang="uk-UA" sz="2500" b="1" i="1" dirty="0">
                <a:solidFill>
                  <a:schemeClr val="bg1"/>
                </a:solidFill>
              </a:rPr>
              <a:t>Вибрати кнопку </a:t>
            </a:r>
            <a:r>
              <a:rPr lang="uk-UA" sz="2500" b="1" i="1" dirty="0">
                <a:solidFill>
                  <a:srgbClr val="FFFF00"/>
                </a:solidFill>
              </a:rPr>
              <a:t>Зберегти</a:t>
            </a:r>
            <a:r>
              <a:rPr lang="uk-UA" sz="2500" b="1" i="1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0" name="Сполучна лінія: уступом 9">
            <a:extLst>
              <a:ext uri="{FF2B5EF4-FFF2-40B4-BE49-F238E27FC236}">
                <a16:creationId xmlns:a16="http://schemas.microsoft.com/office/drawing/2014/main" id="{D48DC2F4-4060-4AC6-87A6-14247C0E5393}"/>
              </a:ext>
            </a:extLst>
          </p:cNvPr>
          <p:cNvCxnSpPr>
            <a:cxnSpLocks/>
            <a:stCxn id="12" idx="2"/>
            <a:endCxn id="9" idx="2"/>
          </p:cNvCxnSpPr>
          <p:nvPr/>
        </p:nvCxnSpPr>
        <p:spPr>
          <a:xfrm rot="5400000" flipH="1">
            <a:off x="5888995" y="1292021"/>
            <a:ext cx="265499" cy="8736670"/>
          </a:xfrm>
          <a:prstGeom prst="bentConnector3">
            <a:avLst>
              <a:gd name="adj1" fmla="val -16016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8ED58E6-ABE5-4B4B-B4F4-DEB94AA26DAC}"/>
              </a:ext>
            </a:extLst>
          </p:cNvPr>
          <p:cNvSpPr/>
          <p:nvPr/>
        </p:nvSpPr>
        <p:spPr>
          <a:xfrm>
            <a:off x="10035540" y="5485696"/>
            <a:ext cx="709080" cy="307409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8192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11382</TotalTime>
  <Words>284</Words>
  <Application>Microsoft Office PowerPoint</Application>
  <PresentationFormat>Широкий екран</PresentationFormat>
  <Paragraphs>48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Практична робота 10   Розміщення відеоматеріалів в інтернеті</vt:lpstr>
      <vt:lpstr>Опрацювання, зберігання та розміщення відеофільму в інтернеті</vt:lpstr>
      <vt:lpstr>Сервіси розміщення аудіо- та відеофайлів в інтернеті</vt:lpstr>
      <vt:lpstr>Сервіси розміщення аудіо- та відеофайлів в інтернеті</vt:lpstr>
      <vt:lpstr>Сервіси розміщення аудіо- та відеофайлів в інтернеті</vt:lpstr>
      <vt:lpstr>Сервіси розміщення аудіо- та відеофайлів в інтернеті</vt:lpstr>
      <vt:lpstr>Сервіси розміщення аудіо- та відеофайлів в інтернеті</vt:lpstr>
      <vt:lpstr>Сервіси розміщення аудіо- та відеофайлів в інтернеті</vt:lpstr>
      <vt:lpstr>Сервіси розміщення аудіо- та відеофайлів в інтернеті</vt:lpstr>
      <vt:lpstr>Домашнє завдання</vt:lpstr>
      <vt:lpstr>Працюємо за комп’ютером</vt:lpstr>
      <vt:lpstr>Працюємо за комп’ютером</vt:lpstr>
      <vt:lpstr>Успіхів у навчанні!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701</cp:revision>
  <dcterms:created xsi:type="dcterms:W3CDTF">2016-06-06T19:48:43Z</dcterms:created>
  <dcterms:modified xsi:type="dcterms:W3CDTF">2025-07-03T11:17:10Z</dcterms:modified>
</cp:coreProperties>
</file>