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04"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Calibri" panose="020F0502020204030204" pitchFamily="34" charset="0"/>
      <p:regular r:id="rId13"/>
      <p:bold r:id="rId14"/>
      <p:italic r:id="rId15"/>
      <p:boldItalic r:id="rId16"/>
    </p:embeddedFont>
    <p:embeddedFont>
      <p:font typeface="DM Sans" panose="020B0604020202020204" charset="0"/>
      <p:regular r:id="rId17"/>
    </p:embeddedFont>
    <p:embeddedFont>
      <p:font typeface="Calibri Light" panose="020F0302020204030204" pitchFamily="34" charset="0"/>
      <p:regular r:id="rId18"/>
      <p:italic r:id="rId19"/>
    </p:embeddedFont>
    <p:embeddedFont>
      <p:font typeface="Libre Baskerville" panose="020B0604020202020204" charset="0"/>
      <p:regular r:id="rId20"/>
    </p:embeddedFont>
  </p:embeddedFontLst>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1" d="100"/>
          <a:sy n="61" d="100"/>
        </p:scale>
        <p:origin x="6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984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28800" y="1346836"/>
            <a:ext cx="10972800" cy="2865120"/>
          </a:xfrm>
        </p:spPr>
        <p:txBody>
          <a:bodyPr anchor="b"/>
          <a:lstStyle>
            <a:lvl1pPr algn="ctr">
              <a:defRPr sz="7200"/>
            </a:lvl1pPr>
          </a:lstStyle>
          <a:p>
            <a:r>
              <a:rPr lang="ru-RU" smtClean="0"/>
              <a:t>Образец заголовка</a:t>
            </a:r>
            <a:endParaRPr lang="uk-UA"/>
          </a:p>
        </p:txBody>
      </p:sp>
      <p:sp>
        <p:nvSpPr>
          <p:cNvPr id="3" name="Подзаголовок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p>
            <a:fld id="{C764DE79-268F-4C1A-8933-263129D2AF90}" type="datetimeFigureOut">
              <a:rPr lang="en-US" smtClean="0"/>
              <a:t>2/6/2026</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787615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C764DE79-268F-4C1A-8933-263129D2AF90}" type="datetimeFigureOut">
              <a:rPr lang="en-US" smtClean="0"/>
              <a:t>2/6/2026</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1822533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0469880" y="438150"/>
            <a:ext cx="3154680" cy="6974206"/>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1005840" y="438150"/>
            <a:ext cx="9281160" cy="6974206"/>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C764DE79-268F-4C1A-8933-263129D2AF90}" type="datetimeFigureOut">
              <a:rPr lang="en-US" smtClean="0"/>
              <a:t>2/6/2026</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9151275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09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128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136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630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Slide 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146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Slide 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475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601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Slide 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5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C764DE79-268F-4C1A-8933-263129D2AF90}" type="datetimeFigureOut">
              <a:rPr lang="en-US" smtClean="0"/>
              <a:t>2/6/2026</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19597418"/>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Slide 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33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Slide 1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670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8220" y="2051686"/>
            <a:ext cx="12618720" cy="3423284"/>
          </a:xfrm>
        </p:spPr>
        <p:txBody>
          <a:bodyPr anchor="b"/>
          <a:lstStyle>
            <a:lvl1pPr>
              <a:defRPr sz="7200"/>
            </a:lvl1pPr>
          </a:lstStyle>
          <a:p>
            <a:r>
              <a:rPr lang="ru-RU" smtClean="0"/>
              <a:t>Образец заголовка</a:t>
            </a:r>
            <a:endParaRPr lang="uk-UA"/>
          </a:p>
        </p:txBody>
      </p:sp>
      <p:sp>
        <p:nvSpPr>
          <p:cNvPr id="3" name="Текст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764DE79-268F-4C1A-8933-263129D2AF90}" type="datetimeFigureOut">
              <a:rPr lang="en-US" smtClean="0"/>
              <a:t>2/6/2026</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6941195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1005840" y="2190750"/>
            <a:ext cx="6217920" cy="522160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7406640" y="2190750"/>
            <a:ext cx="6217920" cy="522160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C764DE79-268F-4C1A-8933-263129D2AF90}" type="datetimeFigureOut">
              <a:rPr lang="en-US" smtClean="0"/>
              <a:t>2/6/2026</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494207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7746" y="438150"/>
            <a:ext cx="12618720" cy="1590676"/>
          </a:xfrm>
        </p:spPr>
        <p:txBody>
          <a:bodyPr/>
          <a:lstStyle/>
          <a:p>
            <a:r>
              <a:rPr lang="ru-RU" smtClean="0"/>
              <a:t>Образец заголовка</a:t>
            </a:r>
            <a:endParaRPr lang="uk-UA"/>
          </a:p>
        </p:txBody>
      </p:sp>
      <p:sp>
        <p:nvSpPr>
          <p:cNvPr id="3" name="Текст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ru-RU" smtClean="0"/>
              <a:t>Образец текста</a:t>
            </a:r>
          </a:p>
        </p:txBody>
      </p:sp>
      <p:sp>
        <p:nvSpPr>
          <p:cNvPr id="4" name="Объект 3"/>
          <p:cNvSpPr>
            <a:spLocks noGrp="1"/>
          </p:cNvSpPr>
          <p:nvPr>
            <p:ph sz="half" idx="2"/>
          </p:nvPr>
        </p:nvSpPr>
        <p:spPr>
          <a:xfrm>
            <a:off x="1007746" y="3006090"/>
            <a:ext cx="6189344" cy="442150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ru-RU" smtClean="0"/>
              <a:t>Образец текста</a:t>
            </a:r>
          </a:p>
        </p:txBody>
      </p:sp>
      <p:sp>
        <p:nvSpPr>
          <p:cNvPr id="6" name="Объект 5"/>
          <p:cNvSpPr>
            <a:spLocks noGrp="1"/>
          </p:cNvSpPr>
          <p:nvPr>
            <p:ph sz="quarter" idx="4"/>
          </p:nvPr>
        </p:nvSpPr>
        <p:spPr>
          <a:xfrm>
            <a:off x="7406640" y="3006090"/>
            <a:ext cx="6219826" cy="442150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C764DE79-268F-4C1A-8933-263129D2AF90}" type="datetimeFigureOut">
              <a:rPr lang="en-US" smtClean="0"/>
              <a:t>2/6/2026</a:t>
            </a:fld>
            <a:endParaRPr lang="en-US" dirty="0"/>
          </a:p>
        </p:txBody>
      </p:sp>
      <p:sp>
        <p:nvSpPr>
          <p:cNvPr id="8" name="Нижний колонтитул 7"/>
          <p:cNvSpPr>
            <a:spLocks noGrp="1"/>
          </p:cNvSpPr>
          <p:nvPr>
            <p:ph type="ftr" sz="quarter" idx="11"/>
          </p:nvPr>
        </p:nvSpPr>
        <p:spPr/>
        <p:txBody>
          <a:bodyPr/>
          <a:lstStyle/>
          <a:p>
            <a:endParaRPr lang="en-US" dirty="0"/>
          </a:p>
        </p:txBody>
      </p:sp>
      <p:sp>
        <p:nvSpPr>
          <p:cNvPr id="9" name="Номер слайда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692835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C764DE79-268F-4C1A-8933-263129D2AF90}" type="datetimeFigureOut">
              <a:rPr lang="en-US" smtClean="0"/>
              <a:t>2/6/2026</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2044263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764DE79-268F-4C1A-8933-263129D2AF90}" type="datetimeFigureOut">
              <a:rPr lang="en-US" smtClean="0"/>
              <a:t>2/6/2026</a:t>
            </a:fld>
            <a:endParaRPr lang="en-US" dirty="0"/>
          </a:p>
        </p:txBody>
      </p:sp>
      <p:sp>
        <p:nvSpPr>
          <p:cNvPr id="3" name="Нижний колонтитул 2"/>
          <p:cNvSpPr>
            <a:spLocks noGrp="1"/>
          </p:cNvSpPr>
          <p:nvPr>
            <p:ph type="ftr" sz="quarter" idx="11"/>
          </p:nvPr>
        </p:nvSpPr>
        <p:spPr/>
        <p:txBody>
          <a:bodyPr/>
          <a:lstStyle/>
          <a:p>
            <a:endParaRPr lang="en-US" dirty="0"/>
          </a:p>
        </p:txBody>
      </p:sp>
      <p:sp>
        <p:nvSpPr>
          <p:cNvPr id="4" name="Номер слайда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5921919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7746" y="548640"/>
            <a:ext cx="4718684" cy="1920240"/>
          </a:xfrm>
        </p:spPr>
        <p:txBody>
          <a:bodyPr anchor="b"/>
          <a:lstStyle>
            <a:lvl1pPr>
              <a:defRPr sz="3840"/>
            </a:lvl1pPr>
          </a:lstStyle>
          <a:p>
            <a:r>
              <a:rPr lang="ru-RU" smtClean="0"/>
              <a:t>Образец заголовка</a:t>
            </a:r>
            <a:endParaRPr lang="uk-UA"/>
          </a:p>
        </p:txBody>
      </p:sp>
      <p:sp>
        <p:nvSpPr>
          <p:cNvPr id="3" name="Объект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ru-RU" smtClean="0"/>
              <a:t>Образец текста</a:t>
            </a:r>
          </a:p>
        </p:txBody>
      </p:sp>
      <p:sp>
        <p:nvSpPr>
          <p:cNvPr id="5" name="Дата 4"/>
          <p:cNvSpPr>
            <a:spLocks noGrp="1"/>
          </p:cNvSpPr>
          <p:nvPr>
            <p:ph type="dt" sz="half" idx="10"/>
          </p:nvPr>
        </p:nvSpPr>
        <p:spPr/>
        <p:txBody>
          <a:bodyPr/>
          <a:lstStyle/>
          <a:p>
            <a:fld id="{C764DE79-268F-4C1A-8933-263129D2AF90}" type="datetimeFigureOut">
              <a:rPr lang="en-US" smtClean="0"/>
              <a:t>2/6/2026</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1522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7746" y="548640"/>
            <a:ext cx="4718684" cy="1920240"/>
          </a:xfrm>
        </p:spPr>
        <p:txBody>
          <a:bodyPr anchor="b"/>
          <a:lstStyle>
            <a:lvl1pPr>
              <a:defRPr sz="3840"/>
            </a:lvl1pPr>
          </a:lstStyle>
          <a:p>
            <a:r>
              <a:rPr lang="ru-RU" smtClean="0"/>
              <a:t>Образец заголовка</a:t>
            </a:r>
            <a:endParaRPr lang="uk-UA"/>
          </a:p>
        </p:txBody>
      </p:sp>
      <p:sp>
        <p:nvSpPr>
          <p:cNvPr id="3" name="Рисунок 2"/>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uk-UA"/>
          </a:p>
        </p:txBody>
      </p:sp>
      <p:sp>
        <p:nvSpPr>
          <p:cNvPr id="4" name="Текст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ru-RU" smtClean="0"/>
              <a:t>Образец текста</a:t>
            </a:r>
          </a:p>
        </p:txBody>
      </p:sp>
      <p:sp>
        <p:nvSpPr>
          <p:cNvPr id="5" name="Дата 4"/>
          <p:cNvSpPr>
            <a:spLocks noGrp="1"/>
          </p:cNvSpPr>
          <p:nvPr>
            <p:ph type="dt" sz="half" idx="10"/>
          </p:nvPr>
        </p:nvSpPr>
        <p:spPr/>
        <p:txBody>
          <a:bodyPr/>
          <a:lstStyle/>
          <a:p>
            <a:fld id="{C764DE79-268F-4C1A-8933-263129D2AF90}" type="datetimeFigureOut">
              <a:rPr lang="en-US" smtClean="0"/>
              <a:t>2/6/2026</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024159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ru-RU" smtClean="0"/>
              <a:t>Образец заголовка</a:t>
            </a:r>
            <a:endParaRPr lang="uk-UA"/>
          </a:p>
        </p:txBody>
      </p:sp>
      <p:sp>
        <p:nvSpPr>
          <p:cNvPr id="3" name="Текст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C764DE79-268F-4C1A-8933-263129D2AF90}" type="datetimeFigureOut">
              <a:rPr lang="en-US" smtClean="0"/>
              <a:t>2/6/2026</a:t>
            </a:fld>
            <a:endParaRPr lang="en-US" dirty="0"/>
          </a:p>
        </p:txBody>
      </p:sp>
      <p:sp>
        <p:nvSpPr>
          <p:cNvPr id="5" name="Нижний колонтитул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dirty="0"/>
          </a:p>
        </p:txBody>
      </p:sp>
      <p:sp>
        <p:nvSpPr>
          <p:cNvPr id="6" name="Номер слайда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77715151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Lst>
  <p:hf sldNum="0"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uk-UA"/>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6.svg"/><Relationship Id="rId5" Type="http://schemas.openxmlformats.org/officeDocument/2006/relationships/image" Target="../media/image-2-4.svg"/><Relationship Id="rId4" Type="http://schemas.openxmlformats.org/officeDocument/2006/relationships/image" Target="../media/image-2-2.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showMasterSp="0">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1" y="2342795"/>
            <a:ext cx="7556421" cy="3543895"/>
          </a:xfrm>
          <a:prstGeom prst="rect">
            <a:avLst/>
          </a:prstGeom>
          <a:noFill/>
          <a:ln/>
        </p:spPr>
        <p:txBody>
          <a:bodyPr wrap="square" lIns="0" tIns="0" rIns="0" bIns="0" rtlCol="0" anchor="t"/>
          <a:lstStyle/>
          <a:p>
            <a:pPr>
              <a:lnSpc>
                <a:spcPts val="5550"/>
              </a:lnSpc>
            </a:pPr>
            <a:r>
              <a:rPr lang="en-US" sz="4450" dirty="0">
                <a:solidFill>
                  <a:srgbClr val="5C4E3D"/>
                </a:solidFill>
                <a:latin typeface="Libre Baskerville" pitchFamily="34" charset="0"/>
                <a:ea typeface="Libre Baskerville" pitchFamily="34" charset="-122"/>
                <a:cs typeface="Libre Baskerville" pitchFamily="34" charset="-120"/>
              </a:rPr>
              <a:t>Інновації в економіці України: стан і перспективи розвитку інноваційних галузей, державна підтримка</a:t>
            </a:r>
            <a:endParaRPr lang="en-US" sz="44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name="Slide 10">
    <p:spTree>
      <p:nvGrpSpPr>
        <p:cNvPr id="1" name=""/>
        <p:cNvGrpSpPr/>
        <p:nvPr/>
      </p:nvGrpSpPr>
      <p:grpSpPr>
        <a:xfrm>
          <a:off x="0" y="0"/>
          <a:ext cx="0" cy="0"/>
          <a:chOff x="0" y="0"/>
          <a:chExt cx="0" cy="0"/>
        </a:xfrm>
      </p:grpSpPr>
      <p:sp>
        <p:nvSpPr>
          <p:cNvPr id="2" name="Text 0"/>
          <p:cNvSpPr/>
          <p:nvPr/>
        </p:nvSpPr>
        <p:spPr>
          <a:xfrm>
            <a:off x="793791" y="1631156"/>
            <a:ext cx="13042821" cy="1417558"/>
          </a:xfrm>
          <a:prstGeom prst="rect">
            <a:avLst/>
          </a:prstGeom>
          <a:noFill/>
          <a:ln/>
        </p:spPr>
        <p:txBody>
          <a:bodyPr wrap="square" lIns="0" tIns="0" rIns="0" bIns="0" rtlCol="0" anchor="t"/>
          <a:lstStyle/>
          <a:p>
            <a:pPr>
              <a:lnSpc>
                <a:spcPts val="5550"/>
              </a:lnSpc>
            </a:pPr>
            <a:r>
              <a:rPr lang="en-US" sz="4450" dirty="0">
                <a:solidFill>
                  <a:srgbClr val="5C4E3D"/>
                </a:solidFill>
                <a:latin typeface="Libre Baskerville" pitchFamily="34" charset="0"/>
                <a:ea typeface="Libre Baskerville" pitchFamily="34" charset="-122"/>
                <a:cs typeface="Libre Baskerville" pitchFamily="34" charset="-120"/>
              </a:rPr>
              <a:t>Висновок: Інновації — ключ до майбутнього України</a:t>
            </a:r>
            <a:endParaRPr lang="en-US" sz="4450" dirty="0"/>
          </a:p>
        </p:txBody>
      </p:sp>
      <p:sp>
        <p:nvSpPr>
          <p:cNvPr id="3" name="Text 1"/>
          <p:cNvSpPr/>
          <p:nvPr/>
        </p:nvSpPr>
        <p:spPr>
          <a:xfrm>
            <a:off x="1133952" y="3757495"/>
            <a:ext cx="12702659" cy="725805"/>
          </a:xfrm>
          <a:prstGeom prst="rect">
            <a:avLst/>
          </a:prstGeom>
          <a:noFill/>
          <a:ln/>
        </p:spPr>
        <p:txBody>
          <a:bodyPr wrap="square" lIns="0" tIns="0" rIns="0" bIns="0" rtlCol="0" anchor="t"/>
          <a:lstStyle/>
          <a:p>
            <a:pPr>
              <a:lnSpc>
                <a:spcPts val="2850"/>
              </a:lnSpc>
            </a:pPr>
            <a:r>
              <a:rPr lang="en-US" sz="1750" dirty="0">
                <a:solidFill>
                  <a:srgbClr val="454240"/>
                </a:solidFill>
                <a:latin typeface="DM Sans" pitchFamily="34" charset="0"/>
                <a:ea typeface="DM Sans" pitchFamily="34" charset="-122"/>
                <a:cs typeface="DM Sans" pitchFamily="34" charset="-120"/>
              </a:rPr>
              <a:t>Інноваційний розвиток — не просто тренд, а стратегічна необхідність для економічної безпеки та сталого зростання. Державна підтримка та цифрова трансформація створюють надійний фундамент для майбутнього.</a:t>
            </a:r>
            <a:endParaRPr lang="en-US" sz="1750" dirty="0"/>
          </a:p>
        </p:txBody>
      </p:sp>
      <p:sp>
        <p:nvSpPr>
          <p:cNvPr id="4" name="Text 2"/>
          <p:cNvSpPr/>
          <p:nvPr/>
        </p:nvSpPr>
        <p:spPr>
          <a:xfrm>
            <a:off x="1133952" y="4738451"/>
            <a:ext cx="12702659" cy="725805"/>
          </a:xfrm>
          <a:prstGeom prst="rect">
            <a:avLst/>
          </a:prstGeom>
          <a:noFill/>
          <a:ln/>
        </p:spPr>
        <p:txBody>
          <a:bodyPr wrap="square" lIns="0" tIns="0" rIns="0" bIns="0" rtlCol="0" anchor="t"/>
          <a:lstStyle/>
          <a:p>
            <a:pPr>
              <a:lnSpc>
                <a:spcPts val="2850"/>
              </a:lnSpc>
            </a:pPr>
            <a:r>
              <a:rPr lang="en-US" sz="1750" dirty="0">
                <a:solidFill>
                  <a:srgbClr val="454240"/>
                </a:solidFill>
                <a:latin typeface="DM Sans" pitchFamily="34" charset="0"/>
                <a:ea typeface="DM Sans" pitchFamily="34" charset="-122"/>
                <a:cs typeface="DM Sans" pitchFamily="34" charset="-120"/>
              </a:rPr>
              <a:t>Україна має всі шанси стати лідером інновацій у Європі, якщо об’єднає зусилля бізнесу, науки і влади. Настав час інвестувати, підтримувати інновації та будувати майбутнє вже сьогодні.</a:t>
            </a:r>
            <a:endParaRPr lang="en-US" sz="1750" dirty="0"/>
          </a:p>
        </p:txBody>
      </p:sp>
      <p:sp>
        <p:nvSpPr>
          <p:cNvPr id="5" name="Shape 3"/>
          <p:cNvSpPr/>
          <p:nvPr/>
        </p:nvSpPr>
        <p:spPr>
          <a:xfrm>
            <a:off x="-1035010" y="3502345"/>
            <a:ext cx="30480" cy="2217063"/>
          </a:xfrm>
          <a:prstGeom prst="rect">
            <a:avLst/>
          </a:prstGeom>
          <a:solidFill>
            <a:srgbClr val="B88E23"/>
          </a:solidFill>
          <a:ln/>
        </p:spPr>
      </p:sp>
      <p:pic>
        <p:nvPicPr>
          <p:cNvPr id="6" name="Image 0" descr="preencoded.png">
            <a:hlinkClick r:id=""/>
          </p:cNvPr>
          <p:cNvPicPr>
            <a:picLocks noChangeAspect="1"/>
          </p:cNvPicPr>
          <p:nvPr/>
        </p:nvPicPr>
        <p:blipFill>
          <a:blip r:embed="rId3"/>
          <a:stretch>
            <a:fillRect/>
          </a:stretch>
        </p:blipFill>
        <p:spPr>
          <a:xfrm>
            <a:off x="793791" y="5974556"/>
            <a:ext cx="2369701" cy="623768"/>
          </a:xfrm>
          <a:prstGeom prst="rect">
            <a:avLst/>
          </a:prstGeom>
        </p:spPr>
      </p:pic>
      <p:pic>
        <p:nvPicPr>
          <p:cNvPr id="7" name="Image 1" descr="preencoded.png">
            <a:hlinkClick r:id=""/>
          </p:cNvPr>
          <p:cNvPicPr>
            <a:picLocks noChangeAspect="1"/>
          </p:cNvPicPr>
          <p:nvPr/>
        </p:nvPicPr>
        <p:blipFill>
          <a:blip r:embed="rId4"/>
          <a:stretch>
            <a:fillRect/>
          </a:stretch>
        </p:blipFill>
        <p:spPr>
          <a:xfrm>
            <a:off x="3276840" y="5974556"/>
            <a:ext cx="2404229" cy="62376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name="Slide 2">
    <p:spTree>
      <p:nvGrpSpPr>
        <p:cNvPr id="1" name=""/>
        <p:cNvGrpSpPr/>
        <p:nvPr/>
      </p:nvGrpSpPr>
      <p:grpSpPr>
        <a:xfrm>
          <a:off x="0" y="0"/>
          <a:ext cx="0" cy="0"/>
          <a:chOff x="0" y="0"/>
          <a:chExt cx="0" cy="0"/>
        </a:xfrm>
      </p:grpSpPr>
      <p:sp>
        <p:nvSpPr>
          <p:cNvPr id="2" name="Shape 0"/>
          <p:cNvSpPr/>
          <p:nvPr/>
        </p:nvSpPr>
        <p:spPr>
          <a:xfrm>
            <a:off x="793791" y="1608892"/>
            <a:ext cx="1170265" cy="426244"/>
          </a:xfrm>
          <a:prstGeom prst="roundRect">
            <a:avLst>
              <a:gd name="adj" fmla="val 17880"/>
            </a:avLst>
          </a:prstGeom>
          <a:solidFill>
            <a:srgbClr val="F7EDD4"/>
          </a:solidFill>
          <a:ln/>
        </p:spPr>
      </p:sp>
      <p:sp>
        <p:nvSpPr>
          <p:cNvPr id="3" name="Text 1"/>
          <p:cNvSpPr/>
          <p:nvPr/>
        </p:nvSpPr>
        <p:spPr>
          <a:xfrm>
            <a:off x="-898922" y="1676876"/>
            <a:ext cx="898088" cy="290274"/>
          </a:xfrm>
          <a:prstGeom prst="rect">
            <a:avLst/>
          </a:prstGeom>
          <a:noFill/>
          <a:ln/>
        </p:spPr>
        <p:txBody>
          <a:bodyPr wrap="none" lIns="0" tIns="0" rIns="0" bIns="0" rtlCol="0" anchor="t"/>
          <a:lstStyle/>
          <a:p>
            <a:pPr>
              <a:lnSpc>
                <a:spcPts val="2250"/>
              </a:lnSpc>
            </a:pPr>
            <a:r>
              <a:rPr lang="en-US" sz="1400" dirty="0">
                <a:solidFill>
                  <a:srgbClr val="454240"/>
                </a:solidFill>
                <a:latin typeface="DM Sans" pitchFamily="34" charset="0"/>
                <a:ea typeface="DM Sans" pitchFamily="34" charset="-122"/>
                <a:cs typeface="DM Sans" pitchFamily="34" charset="-120"/>
              </a:rPr>
              <a:t>СТРАТЕГІЯ</a:t>
            </a:r>
            <a:endParaRPr lang="en-US" sz="1400" dirty="0"/>
          </a:p>
        </p:txBody>
      </p:sp>
      <p:sp>
        <p:nvSpPr>
          <p:cNvPr id="4" name="Text 2"/>
          <p:cNvSpPr/>
          <p:nvPr/>
        </p:nvSpPr>
        <p:spPr>
          <a:xfrm>
            <a:off x="793791" y="2125861"/>
            <a:ext cx="13042821" cy="1417558"/>
          </a:xfrm>
          <a:prstGeom prst="rect">
            <a:avLst/>
          </a:prstGeom>
          <a:noFill/>
          <a:ln/>
        </p:spPr>
        <p:txBody>
          <a:bodyPr wrap="square" lIns="0" tIns="0" rIns="0" bIns="0" rtlCol="0" anchor="t"/>
          <a:lstStyle/>
          <a:p>
            <a:pPr>
              <a:lnSpc>
                <a:spcPts val="5550"/>
              </a:lnSpc>
            </a:pPr>
            <a:r>
              <a:rPr lang="en-US" sz="4450" dirty="0">
                <a:solidFill>
                  <a:srgbClr val="5C4E3D"/>
                </a:solidFill>
                <a:latin typeface="Libre Baskerville" pitchFamily="34" charset="0"/>
                <a:ea typeface="Libre Baskerville" pitchFamily="34" charset="-122"/>
                <a:cs typeface="Libre Baskerville" pitchFamily="34" charset="-120"/>
              </a:rPr>
              <a:t>Інновації як драйвер економічного стрибка України</a:t>
            </a:r>
            <a:endParaRPr lang="en-US" sz="4450" dirty="0"/>
          </a:p>
        </p:txBody>
      </p:sp>
      <p:pic>
        <p:nvPicPr>
          <p:cNvPr id="5" name="Image 0" descr="preencoded.png"/>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35010" y="3883581"/>
            <a:ext cx="453628" cy="453628"/>
          </a:xfrm>
          <a:prstGeom prst="rect">
            <a:avLst/>
          </a:prstGeom>
        </p:spPr>
      </p:pic>
      <p:sp>
        <p:nvSpPr>
          <p:cNvPr id="6" name="Text 3"/>
          <p:cNvSpPr/>
          <p:nvPr/>
        </p:nvSpPr>
        <p:spPr>
          <a:xfrm>
            <a:off x="1530907" y="3961448"/>
            <a:ext cx="3421499" cy="708660"/>
          </a:xfrm>
          <a:prstGeom prst="rect">
            <a:avLst/>
          </a:prstGeom>
          <a:noFill/>
          <a:ln/>
        </p:spPr>
        <p:txBody>
          <a:bodyPr wrap="square" lIns="0" tIns="0" rIns="0" bIns="0" rtlCol="0" anchor="t"/>
          <a:lstStyle/>
          <a:p>
            <a:pPr>
              <a:lnSpc>
                <a:spcPts val="2750"/>
              </a:lnSpc>
            </a:pPr>
            <a:r>
              <a:rPr lang="en-US" sz="2200" dirty="0">
                <a:solidFill>
                  <a:srgbClr val="454240"/>
                </a:solidFill>
                <a:latin typeface="Libre Baskerville" pitchFamily="34" charset="0"/>
                <a:ea typeface="Libre Baskerville" pitchFamily="34" charset="-122"/>
                <a:cs typeface="Libre Baskerville" pitchFamily="34" charset="-120"/>
              </a:rPr>
              <a:t>Стратегія WINWIN 2030</a:t>
            </a:r>
            <a:endParaRPr lang="en-US" sz="2200" dirty="0"/>
          </a:p>
        </p:txBody>
      </p:sp>
      <p:sp>
        <p:nvSpPr>
          <p:cNvPr id="7" name="Text 4"/>
          <p:cNvSpPr/>
          <p:nvPr/>
        </p:nvSpPr>
        <p:spPr>
          <a:xfrm>
            <a:off x="1530907" y="4806198"/>
            <a:ext cx="3421499" cy="1814513"/>
          </a:xfrm>
          <a:prstGeom prst="rect">
            <a:avLst/>
          </a:prstGeom>
          <a:noFill/>
          <a:ln/>
        </p:spPr>
        <p:txBody>
          <a:bodyPr wrap="square" lIns="0" tIns="0" rIns="0" bIns="0" rtlCol="0" anchor="t"/>
          <a:lstStyle/>
          <a:p>
            <a:pPr>
              <a:lnSpc>
                <a:spcPts val="2850"/>
              </a:lnSpc>
            </a:pPr>
            <a:r>
              <a:rPr lang="en-US" sz="1750" dirty="0">
                <a:solidFill>
                  <a:srgbClr val="454240"/>
                </a:solidFill>
                <a:latin typeface="DM Sans" pitchFamily="34" charset="0"/>
                <a:ea typeface="DM Sans" pitchFamily="34" charset="-122"/>
                <a:cs typeface="DM Sans" pitchFamily="34" charset="-120"/>
              </a:rPr>
              <a:t>Україна прагне стати провідним центром інновацій у Європі, орієнтуючись на міжнародне визнання та конкурентоспроможність.</a:t>
            </a:r>
            <a:endParaRPr lang="en-US" sz="1750" dirty="0"/>
          </a:p>
        </p:txBody>
      </p:sp>
      <p:pic>
        <p:nvPicPr>
          <p:cNvPr id="8" name="Image 1" descr="preencoded.png"/>
          <p:cNvPicPr>
            <a:picLocks noChangeAspect="1"/>
          </p:cNvPicPr>
          <p:nvPr/>
        </p:nvPicPr>
        <p:blipFill>
          <a:blip r:embed="rId3">
            <a:extLst>
              <a:ext uri="{96DAC541-7B7A-43D3-8B79-37D633B846F1}">
                <asvg:svgBlip xmlns:asvg="http://schemas.microsoft.com/office/drawing/2016/SVG/main" xmlns="" r:embed="rId5"/>
              </a:ext>
            </a:extLst>
          </a:blip>
          <a:stretch>
            <a:fillRect/>
          </a:stretch>
        </p:blipFill>
        <p:spPr>
          <a:xfrm>
            <a:off x="5235893" y="3883581"/>
            <a:ext cx="453628" cy="453628"/>
          </a:xfrm>
          <a:prstGeom prst="rect">
            <a:avLst/>
          </a:prstGeom>
        </p:spPr>
      </p:pic>
      <p:sp>
        <p:nvSpPr>
          <p:cNvPr id="9" name="Text 5"/>
          <p:cNvSpPr/>
          <p:nvPr/>
        </p:nvSpPr>
        <p:spPr>
          <a:xfrm>
            <a:off x="5973010" y="3961448"/>
            <a:ext cx="2835235" cy="354330"/>
          </a:xfrm>
          <a:prstGeom prst="rect">
            <a:avLst/>
          </a:prstGeom>
          <a:noFill/>
          <a:ln/>
        </p:spPr>
        <p:txBody>
          <a:bodyPr wrap="none" lIns="0" tIns="0" rIns="0" bIns="0" rtlCol="0" anchor="t"/>
          <a:lstStyle/>
          <a:p>
            <a:pPr>
              <a:lnSpc>
                <a:spcPts val="2750"/>
              </a:lnSpc>
            </a:pPr>
            <a:r>
              <a:rPr lang="en-US" sz="2200" dirty="0">
                <a:solidFill>
                  <a:srgbClr val="454240"/>
                </a:solidFill>
                <a:latin typeface="Libre Baskerville" pitchFamily="34" charset="0"/>
                <a:ea typeface="Libre Baskerville" pitchFamily="34" charset="-122"/>
                <a:cs typeface="Libre Baskerville" pitchFamily="34" charset="-120"/>
              </a:rPr>
              <a:t>Ключові напрями</a:t>
            </a:r>
            <a:endParaRPr lang="en-US" sz="2200" dirty="0"/>
          </a:p>
        </p:txBody>
      </p:sp>
      <p:sp>
        <p:nvSpPr>
          <p:cNvPr id="10" name="Text 6"/>
          <p:cNvSpPr/>
          <p:nvPr/>
        </p:nvSpPr>
        <p:spPr>
          <a:xfrm>
            <a:off x="5973010" y="4451868"/>
            <a:ext cx="3421499" cy="1814513"/>
          </a:xfrm>
          <a:prstGeom prst="rect">
            <a:avLst/>
          </a:prstGeom>
          <a:noFill/>
          <a:ln/>
        </p:spPr>
        <p:txBody>
          <a:bodyPr wrap="square" lIns="0" tIns="0" rIns="0" bIns="0" rtlCol="0" anchor="t"/>
          <a:lstStyle/>
          <a:p>
            <a:pPr>
              <a:lnSpc>
                <a:spcPts val="2850"/>
              </a:lnSpc>
            </a:pPr>
            <a:r>
              <a:rPr lang="en-US" sz="1750" dirty="0">
                <a:solidFill>
                  <a:srgbClr val="454240"/>
                </a:solidFill>
                <a:latin typeface="DM Sans" pitchFamily="34" charset="0"/>
                <a:ea typeface="DM Sans" pitchFamily="34" charset="-122"/>
                <a:cs typeface="DM Sans" pitchFamily="34" charset="-120"/>
              </a:rPr>
              <a:t>Серед пріоритетних галузей: DefenseTech, MedTech, AI, Agritech, EdTech, а також розвиток напівпровідникової промисловості.</a:t>
            </a:r>
            <a:endParaRPr lang="en-US" sz="1750" dirty="0"/>
          </a:p>
        </p:txBody>
      </p:sp>
      <p:pic>
        <p:nvPicPr>
          <p:cNvPr id="11" name="Image 2" descr="preencoded.png"/>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a:off x="9677995" y="3883581"/>
            <a:ext cx="453628" cy="453628"/>
          </a:xfrm>
          <a:prstGeom prst="rect">
            <a:avLst/>
          </a:prstGeom>
        </p:spPr>
      </p:pic>
      <p:sp>
        <p:nvSpPr>
          <p:cNvPr id="12" name="Text 7"/>
          <p:cNvSpPr/>
          <p:nvPr/>
        </p:nvSpPr>
        <p:spPr>
          <a:xfrm>
            <a:off x="10415113" y="3961448"/>
            <a:ext cx="3421499" cy="708660"/>
          </a:xfrm>
          <a:prstGeom prst="rect">
            <a:avLst/>
          </a:prstGeom>
          <a:noFill/>
          <a:ln/>
        </p:spPr>
        <p:txBody>
          <a:bodyPr wrap="square" lIns="0" tIns="0" rIns="0" bIns="0" rtlCol="0" anchor="t"/>
          <a:lstStyle/>
          <a:p>
            <a:pPr>
              <a:lnSpc>
                <a:spcPts val="2750"/>
              </a:lnSpc>
            </a:pPr>
            <a:r>
              <a:rPr lang="en-US" sz="2200" dirty="0">
                <a:solidFill>
                  <a:srgbClr val="454240"/>
                </a:solidFill>
                <a:latin typeface="Libre Baskerville" pitchFamily="34" charset="0"/>
                <a:ea typeface="Libre Baskerville" pitchFamily="34" charset="-122"/>
                <a:cs typeface="Libre Baskerville" pitchFamily="34" charset="-120"/>
              </a:rPr>
              <a:t>Основа економічної стійкості</a:t>
            </a:r>
            <a:endParaRPr lang="en-US" sz="2200" dirty="0"/>
          </a:p>
        </p:txBody>
      </p:sp>
      <p:sp>
        <p:nvSpPr>
          <p:cNvPr id="13" name="Text 8"/>
          <p:cNvSpPr/>
          <p:nvPr/>
        </p:nvSpPr>
        <p:spPr>
          <a:xfrm>
            <a:off x="10415113" y="4806198"/>
            <a:ext cx="3421499" cy="1814513"/>
          </a:xfrm>
          <a:prstGeom prst="rect">
            <a:avLst/>
          </a:prstGeom>
          <a:noFill/>
          <a:ln/>
        </p:spPr>
        <p:txBody>
          <a:bodyPr wrap="square" lIns="0" tIns="0" rIns="0" bIns="0" rtlCol="0" anchor="t"/>
          <a:lstStyle/>
          <a:p>
            <a:pPr>
              <a:lnSpc>
                <a:spcPts val="2850"/>
              </a:lnSpc>
            </a:pPr>
            <a:r>
              <a:rPr lang="en-US" sz="1750" dirty="0">
                <a:solidFill>
                  <a:srgbClr val="454240"/>
                </a:solidFill>
                <a:latin typeface="DM Sans" pitchFamily="34" charset="0"/>
                <a:ea typeface="DM Sans" pitchFamily="34" charset="-122"/>
                <a:cs typeface="DM Sans" pitchFamily="34" charset="-120"/>
              </a:rPr>
              <a:t>Інновації є фундаментом для забезпечення економічної стабільності, суверенітету та швидкого відновлення країни після війни.</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1" y="2691527"/>
            <a:ext cx="7556421" cy="1417558"/>
          </a:xfrm>
          <a:prstGeom prst="rect">
            <a:avLst/>
          </a:prstGeom>
          <a:noFill/>
          <a:ln/>
        </p:spPr>
        <p:txBody>
          <a:bodyPr wrap="square" lIns="0" tIns="0" rIns="0" bIns="0" rtlCol="0" anchor="t"/>
          <a:lstStyle/>
          <a:p>
            <a:pPr>
              <a:lnSpc>
                <a:spcPts val="5550"/>
              </a:lnSpc>
            </a:pPr>
            <a:r>
              <a:rPr lang="en-US" sz="4450" dirty="0">
                <a:solidFill>
                  <a:srgbClr val="5C4E3D"/>
                </a:solidFill>
                <a:latin typeface="Libre Baskerville" pitchFamily="34" charset="0"/>
                <a:ea typeface="Libre Baskerville" pitchFamily="34" charset="-122"/>
                <a:cs typeface="Libre Baskerville" pitchFamily="34" charset="-120"/>
              </a:rPr>
              <a:t>Візуалізація інноваційної екосистеми України</a:t>
            </a:r>
            <a:endParaRPr lang="en-US" sz="4450" dirty="0"/>
          </a:p>
        </p:txBody>
      </p:sp>
      <p:sp>
        <p:nvSpPr>
          <p:cNvPr id="4" name="Text 1"/>
          <p:cNvSpPr/>
          <p:nvPr/>
        </p:nvSpPr>
        <p:spPr>
          <a:xfrm>
            <a:off x="793791" y="4449247"/>
            <a:ext cx="7556421" cy="1088708"/>
          </a:xfrm>
          <a:prstGeom prst="rect">
            <a:avLst/>
          </a:prstGeom>
          <a:noFill/>
          <a:ln/>
        </p:spPr>
        <p:txBody>
          <a:bodyPr wrap="square" lIns="0" tIns="0" rIns="0" bIns="0" rtlCol="0" anchor="t"/>
          <a:lstStyle/>
          <a:p>
            <a:pPr>
              <a:lnSpc>
                <a:spcPts val="2850"/>
              </a:lnSpc>
            </a:pPr>
            <a:r>
              <a:rPr lang="en-US" sz="1750" dirty="0">
                <a:solidFill>
                  <a:srgbClr val="454240"/>
                </a:solidFill>
                <a:latin typeface="DM Sans" pitchFamily="34" charset="0"/>
                <a:ea typeface="DM Sans" pitchFamily="34" charset="-122"/>
                <a:cs typeface="DM Sans" pitchFamily="34" charset="-120"/>
              </a:rPr>
              <a:t>Інтегрований підхід об'єднує стартапи, наукові розробки, державну підтримку та інвестиції, створюючи сприятливе середовище для розвитку інновацій.</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name="Slide 4">
    <p:spTree>
      <p:nvGrpSpPr>
        <p:cNvPr id="1" name=""/>
        <p:cNvGrpSpPr/>
        <p:nvPr/>
      </p:nvGrpSpPr>
      <p:grpSpPr>
        <a:xfrm>
          <a:off x="0" y="0"/>
          <a:ext cx="0" cy="0"/>
          <a:chOff x="0" y="0"/>
          <a:chExt cx="0" cy="0"/>
        </a:xfrm>
      </p:grpSpPr>
      <p:sp>
        <p:nvSpPr>
          <p:cNvPr id="2" name="Text 0"/>
          <p:cNvSpPr/>
          <p:nvPr/>
        </p:nvSpPr>
        <p:spPr>
          <a:xfrm>
            <a:off x="793791" y="1368983"/>
            <a:ext cx="11650385" cy="708779"/>
          </a:xfrm>
          <a:prstGeom prst="rect">
            <a:avLst/>
          </a:prstGeom>
          <a:noFill/>
          <a:ln/>
        </p:spPr>
        <p:txBody>
          <a:bodyPr wrap="none" lIns="0" tIns="0" rIns="0" bIns="0" rtlCol="0" anchor="t"/>
          <a:lstStyle/>
          <a:p>
            <a:pPr>
              <a:lnSpc>
                <a:spcPts val="5550"/>
              </a:lnSpc>
            </a:pPr>
            <a:r>
              <a:rPr lang="en-US" sz="4450" dirty="0">
                <a:solidFill>
                  <a:srgbClr val="5C4E3D"/>
                </a:solidFill>
                <a:latin typeface="Libre Baskerville" pitchFamily="34" charset="0"/>
                <a:ea typeface="Libre Baskerville" pitchFamily="34" charset="-122"/>
                <a:cs typeface="Libre Baskerville" pitchFamily="34" charset="-120"/>
              </a:rPr>
              <a:t>Стан інноваційних галузей в Україні 2025</a:t>
            </a:r>
            <a:endParaRPr lang="en-US" sz="4450" dirty="0"/>
          </a:p>
        </p:txBody>
      </p:sp>
      <p:sp>
        <p:nvSpPr>
          <p:cNvPr id="3" name="Shape 1"/>
          <p:cNvSpPr/>
          <p:nvPr/>
        </p:nvSpPr>
        <p:spPr>
          <a:xfrm>
            <a:off x="-1065490" y="2500908"/>
            <a:ext cx="60960" cy="2357318"/>
          </a:xfrm>
          <a:prstGeom prst="rect">
            <a:avLst/>
          </a:prstGeom>
          <a:solidFill>
            <a:srgbClr val="B88E23"/>
          </a:solidFill>
          <a:ln/>
        </p:spPr>
      </p:sp>
      <p:sp>
        <p:nvSpPr>
          <p:cNvPr id="4" name="Text 2"/>
          <p:cNvSpPr/>
          <p:nvPr/>
        </p:nvSpPr>
        <p:spPr>
          <a:xfrm>
            <a:off x="1081565" y="2531388"/>
            <a:ext cx="3870841" cy="708660"/>
          </a:xfrm>
          <a:prstGeom prst="rect">
            <a:avLst/>
          </a:prstGeom>
          <a:noFill/>
          <a:ln/>
        </p:spPr>
        <p:txBody>
          <a:bodyPr wrap="square" lIns="0" tIns="0" rIns="0" bIns="0" rtlCol="0" anchor="t"/>
          <a:lstStyle/>
          <a:p>
            <a:pPr>
              <a:lnSpc>
                <a:spcPts val="2750"/>
              </a:lnSpc>
            </a:pPr>
            <a:r>
              <a:rPr lang="en-US" sz="2200" dirty="0">
                <a:solidFill>
                  <a:srgbClr val="454240"/>
                </a:solidFill>
                <a:latin typeface="Libre Baskerville" pitchFamily="34" charset="0"/>
                <a:ea typeface="Libre Baskerville" pitchFamily="34" charset="-122"/>
                <a:cs typeface="Libre Baskerville" pitchFamily="34" charset="-120"/>
              </a:rPr>
              <a:t>Медичні технології (MedTech)</a:t>
            </a:r>
            <a:endParaRPr lang="en-US" sz="2200" dirty="0"/>
          </a:p>
        </p:txBody>
      </p:sp>
      <p:sp>
        <p:nvSpPr>
          <p:cNvPr id="5" name="Text 3"/>
          <p:cNvSpPr/>
          <p:nvPr/>
        </p:nvSpPr>
        <p:spPr>
          <a:xfrm>
            <a:off x="1081565" y="3376136"/>
            <a:ext cx="3870841" cy="1451610"/>
          </a:xfrm>
          <a:prstGeom prst="rect">
            <a:avLst/>
          </a:prstGeom>
          <a:noFill/>
          <a:ln/>
        </p:spPr>
        <p:txBody>
          <a:bodyPr wrap="square" lIns="0" tIns="0" rIns="0" bIns="0" rtlCol="0" anchor="t"/>
          <a:lstStyle/>
          <a:p>
            <a:pPr>
              <a:lnSpc>
                <a:spcPts val="2850"/>
              </a:lnSpc>
            </a:pPr>
            <a:r>
              <a:rPr lang="en-US" sz="1750" dirty="0">
                <a:solidFill>
                  <a:srgbClr val="454240"/>
                </a:solidFill>
                <a:latin typeface="DM Sans" pitchFamily="34" charset="0"/>
                <a:ea typeface="DM Sans" pitchFamily="34" charset="-122"/>
                <a:cs typeface="DM Sans" pitchFamily="34" charset="-120"/>
              </a:rPr>
              <a:t>Активний розвиток телемедицини, біотехнологічних рішень та сучасного медичного обладнання.</a:t>
            </a:r>
            <a:endParaRPr lang="en-US" sz="1750" dirty="0"/>
          </a:p>
        </p:txBody>
      </p:sp>
      <p:sp>
        <p:nvSpPr>
          <p:cNvPr id="6" name="Shape 4"/>
          <p:cNvSpPr/>
          <p:nvPr/>
        </p:nvSpPr>
        <p:spPr>
          <a:xfrm>
            <a:off x="5205413" y="2500908"/>
            <a:ext cx="60960" cy="2357318"/>
          </a:xfrm>
          <a:prstGeom prst="rect">
            <a:avLst/>
          </a:prstGeom>
          <a:solidFill>
            <a:srgbClr val="B88E23"/>
          </a:solidFill>
          <a:ln/>
        </p:spPr>
      </p:sp>
      <p:sp>
        <p:nvSpPr>
          <p:cNvPr id="7" name="Text 5"/>
          <p:cNvSpPr/>
          <p:nvPr/>
        </p:nvSpPr>
        <p:spPr>
          <a:xfrm>
            <a:off x="5523669" y="2531388"/>
            <a:ext cx="3392567" cy="354330"/>
          </a:xfrm>
          <a:prstGeom prst="rect">
            <a:avLst/>
          </a:prstGeom>
          <a:noFill/>
          <a:ln/>
        </p:spPr>
        <p:txBody>
          <a:bodyPr wrap="none" lIns="0" tIns="0" rIns="0" bIns="0" rtlCol="0" anchor="t"/>
          <a:lstStyle/>
          <a:p>
            <a:pPr>
              <a:lnSpc>
                <a:spcPts val="2750"/>
              </a:lnSpc>
            </a:pPr>
            <a:r>
              <a:rPr lang="en-US" sz="2200" dirty="0">
                <a:solidFill>
                  <a:srgbClr val="454240"/>
                </a:solidFill>
                <a:latin typeface="Libre Baskerville" pitchFamily="34" charset="0"/>
                <a:ea typeface="Libre Baskerville" pitchFamily="34" charset="-122"/>
                <a:cs typeface="Libre Baskerville" pitchFamily="34" charset="-120"/>
              </a:rPr>
              <a:t>Агроінновації (Agritech)</a:t>
            </a:r>
            <a:endParaRPr lang="en-US" sz="2200" dirty="0"/>
          </a:p>
        </p:txBody>
      </p:sp>
      <p:sp>
        <p:nvSpPr>
          <p:cNvPr id="8" name="Text 6"/>
          <p:cNvSpPr/>
          <p:nvPr/>
        </p:nvSpPr>
        <p:spPr>
          <a:xfrm>
            <a:off x="5523669" y="3021806"/>
            <a:ext cx="3870841" cy="1451610"/>
          </a:xfrm>
          <a:prstGeom prst="rect">
            <a:avLst/>
          </a:prstGeom>
          <a:noFill/>
          <a:ln/>
        </p:spPr>
        <p:txBody>
          <a:bodyPr wrap="square" lIns="0" tIns="0" rIns="0" bIns="0" rtlCol="0" anchor="t"/>
          <a:lstStyle/>
          <a:p>
            <a:pPr>
              <a:lnSpc>
                <a:spcPts val="2850"/>
              </a:lnSpc>
            </a:pPr>
            <a:r>
              <a:rPr lang="en-US" sz="1750" dirty="0">
                <a:solidFill>
                  <a:srgbClr val="454240"/>
                </a:solidFill>
                <a:latin typeface="DM Sans" pitchFamily="34" charset="0"/>
                <a:ea typeface="DM Sans" pitchFamily="34" charset="-122"/>
                <a:cs typeface="DM Sans" pitchFamily="34" charset="-120"/>
              </a:rPr>
              <a:t>Впровадження дронів, Інтернету речей, біоудобрень та цифрових платформ для оптимізації фермерських господарств.</a:t>
            </a:r>
            <a:endParaRPr lang="en-US" sz="1750" dirty="0"/>
          </a:p>
        </p:txBody>
      </p:sp>
      <p:sp>
        <p:nvSpPr>
          <p:cNvPr id="9" name="Shape 7"/>
          <p:cNvSpPr/>
          <p:nvPr/>
        </p:nvSpPr>
        <p:spPr>
          <a:xfrm>
            <a:off x="9647515" y="2500908"/>
            <a:ext cx="60960" cy="2357318"/>
          </a:xfrm>
          <a:prstGeom prst="rect">
            <a:avLst/>
          </a:prstGeom>
          <a:solidFill>
            <a:srgbClr val="B88E23"/>
          </a:solidFill>
          <a:ln/>
        </p:spPr>
      </p:sp>
      <p:sp>
        <p:nvSpPr>
          <p:cNvPr id="10" name="Text 8"/>
          <p:cNvSpPr/>
          <p:nvPr/>
        </p:nvSpPr>
        <p:spPr>
          <a:xfrm>
            <a:off x="9965769" y="2531388"/>
            <a:ext cx="3110984" cy="354330"/>
          </a:xfrm>
          <a:prstGeom prst="rect">
            <a:avLst/>
          </a:prstGeom>
          <a:noFill/>
          <a:ln/>
        </p:spPr>
        <p:txBody>
          <a:bodyPr wrap="none" lIns="0" tIns="0" rIns="0" bIns="0" rtlCol="0" anchor="t"/>
          <a:lstStyle/>
          <a:p>
            <a:pPr>
              <a:lnSpc>
                <a:spcPts val="2750"/>
              </a:lnSpc>
            </a:pPr>
            <a:r>
              <a:rPr lang="en-US" sz="2200" dirty="0">
                <a:solidFill>
                  <a:srgbClr val="454240"/>
                </a:solidFill>
                <a:latin typeface="Libre Baskerville" pitchFamily="34" charset="0"/>
                <a:ea typeface="Libre Baskerville" pitchFamily="34" charset="-122"/>
                <a:cs typeface="Libre Baskerville" pitchFamily="34" charset="-120"/>
              </a:rPr>
              <a:t>Штучний інтелект (AI)</a:t>
            </a:r>
            <a:endParaRPr lang="en-US" sz="2200" dirty="0"/>
          </a:p>
        </p:txBody>
      </p:sp>
      <p:sp>
        <p:nvSpPr>
          <p:cNvPr id="11" name="Text 9"/>
          <p:cNvSpPr/>
          <p:nvPr/>
        </p:nvSpPr>
        <p:spPr>
          <a:xfrm>
            <a:off x="9965771" y="3021806"/>
            <a:ext cx="3870841" cy="1088708"/>
          </a:xfrm>
          <a:prstGeom prst="rect">
            <a:avLst/>
          </a:prstGeom>
          <a:noFill/>
          <a:ln/>
        </p:spPr>
        <p:txBody>
          <a:bodyPr wrap="square" lIns="0" tIns="0" rIns="0" bIns="0" rtlCol="0" anchor="t"/>
          <a:lstStyle/>
          <a:p>
            <a:pPr>
              <a:lnSpc>
                <a:spcPts val="2850"/>
              </a:lnSpc>
            </a:pPr>
            <a:r>
              <a:rPr lang="en-US" sz="1750" dirty="0">
                <a:solidFill>
                  <a:srgbClr val="454240"/>
                </a:solidFill>
                <a:latin typeface="DM Sans" pitchFamily="34" charset="0"/>
                <a:ea typeface="DM Sans" pitchFamily="34" charset="-122"/>
                <a:cs typeface="DM Sans" pitchFamily="34" charset="-120"/>
              </a:rPr>
              <a:t>Застосування AI в автоматизації, аналітиці даних, розпізнаванні образів та кібербезпеці.</a:t>
            </a:r>
            <a:endParaRPr lang="en-US" sz="1750" dirty="0"/>
          </a:p>
        </p:txBody>
      </p:sp>
      <p:sp>
        <p:nvSpPr>
          <p:cNvPr id="12" name="Shape 10"/>
          <p:cNvSpPr/>
          <p:nvPr/>
        </p:nvSpPr>
        <p:spPr>
          <a:xfrm>
            <a:off x="-1065490" y="5250894"/>
            <a:ext cx="60960" cy="1640086"/>
          </a:xfrm>
          <a:prstGeom prst="rect">
            <a:avLst/>
          </a:prstGeom>
          <a:solidFill>
            <a:srgbClr val="B88E23"/>
          </a:solidFill>
          <a:ln/>
        </p:spPr>
      </p:sp>
      <p:sp>
        <p:nvSpPr>
          <p:cNvPr id="13" name="Text 11"/>
          <p:cNvSpPr/>
          <p:nvPr/>
        </p:nvSpPr>
        <p:spPr>
          <a:xfrm>
            <a:off x="1081565" y="5281374"/>
            <a:ext cx="4920615" cy="354330"/>
          </a:xfrm>
          <a:prstGeom prst="rect">
            <a:avLst/>
          </a:prstGeom>
          <a:noFill/>
          <a:ln/>
        </p:spPr>
        <p:txBody>
          <a:bodyPr wrap="none" lIns="0" tIns="0" rIns="0" bIns="0" rtlCol="0" anchor="t"/>
          <a:lstStyle/>
          <a:p>
            <a:pPr>
              <a:lnSpc>
                <a:spcPts val="2750"/>
              </a:lnSpc>
            </a:pPr>
            <a:r>
              <a:rPr lang="en-US" sz="2200" dirty="0">
                <a:solidFill>
                  <a:srgbClr val="454240"/>
                </a:solidFill>
                <a:latin typeface="Libre Baskerville" pitchFamily="34" charset="0"/>
                <a:ea typeface="Libre Baskerville" pitchFamily="34" charset="-122"/>
                <a:cs typeface="Libre Baskerville" pitchFamily="34" charset="-120"/>
              </a:rPr>
              <a:t>Оборонні технології (DefenseTech)</a:t>
            </a:r>
            <a:endParaRPr lang="en-US" sz="2200" dirty="0"/>
          </a:p>
        </p:txBody>
      </p:sp>
      <p:sp>
        <p:nvSpPr>
          <p:cNvPr id="14" name="Text 12"/>
          <p:cNvSpPr/>
          <p:nvPr/>
        </p:nvSpPr>
        <p:spPr>
          <a:xfrm>
            <a:off x="1081565" y="5771793"/>
            <a:ext cx="6091833" cy="1088708"/>
          </a:xfrm>
          <a:prstGeom prst="rect">
            <a:avLst/>
          </a:prstGeom>
          <a:noFill/>
          <a:ln/>
        </p:spPr>
        <p:txBody>
          <a:bodyPr wrap="square" lIns="0" tIns="0" rIns="0" bIns="0" rtlCol="0" anchor="t"/>
          <a:lstStyle/>
          <a:p>
            <a:pPr>
              <a:lnSpc>
                <a:spcPts val="2850"/>
              </a:lnSpc>
            </a:pPr>
            <a:r>
              <a:rPr lang="en-US" sz="1750" dirty="0">
                <a:solidFill>
                  <a:srgbClr val="454240"/>
                </a:solidFill>
                <a:latin typeface="DM Sans" pitchFamily="34" charset="0"/>
                <a:ea typeface="DM Sans" pitchFamily="34" charset="-122"/>
                <a:cs typeface="DM Sans" pitchFamily="34" charset="-120"/>
              </a:rPr>
              <a:t>Розвиток безпілотних систем, кіберзахисту та робототехніки для зміцнення обороноздатності країни.</a:t>
            </a:r>
            <a:endParaRPr lang="en-US" sz="1750" dirty="0"/>
          </a:p>
        </p:txBody>
      </p:sp>
      <p:sp>
        <p:nvSpPr>
          <p:cNvPr id="15" name="Shape 13"/>
          <p:cNvSpPr/>
          <p:nvPr/>
        </p:nvSpPr>
        <p:spPr>
          <a:xfrm>
            <a:off x="7426404" y="5250894"/>
            <a:ext cx="60960" cy="1640086"/>
          </a:xfrm>
          <a:prstGeom prst="rect">
            <a:avLst/>
          </a:prstGeom>
          <a:solidFill>
            <a:srgbClr val="B88E23"/>
          </a:solidFill>
          <a:ln/>
        </p:spPr>
      </p:sp>
      <p:sp>
        <p:nvSpPr>
          <p:cNvPr id="16" name="Text 14"/>
          <p:cNvSpPr/>
          <p:nvPr/>
        </p:nvSpPr>
        <p:spPr>
          <a:xfrm>
            <a:off x="7744660" y="5281374"/>
            <a:ext cx="4817269" cy="354330"/>
          </a:xfrm>
          <a:prstGeom prst="rect">
            <a:avLst/>
          </a:prstGeom>
          <a:noFill/>
          <a:ln/>
        </p:spPr>
        <p:txBody>
          <a:bodyPr wrap="none" lIns="0" tIns="0" rIns="0" bIns="0" rtlCol="0" anchor="t"/>
          <a:lstStyle/>
          <a:p>
            <a:pPr>
              <a:lnSpc>
                <a:spcPts val="2750"/>
              </a:lnSpc>
            </a:pPr>
            <a:r>
              <a:rPr lang="en-US" sz="2200" dirty="0">
                <a:solidFill>
                  <a:srgbClr val="454240"/>
                </a:solidFill>
                <a:latin typeface="Libre Baskerville" pitchFamily="34" charset="0"/>
                <a:ea typeface="Libre Baskerville" pitchFamily="34" charset="-122"/>
                <a:cs typeface="Libre Baskerville" pitchFamily="34" charset="-120"/>
              </a:rPr>
              <a:t>Напівпровідникова промисловість</a:t>
            </a:r>
            <a:endParaRPr lang="en-US" sz="2200" dirty="0"/>
          </a:p>
        </p:txBody>
      </p:sp>
      <p:sp>
        <p:nvSpPr>
          <p:cNvPr id="17" name="Text 15"/>
          <p:cNvSpPr/>
          <p:nvPr/>
        </p:nvSpPr>
        <p:spPr>
          <a:xfrm>
            <a:off x="7744658" y="5771793"/>
            <a:ext cx="6091952" cy="1088708"/>
          </a:xfrm>
          <a:prstGeom prst="rect">
            <a:avLst/>
          </a:prstGeom>
          <a:noFill/>
          <a:ln/>
        </p:spPr>
        <p:txBody>
          <a:bodyPr wrap="square" lIns="0" tIns="0" rIns="0" bIns="0" rtlCol="0" anchor="t"/>
          <a:lstStyle/>
          <a:p>
            <a:pPr>
              <a:lnSpc>
                <a:spcPts val="2850"/>
              </a:lnSpc>
            </a:pPr>
            <a:r>
              <a:rPr lang="en-US" sz="1750" dirty="0">
                <a:solidFill>
                  <a:srgbClr val="454240"/>
                </a:solidFill>
                <a:latin typeface="DM Sans" pitchFamily="34" charset="0"/>
                <a:ea typeface="DM Sans" pitchFamily="34" charset="-122"/>
                <a:cs typeface="DM Sans" pitchFamily="34" charset="-120"/>
              </a:rPr>
              <a:t>Зусилля зі створення локальних виробництв для зменшення залежності від імпорту та забезпечення технологічної незалежності.</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2"/>
            <a:ext cx="14630400" cy="2835235"/>
          </a:xfrm>
          <a:prstGeom prst="rect">
            <a:avLst/>
          </a:prstGeom>
        </p:spPr>
      </p:pic>
      <p:sp>
        <p:nvSpPr>
          <p:cNvPr id="3" name="Text 0"/>
          <p:cNvSpPr/>
          <p:nvPr/>
        </p:nvSpPr>
        <p:spPr>
          <a:xfrm>
            <a:off x="793791" y="3981690"/>
            <a:ext cx="11762661" cy="708779"/>
          </a:xfrm>
          <a:prstGeom prst="rect">
            <a:avLst/>
          </a:prstGeom>
          <a:noFill/>
          <a:ln/>
        </p:spPr>
        <p:txBody>
          <a:bodyPr wrap="none" lIns="0" tIns="0" rIns="0" bIns="0" rtlCol="0" anchor="t"/>
          <a:lstStyle/>
          <a:p>
            <a:pPr>
              <a:lnSpc>
                <a:spcPts val="5550"/>
              </a:lnSpc>
            </a:pPr>
            <a:r>
              <a:rPr lang="en-US" sz="4450" dirty="0">
                <a:solidFill>
                  <a:srgbClr val="5C4E3D"/>
                </a:solidFill>
                <a:latin typeface="Libre Baskerville" pitchFamily="34" charset="0"/>
                <a:ea typeface="Libre Baskerville" pitchFamily="34" charset="-122"/>
                <a:cs typeface="Libre Baskerville" pitchFamily="34" charset="-120"/>
              </a:rPr>
              <a:t>Виклики інноваційного розвитку в Україні</a:t>
            </a:r>
            <a:endParaRPr lang="en-US" sz="4450" dirty="0"/>
          </a:p>
        </p:txBody>
      </p:sp>
      <p:sp>
        <p:nvSpPr>
          <p:cNvPr id="4" name="Text 1"/>
          <p:cNvSpPr/>
          <p:nvPr/>
        </p:nvSpPr>
        <p:spPr>
          <a:xfrm>
            <a:off x="793791" y="5030631"/>
            <a:ext cx="13042821" cy="1814623"/>
          </a:xfrm>
          <a:prstGeom prst="rect">
            <a:avLst/>
          </a:prstGeom>
          <a:noFill/>
          <a:ln/>
        </p:spPr>
        <p:txBody>
          <a:bodyPr wrap="square" lIns="0" tIns="0" rIns="0" bIns="0" rtlCol="0" anchor="t"/>
          <a:lstStyle/>
          <a:p>
            <a:pPr marL="342900" indent="-342900">
              <a:lnSpc>
                <a:spcPts val="2850"/>
              </a:lnSpc>
              <a:buSzPct val="100000"/>
              <a:buChar char="•"/>
            </a:pPr>
            <a:r>
              <a:rPr lang="en-US" sz="1750" dirty="0">
                <a:solidFill>
                  <a:srgbClr val="454240"/>
                </a:solidFill>
                <a:latin typeface="DM Sans" pitchFamily="34" charset="0"/>
                <a:ea typeface="DM Sans" pitchFamily="34" charset="-122"/>
                <a:cs typeface="DM Sans" pitchFamily="34" charset="-120"/>
              </a:rPr>
              <a:t>Військовий конфлікт та економічна нестабільність уповільнюють притік інвестицій та гальмують розвиток.</a:t>
            </a:r>
            <a:endParaRPr lang="en-US" sz="1750" dirty="0"/>
          </a:p>
          <a:p>
            <a:pPr marL="342900" indent="-342900">
              <a:lnSpc>
                <a:spcPts val="2850"/>
              </a:lnSpc>
              <a:buSzPct val="100000"/>
              <a:buChar char="•"/>
            </a:pPr>
            <a:r>
              <a:rPr lang="en-US" sz="1750" dirty="0">
                <a:solidFill>
                  <a:srgbClr val="454240"/>
                </a:solidFill>
                <a:latin typeface="DM Sans" pitchFamily="34" charset="0"/>
                <a:ea typeface="DM Sans" pitchFamily="34" charset="-122"/>
                <a:cs typeface="DM Sans" pitchFamily="34" charset="-120"/>
              </a:rPr>
              <a:t>Недостатнє фінансування інноваційних проектів та складний доступ до фінансового капіталу.</a:t>
            </a:r>
            <a:endParaRPr lang="en-US" sz="1750" dirty="0"/>
          </a:p>
          <a:p>
            <a:pPr marL="342900" indent="-342900">
              <a:lnSpc>
                <a:spcPts val="2850"/>
              </a:lnSpc>
              <a:buSzPct val="100000"/>
              <a:buChar char="•"/>
            </a:pPr>
            <a:r>
              <a:rPr lang="en-US" sz="1750" dirty="0">
                <a:solidFill>
                  <a:srgbClr val="454240"/>
                </a:solidFill>
                <a:latin typeface="DM Sans" pitchFamily="34" charset="0"/>
                <a:ea typeface="DM Sans" pitchFamily="34" charset="-122"/>
                <a:cs typeface="DM Sans" pitchFamily="34" charset="-120"/>
              </a:rPr>
              <a:t>Брак кваліфікованих кадрів та слабка інтеграція між науковими установами та бізнесом.</a:t>
            </a:r>
            <a:endParaRPr lang="en-US" sz="1750" dirty="0"/>
          </a:p>
          <a:p>
            <a:pPr marL="342900" indent="-342900">
              <a:lnSpc>
                <a:spcPts val="2850"/>
              </a:lnSpc>
              <a:buSzPct val="100000"/>
              <a:buChar char="•"/>
            </a:pPr>
            <a:r>
              <a:rPr lang="en-US" sz="1750" dirty="0">
                <a:solidFill>
                  <a:srgbClr val="454240"/>
                </a:solidFill>
                <a:latin typeface="DM Sans" pitchFamily="34" charset="0"/>
                <a:ea typeface="DM Sans" pitchFamily="34" charset="-122"/>
                <a:cs typeface="DM Sans" pitchFamily="34" charset="-120"/>
              </a:rPr>
              <a:t>Існують регуляторні бар’єри та недосконала система захисту інтелектуальної власності, що перешкоджає швидкій адаптації.</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name="Slide 6">
    <p:spTree>
      <p:nvGrpSpPr>
        <p:cNvPr id="1" name=""/>
        <p:cNvGrpSpPr/>
        <p:nvPr/>
      </p:nvGrpSpPr>
      <p:grpSpPr>
        <a:xfrm>
          <a:off x="0" y="0"/>
          <a:ext cx="0" cy="0"/>
          <a:chOff x="0" y="0"/>
          <a:chExt cx="0" cy="0"/>
        </a:xfrm>
      </p:grpSpPr>
      <p:sp>
        <p:nvSpPr>
          <p:cNvPr id="2" name="Shape 0"/>
          <p:cNvSpPr/>
          <p:nvPr/>
        </p:nvSpPr>
        <p:spPr>
          <a:xfrm>
            <a:off x="1105376" y="1244800"/>
            <a:ext cx="1057632" cy="329565"/>
          </a:xfrm>
          <a:prstGeom prst="roundRect">
            <a:avLst>
              <a:gd name="adj" fmla="val 18351"/>
            </a:avLst>
          </a:prstGeom>
          <a:noFill/>
          <a:ln w="7620">
            <a:solidFill>
              <a:srgbClr val="B88E23"/>
            </a:solidFill>
            <a:prstDash val="solid"/>
          </a:ln>
        </p:spPr>
      </p:sp>
      <p:sp>
        <p:nvSpPr>
          <p:cNvPr id="3" name="Text 1"/>
          <p:cNvSpPr/>
          <p:nvPr/>
        </p:nvSpPr>
        <p:spPr>
          <a:xfrm>
            <a:off x="1220987" y="1306354"/>
            <a:ext cx="826413" cy="206454"/>
          </a:xfrm>
          <a:prstGeom prst="rect">
            <a:avLst/>
          </a:prstGeom>
          <a:noFill/>
          <a:ln/>
        </p:spPr>
        <p:txBody>
          <a:bodyPr wrap="none" lIns="0" tIns="0" rIns="0" bIns="0" rtlCol="0" anchor="t"/>
          <a:lstStyle/>
          <a:p>
            <a:pPr>
              <a:lnSpc>
                <a:spcPts val="1600"/>
              </a:lnSpc>
            </a:pPr>
            <a:r>
              <a:rPr lang="en-US" sz="1100" dirty="0">
                <a:solidFill>
                  <a:srgbClr val="B88E23"/>
                </a:solidFill>
                <a:latin typeface="DM Sans" pitchFamily="34" charset="0"/>
                <a:ea typeface="DM Sans" pitchFamily="34" charset="-122"/>
                <a:cs typeface="DM Sans" pitchFamily="34" charset="-120"/>
              </a:rPr>
              <a:t>ПІДТРИМКА</a:t>
            </a:r>
            <a:endParaRPr lang="en-US" sz="1100" dirty="0"/>
          </a:p>
        </p:txBody>
      </p:sp>
      <p:sp>
        <p:nvSpPr>
          <p:cNvPr id="4" name="Text 2"/>
          <p:cNvSpPr/>
          <p:nvPr/>
        </p:nvSpPr>
        <p:spPr>
          <a:xfrm>
            <a:off x="1105376" y="1631394"/>
            <a:ext cx="11704558" cy="562332"/>
          </a:xfrm>
          <a:prstGeom prst="rect">
            <a:avLst/>
          </a:prstGeom>
          <a:noFill/>
          <a:ln/>
        </p:spPr>
        <p:txBody>
          <a:bodyPr wrap="none" lIns="0" tIns="0" rIns="0" bIns="0" rtlCol="0" anchor="t"/>
          <a:lstStyle/>
          <a:p>
            <a:pPr>
              <a:lnSpc>
                <a:spcPts val="4400"/>
              </a:lnSpc>
            </a:pPr>
            <a:r>
              <a:rPr lang="en-US" sz="3500" dirty="0">
                <a:solidFill>
                  <a:srgbClr val="5C4E3D"/>
                </a:solidFill>
                <a:latin typeface="Libre Baskerville" pitchFamily="34" charset="0"/>
                <a:ea typeface="Libre Baskerville" pitchFamily="34" charset="-122"/>
                <a:cs typeface="Libre Baskerville" pitchFamily="34" charset="-120"/>
              </a:rPr>
              <a:t>Державна підтримка інновацій: ключові інструменти</a:t>
            </a:r>
            <a:endParaRPr lang="en-US" sz="3500" dirty="0"/>
          </a:p>
        </p:txBody>
      </p:sp>
      <p:sp>
        <p:nvSpPr>
          <p:cNvPr id="5" name="Shape 3"/>
          <p:cNvSpPr/>
          <p:nvPr/>
        </p:nvSpPr>
        <p:spPr>
          <a:xfrm>
            <a:off x="-723424" y="2407920"/>
            <a:ext cx="404932" cy="404932"/>
          </a:xfrm>
          <a:prstGeom prst="roundRect">
            <a:avLst>
              <a:gd name="adj" fmla="val 18669"/>
            </a:avLst>
          </a:prstGeom>
          <a:solidFill>
            <a:srgbClr val="F7EDD4"/>
          </a:solidFill>
          <a:ln w="7620">
            <a:solidFill>
              <a:srgbClr val="DDD3BA"/>
            </a:solidFill>
            <a:prstDash val="solid"/>
          </a:ln>
        </p:spPr>
      </p:sp>
      <p:sp>
        <p:nvSpPr>
          <p:cNvPr id="6" name="Text 4"/>
          <p:cNvSpPr/>
          <p:nvPr/>
        </p:nvSpPr>
        <p:spPr>
          <a:xfrm>
            <a:off x="-655975" y="2441617"/>
            <a:ext cx="269915" cy="337423"/>
          </a:xfrm>
          <a:prstGeom prst="rect">
            <a:avLst/>
          </a:prstGeom>
          <a:noFill/>
          <a:ln/>
        </p:spPr>
        <p:txBody>
          <a:bodyPr wrap="none" lIns="0" tIns="0" rIns="0" bIns="0" rtlCol="0" anchor="t"/>
          <a:lstStyle/>
          <a:p>
            <a:pPr algn="ctr">
              <a:lnSpc>
                <a:spcPts val="2100"/>
              </a:lnSpc>
            </a:pPr>
            <a:r>
              <a:rPr lang="en-US" sz="2100" dirty="0">
                <a:solidFill>
                  <a:srgbClr val="454240"/>
                </a:solidFill>
                <a:latin typeface="Libre Baskerville" pitchFamily="34" charset="0"/>
                <a:ea typeface="Libre Baskerville" pitchFamily="34" charset="-122"/>
                <a:cs typeface="Libre Baskerville" pitchFamily="34" charset="-120"/>
              </a:rPr>
              <a:t>1</a:t>
            </a:r>
            <a:endParaRPr lang="en-US" sz="2100" dirty="0"/>
          </a:p>
        </p:txBody>
      </p:sp>
      <p:sp>
        <p:nvSpPr>
          <p:cNvPr id="7" name="Text 5"/>
          <p:cNvSpPr/>
          <p:nvPr/>
        </p:nvSpPr>
        <p:spPr>
          <a:xfrm>
            <a:off x="1653065" y="2469713"/>
            <a:ext cx="5201245" cy="281226"/>
          </a:xfrm>
          <a:prstGeom prst="rect">
            <a:avLst/>
          </a:prstGeom>
          <a:noFill/>
          <a:ln/>
        </p:spPr>
        <p:txBody>
          <a:bodyPr wrap="none" lIns="0" tIns="0" rIns="0" bIns="0" rtlCol="0" anchor="t"/>
          <a:lstStyle/>
          <a:p>
            <a:pPr>
              <a:lnSpc>
                <a:spcPts val="2200"/>
              </a:lnSpc>
            </a:pPr>
            <a:r>
              <a:rPr lang="en-US" sz="1750" dirty="0">
                <a:solidFill>
                  <a:srgbClr val="454240"/>
                </a:solidFill>
                <a:latin typeface="Libre Baskerville" pitchFamily="34" charset="0"/>
                <a:ea typeface="Libre Baskerville" pitchFamily="34" charset="-122"/>
                <a:cs typeface="Libre Baskerville" pitchFamily="34" charset="-120"/>
              </a:rPr>
              <a:t>Стратегія цифрового розвитку WINWIN 2030</a:t>
            </a:r>
            <a:endParaRPr lang="en-US" sz="1750" dirty="0"/>
          </a:p>
        </p:txBody>
      </p:sp>
      <p:sp>
        <p:nvSpPr>
          <p:cNvPr id="8" name="Text 6"/>
          <p:cNvSpPr/>
          <p:nvPr/>
        </p:nvSpPr>
        <p:spPr>
          <a:xfrm>
            <a:off x="1653064" y="2836547"/>
            <a:ext cx="11871960" cy="258247"/>
          </a:xfrm>
          <a:prstGeom prst="rect">
            <a:avLst/>
          </a:prstGeom>
          <a:noFill/>
          <a:ln/>
        </p:spPr>
        <p:txBody>
          <a:bodyPr wrap="none" lIns="0" tIns="0" rIns="0" bIns="0" rtlCol="0" anchor="t"/>
          <a:lstStyle/>
          <a:p>
            <a:pPr>
              <a:lnSpc>
                <a:spcPts val="2000"/>
              </a:lnSpc>
            </a:pPr>
            <a:r>
              <a:rPr lang="en-US" sz="1400" dirty="0">
                <a:solidFill>
                  <a:srgbClr val="454240"/>
                </a:solidFill>
                <a:latin typeface="DM Sans" pitchFamily="34" charset="0"/>
                <a:ea typeface="DM Sans" pitchFamily="34" charset="-122"/>
                <a:cs typeface="DM Sans" pitchFamily="34" charset="-120"/>
              </a:rPr>
              <a:t>Прийняття стратегії з акцентом на дерегуляцію та фінансову підтримку інноваційних ініціатив.</a:t>
            </a:r>
            <a:endParaRPr lang="en-US" sz="1400" dirty="0"/>
          </a:p>
        </p:txBody>
      </p:sp>
      <p:sp>
        <p:nvSpPr>
          <p:cNvPr id="9" name="Shape 7"/>
          <p:cNvSpPr/>
          <p:nvPr/>
        </p:nvSpPr>
        <p:spPr>
          <a:xfrm>
            <a:off x="-723424" y="3380423"/>
            <a:ext cx="404932" cy="404932"/>
          </a:xfrm>
          <a:prstGeom prst="roundRect">
            <a:avLst>
              <a:gd name="adj" fmla="val 18669"/>
            </a:avLst>
          </a:prstGeom>
          <a:solidFill>
            <a:srgbClr val="F7EDD4"/>
          </a:solidFill>
          <a:ln w="7620">
            <a:solidFill>
              <a:srgbClr val="DDD3BA"/>
            </a:solidFill>
            <a:prstDash val="solid"/>
          </a:ln>
        </p:spPr>
      </p:sp>
      <p:sp>
        <p:nvSpPr>
          <p:cNvPr id="10" name="Text 8"/>
          <p:cNvSpPr/>
          <p:nvPr/>
        </p:nvSpPr>
        <p:spPr>
          <a:xfrm>
            <a:off x="-655975" y="3414119"/>
            <a:ext cx="269915" cy="337423"/>
          </a:xfrm>
          <a:prstGeom prst="rect">
            <a:avLst/>
          </a:prstGeom>
          <a:noFill/>
          <a:ln/>
        </p:spPr>
        <p:txBody>
          <a:bodyPr wrap="none" lIns="0" tIns="0" rIns="0" bIns="0" rtlCol="0" anchor="t"/>
          <a:lstStyle/>
          <a:p>
            <a:pPr algn="ctr">
              <a:lnSpc>
                <a:spcPts val="2100"/>
              </a:lnSpc>
            </a:pPr>
            <a:r>
              <a:rPr lang="en-US" sz="2100" dirty="0">
                <a:solidFill>
                  <a:srgbClr val="454240"/>
                </a:solidFill>
                <a:latin typeface="Libre Baskerville" pitchFamily="34" charset="0"/>
                <a:ea typeface="Libre Baskerville" pitchFamily="34" charset="-122"/>
                <a:cs typeface="Libre Baskerville" pitchFamily="34" charset="-120"/>
              </a:rPr>
              <a:t>2</a:t>
            </a:r>
            <a:endParaRPr lang="en-US" sz="2100" dirty="0"/>
          </a:p>
        </p:txBody>
      </p:sp>
      <p:sp>
        <p:nvSpPr>
          <p:cNvPr id="11" name="Text 9"/>
          <p:cNvSpPr/>
          <p:nvPr/>
        </p:nvSpPr>
        <p:spPr>
          <a:xfrm>
            <a:off x="1653065" y="3442216"/>
            <a:ext cx="3009543" cy="281226"/>
          </a:xfrm>
          <a:prstGeom prst="rect">
            <a:avLst/>
          </a:prstGeom>
          <a:noFill/>
          <a:ln/>
        </p:spPr>
        <p:txBody>
          <a:bodyPr wrap="none" lIns="0" tIns="0" rIns="0" bIns="0" rtlCol="0" anchor="t"/>
          <a:lstStyle/>
          <a:p>
            <a:pPr>
              <a:lnSpc>
                <a:spcPts val="2200"/>
              </a:lnSpc>
            </a:pPr>
            <a:r>
              <a:rPr lang="en-US" sz="1750" dirty="0">
                <a:solidFill>
                  <a:srgbClr val="454240"/>
                </a:solidFill>
                <a:latin typeface="Libre Baskerville" pitchFamily="34" charset="0"/>
                <a:ea typeface="Libre Baskerville" pitchFamily="34" charset="-122"/>
                <a:cs typeface="Libre Baskerville" pitchFamily="34" charset="-120"/>
              </a:rPr>
              <a:t>Центри досконалості (CoE)</a:t>
            </a:r>
            <a:endParaRPr lang="en-US" sz="1750" dirty="0"/>
          </a:p>
        </p:txBody>
      </p:sp>
      <p:sp>
        <p:nvSpPr>
          <p:cNvPr id="12" name="Text 10"/>
          <p:cNvSpPr/>
          <p:nvPr/>
        </p:nvSpPr>
        <p:spPr>
          <a:xfrm>
            <a:off x="1653064" y="3809049"/>
            <a:ext cx="11871960" cy="258247"/>
          </a:xfrm>
          <a:prstGeom prst="rect">
            <a:avLst/>
          </a:prstGeom>
          <a:noFill/>
          <a:ln/>
        </p:spPr>
        <p:txBody>
          <a:bodyPr wrap="none" lIns="0" tIns="0" rIns="0" bIns="0" rtlCol="0" anchor="t"/>
          <a:lstStyle/>
          <a:p>
            <a:pPr>
              <a:lnSpc>
                <a:spcPts val="2000"/>
              </a:lnSpc>
            </a:pPr>
            <a:r>
              <a:rPr lang="en-US" sz="1400" dirty="0">
                <a:solidFill>
                  <a:srgbClr val="454240"/>
                </a:solidFill>
                <a:latin typeface="DM Sans" pitchFamily="34" charset="0"/>
                <a:ea typeface="DM Sans" pitchFamily="34" charset="-122"/>
                <a:cs typeface="DM Sans" pitchFamily="34" charset="-120"/>
              </a:rPr>
              <a:t>Створення спеціалізованих центрів для розвитку пріоритетних галузей, що сприятиме концентрації ресурсів та експертизи.</a:t>
            </a:r>
            <a:endParaRPr lang="en-US" sz="1400" dirty="0"/>
          </a:p>
        </p:txBody>
      </p:sp>
      <p:sp>
        <p:nvSpPr>
          <p:cNvPr id="13" name="Shape 11"/>
          <p:cNvSpPr/>
          <p:nvPr/>
        </p:nvSpPr>
        <p:spPr>
          <a:xfrm>
            <a:off x="-723424" y="4352925"/>
            <a:ext cx="404932" cy="404932"/>
          </a:xfrm>
          <a:prstGeom prst="roundRect">
            <a:avLst>
              <a:gd name="adj" fmla="val 18669"/>
            </a:avLst>
          </a:prstGeom>
          <a:solidFill>
            <a:srgbClr val="F7EDD4"/>
          </a:solidFill>
          <a:ln w="7620">
            <a:solidFill>
              <a:srgbClr val="DDD3BA"/>
            </a:solidFill>
            <a:prstDash val="solid"/>
          </a:ln>
        </p:spPr>
      </p:sp>
      <p:sp>
        <p:nvSpPr>
          <p:cNvPr id="14" name="Text 12"/>
          <p:cNvSpPr/>
          <p:nvPr/>
        </p:nvSpPr>
        <p:spPr>
          <a:xfrm>
            <a:off x="-655975" y="4386622"/>
            <a:ext cx="269915" cy="337423"/>
          </a:xfrm>
          <a:prstGeom prst="rect">
            <a:avLst/>
          </a:prstGeom>
          <a:noFill/>
          <a:ln/>
        </p:spPr>
        <p:txBody>
          <a:bodyPr wrap="none" lIns="0" tIns="0" rIns="0" bIns="0" rtlCol="0" anchor="t"/>
          <a:lstStyle/>
          <a:p>
            <a:pPr algn="ctr">
              <a:lnSpc>
                <a:spcPts val="2100"/>
              </a:lnSpc>
            </a:pPr>
            <a:r>
              <a:rPr lang="en-US" sz="2100" dirty="0">
                <a:solidFill>
                  <a:srgbClr val="454240"/>
                </a:solidFill>
                <a:latin typeface="Libre Baskerville" pitchFamily="34" charset="0"/>
                <a:ea typeface="Libre Baskerville" pitchFamily="34" charset="-122"/>
                <a:cs typeface="Libre Baskerville" pitchFamily="34" charset="-120"/>
              </a:rPr>
              <a:t>3</a:t>
            </a:r>
            <a:endParaRPr lang="en-US" sz="2100" dirty="0"/>
          </a:p>
        </p:txBody>
      </p:sp>
      <p:sp>
        <p:nvSpPr>
          <p:cNvPr id="15" name="Text 13"/>
          <p:cNvSpPr/>
          <p:nvPr/>
        </p:nvSpPr>
        <p:spPr>
          <a:xfrm>
            <a:off x="1653065" y="4414718"/>
            <a:ext cx="4287679" cy="281226"/>
          </a:xfrm>
          <a:prstGeom prst="rect">
            <a:avLst/>
          </a:prstGeom>
          <a:noFill/>
          <a:ln/>
        </p:spPr>
        <p:txBody>
          <a:bodyPr wrap="none" lIns="0" tIns="0" rIns="0" bIns="0" rtlCol="0" anchor="t"/>
          <a:lstStyle/>
          <a:p>
            <a:pPr>
              <a:lnSpc>
                <a:spcPts val="2200"/>
              </a:lnSpc>
            </a:pPr>
            <a:r>
              <a:rPr lang="en-US" sz="1750" dirty="0">
                <a:solidFill>
                  <a:srgbClr val="454240"/>
                </a:solidFill>
                <a:latin typeface="Libre Baskerville" pitchFamily="34" charset="0"/>
                <a:ea typeface="Libre Baskerville" pitchFamily="34" charset="-122"/>
                <a:cs typeface="Libre Baskerville" pitchFamily="34" charset="-120"/>
              </a:rPr>
              <a:t>Грантові програми та податкові пільги</a:t>
            </a:r>
            <a:endParaRPr lang="en-US" sz="1750" dirty="0"/>
          </a:p>
        </p:txBody>
      </p:sp>
      <p:sp>
        <p:nvSpPr>
          <p:cNvPr id="16" name="Text 14"/>
          <p:cNvSpPr/>
          <p:nvPr/>
        </p:nvSpPr>
        <p:spPr>
          <a:xfrm>
            <a:off x="1653064" y="4781552"/>
            <a:ext cx="11871960" cy="258247"/>
          </a:xfrm>
          <a:prstGeom prst="rect">
            <a:avLst/>
          </a:prstGeom>
          <a:noFill/>
          <a:ln/>
        </p:spPr>
        <p:txBody>
          <a:bodyPr wrap="none" lIns="0" tIns="0" rIns="0" bIns="0" rtlCol="0" anchor="t"/>
          <a:lstStyle/>
          <a:p>
            <a:pPr>
              <a:lnSpc>
                <a:spcPts val="2000"/>
              </a:lnSpc>
            </a:pPr>
            <a:r>
              <a:rPr lang="en-US" sz="1400" dirty="0">
                <a:solidFill>
                  <a:srgbClr val="454240"/>
                </a:solidFill>
                <a:latin typeface="DM Sans" pitchFamily="34" charset="0"/>
                <a:ea typeface="DM Sans" pitchFamily="34" charset="-122"/>
                <a:cs typeface="DM Sans" pitchFamily="34" charset="-120"/>
              </a:rPr>
              <a:t>Впровадження програм грантів та податкових стимулів для інноваційних підприємств.</a:t>
            </a:r>
            <a:endParaRPr lang="en-US" sz="1400" dirty="0"/>
          </a:p>
        </p:txBody>
      </p:sp>
      <p:sp>
        <p:nvSpPr>
          <p:cNvPr id="17" name="Shape 15"/>
          <p:cNvSpPr/>
          <p:nvPr/>
        </p:nvSpPr>
        <p:spPr>
          <a:xfrm>
            <a:off x="-723424" y="5325428"/>
            <a:ext cx="404932" cy="404932"/>
          </a:xfrm>
          <a:prstGeom prst="roundRect">
            <a:avLst>
              <a:gd name="adj" fmla="val 18669"/>
            </a:avLst>
          </a:prstGeom>
          <a:solidFill>
            <a:srgbClr val="F7EDD4"/>
          </a:solidFill>
          <a:ln w="7620">
            <a:solidFill>
              <a:srgbClr val="DDD3BA"/>
            </a:solidFill>
            <a:prstDash val="solid"/>
          </a:ln>
        </p:spPr>
      </p:sp>
      <p:sp>
        <p:nvSpPr>
          <p:cNvPr id="18" name="Text 16"/>
          <p:cNvSpPr/>
          <p:nvPr/>
        </p:nvSpPr>
        <p:spPr>
          <a:xfrm>
            <a:off x="-655975" y="5359124"/>
            <a:ext cx="269915" cy="337423"/>
          </a:xfrm>
          <a:prstGeom prst="rect">
            <a:avLst/>
          </a:prstGeom>
          <a:noFill/>
          <a:ln/>
        </p:spPr>
        <p:txBody>
          <a:bodyPr wrap="none" lIns="0" tIns="0" rIns="0" bIns="0" rtlCol="0" anchor="t"/>
          <a:lstStyle/>
          <a:p>
            <a:pPr algn="ctr">
              <a:lnSpc>
                <a:spcPts val="2100"/>
              </a:lnSpc>
            </a:pPr>
            <a:r>
              <a:rPr lang="en-US" sz="2100" dirty="0">
                <a:solidFill>
                  <a:srgbClr val="454240"/>
                </a:solidFill>
                <a:latin typeface="Libre Baskerville" pitchFamily="34" charset="0"/>
                <a:ea typeface="Libre Baskerville" pitchFamily="34" charset="-122"/>
                <a:cs typeface="Libre Baskerville" pitchFamily="34" charset="-120"/>
              </a:rPr>
              <a:t>4</a:t>
            </a:r>
            <a:endParaRPr lang="en-US" sz="2100" dirty="0"/>
          </a:p>
        </p:txBody>
      </p:sp>
      <p:sp>
        <p:nvSpPr>
          <p:cNvPr id="19" name="Text 17"/>
          <p:cNvSpPr/>
          <p:nvPr/>
        </p:nvSpPr>
        <p:spPr>
          <a:xfrm>
            <a:off x="1653064" y="5387221"/>
            <a:ext cx="2249924" cy="281226"/>
          </a:xfrm>
          <a:prstGeom prst="rect">
            <a:avLst/>
          </a:prstGeom>
          <a:noFill/>
          <a:ln/>
        </p:spPr>
        <p:txBody>
          <a:bodyPr wrap="none" lIns="0" tIns="0" rIns="0" bIns="0" rtlCol="0" anchor="t"/>
          <a:lstStyle/>
          <a:p>
            <a:pPr>
              <a:lnSpc>
                <a:spcPts val="2200"/>
              </a:lnSpc>
            </a:pPr>
            <a:r>
              <a:rPr lang="en-US" sz="1750" dirty="0">
                <a:solidFill>
                  <a:srgbClr val="454240"/>
                </a:solidFill>
                <a:latin typeface="Libre Baskerville" pitchFamily="34" charset="0"/>
                <a:ea typeface="Libre Baskerville" pitchFamily="34" charset="-122"/>
                <a:cs typeface="Libre Baskerville" pitchFamily="34" charset="-120"/>
              </a:rPr>
              <a:t>Підтримка стартапів</a:t>
            </a:r>
            <a:endParaRPr lang="en-US" sz="1750" dirty="0"/>
          </a:p>
        </p:txBody>
      </p:sp>
      <p:sp>
        <p:nvSpPr>
          <p:cNvPr id="20" name="Text 18"/>
          <p:cNvSpPr/>
          <p:nvPr/>
        </p:nvSpPr>
        <p:spPr>
          <a:xfrm>
            <a:off x="1653064" y="5754055"/>
            <a:ext cx="11871960" cy="258247"/>
          </a:xfrm>
          <a:prstGeom prst="rect">
            <a:avLst/>
          </a:prstGeom>
          <a:noFill/>
          <a:ln/>
        </p:spPr>
        <p:txBody>
          <a:bodyPr wrap="none" lIns="0" tIns="0" rIns="0" bIns="0" rtlCol="0" anchor="t"/>
          <a:lstStyle/>
          <a:p>
            <a:pPr>
              <a:lnSpc>
                <a:spcPts val="2000"/>
              </a:lnSpc>
            </a:pPr>
            <a:r>
              <a:rPr lang="en-US" sz="1400" dirty="0">
                <a:solidFill>
                  <a:srgbClr val="454240"/>
                </a:solidFill>
                <a:latin typeface="DM Sans" pitchFamily="34" charset="0"/>
                <a:ea typeface="DM Sans" pitchFamily="34" charset="-122"/>
                <a:cs typeface="DM Sans" pitchFamily="34" charset="-120"/>
              </a:rPr>
              <a:t>Активне сприяння розвитку стартапів через інкубатори, акселератори та міжнародне партнерство.</a:t>
            </a:r>
            <a:endParaRPr lang="en-US" sz="1400" dirty="0"/>
          </a:p>
        </p:txBody>
      </p:sp>
      <p:sp>
        <p:nvSpPr>
          <p:cNvPr id="21" name="Shape 19"/>
          <p:cNvSpPr/>
          <p:nvPr/>
        </p:nvSpPr>
        <p:spPr>
          <a:xfrm>
            <a:off x="-723424" y="6297930"/>
            <a:ext cx="404932" cy="404932"/>
          </a:xfrm>
          <a:prstGeom prst="roundRect">
            <a:avLst>
              <a:gd name="adj" fmla="val 18669"/>
            </a:avLst>
          </a:prstGeom>
          <a:solidFill>
            <a:srgbClr val="F7EDD4"/>
          </a:solidFill>
          <a:ln w="7620">
            <a:solidFill>
              <a:srgbClr val="DDD3BA"/>
            </a:solidFill>
            <a:prstDash val="solid"/>
          </a:ln>
        </p:spPr>
      </p:sp>
      <p:sp>
        <p:nvSpPr>
          <p:cNvPr id="22" name="Text 20"/>
          <p:cNvSpPr/>
          <p:nvPr/>
        </p:nvSpPr>
        <p:spPr>
          <a:xfrm>
            <a:off x="-655975" y="6331627"/>
            <a:ext cx="269915" cy="337423"/>
          </a:xfrm>
          <a:prstGeom prst="rect">
            <a:avLst/>
          </a:prstGeom>
          <a:noFill/>
          <a:ln/>
        </p:spPr>
        <p:txBody>
          <a:bodyPr wrap="none" lIns="0" tIns="0" rIns="0" bIns="0" rtlCol="0" anchor="t"/>
          <a:lstStyle/>
          <a:p>
            <a:pPr algn="ctr">
              <a:lnSpc>
                <a:spcPts val="2100"/>
              </a:lnSpc>
            </a:pPr>
            <a:r>
              <a:rPr lang="en-US" sz="2100" dirty="0">
                <a:solidFill>
                  <a:srgbClr val="454240"/>
                </a:solidFill>
                <a:latin typeface="Libre Baskerville" pitchFamily="34" charset="0"/>
                <a:ea typeface="Libre Baskerville" pitchFamily="34" charset="-122"/>
                <a:cs typeface="Libre Baskerville" pitchFamily="34" charset="-120"/>
              </a:rPr>
              <a:t>5</a:t>
            </a:r>
            <a:endParaRPr lang="en-US" sz="2100" dirty="0"/>
          </a:p>
        </p:txBody>
      </p:sp>
      <p:sp>
        <p:nvSpPr>
          <p:cNvPr id="23" name="Text 21"/>
          <p:cNvSpPr/>
          <p:nvPr/>
        </p:nvSpPr>
        <p:spPr>
          <a:xfrm>
            <a:off x="1653064" y="6359723"/>
            <a:ext cx="3216116" cy="281226"/>
          </a:xfrm>
          <a:prstGeom prst="rect">
            <a:avLst/>
          </a:prstGeom>
          <a:noFill/>
          <a:ln/>
        </p:spPr>
        <p:txBody>
          <a:bodyPr wrap="none" lIns="0" tIns="0" rIns="0" bIns="0" rtlCol="0" anchor="t"/>
          <a:lstStyle/>
          <a:p>
            <a:pPr>
              <a:lnSpc>
                <a:spcPts val="2200"/>
              </a:lnSpc>
            </a:pPr>
            <a:r>
              <a:rPr lang="en-US" sz="1750" dirty="0">
                <a:solidFill>
                  <a:srgbClr val="454240"/>
                </a:solidFill>
                <a:latin typeface="Libre Baskerville" pitchFamily="34" charset="0"/>
                <a:ea typeface="Libre Baskerville" pitchFamily="34" charset="-122"/>
                <a:cs typeface="Libre Baskerville" pitchFamily="34" charset="-120"/>
              </a:rPr>
              <a:t>Розвиток людського капіталу</a:t>
            </a:r>
            <a:endParaRPr lang="en-US" sz="1750" dirty="0"/>
          </a:p>
        </p:txBody>
      </p:sp>
      <p:sp>
        <p:nvSpPr>
          <p:cNvPr id="24" name="Text 22"/>
          <p:cNvSpPr/>
          <p:nvPr/>
        </p:nvSpPr>
        <p:spPr>
          <a:xfrm>
            <a:off x="1653064" y="6726557"/>
            <a:ext cx="11871960" cy="258247"/>
          </a:xfrm>
          <a:prstGeom prst="rect">
            <a:avLst/>
          </a:prstGeom>
          <a:noFill/>
          <a:ln/>
        </p:spPr>
        <p:txBody>
          <a:bodyPr wrap="none" lIns="0" tIns="0" rIns="0" bIns="0" rtlCol="0" anchor="t"/>
          <a:lstStyle/>
          <a:p>
            <a:pPr>
              <a:lnSpc>
                <a:spcPts val="2000"/>
              </a:lnSpc>
            </a:pPr>
            <a:r>
              <a:rPr lang="en-US" sz="1400" dirty="0">
                <a:solidFill>
                  <a:srgbClr val="454240"/>
                </a:solidFill>
                <a:latin typeface="DM Sans" pitchFamily="34" charset="0"/>
                <a:ea typeface="DM Sans" pitchFamily="34" charset="-122"/>
                <a:cs typeface="DM Sans" pitchFamily="34" charset="-120"/>
              </a:rPr>
              <a:t>Інвестиції в освіту, програми перекваліфікації та залучення висококваліфікованих ІТ-фахівців.</a:t>
            </a:r>
            <a:endParaRPr lang="en-US" sz="1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name="Slide 7">
    <p:spTree>
      <p:nvGrpSpPr>
        <p:cNvPr id="1" name=""/>
        <p:cNvGrpSpPr/>
        <p:nvPr/>
      </p:nvGrpSpPr>
      <p:grpSpPr>
        <a:xfrm>
          <a:off x="0" y="0"/>
          <a:ext cx="0" cy="0"/>
          <a:chOff x="0" y="0"/>
          <a:chExt cx="0" cy="0"/>
        </a:xfrm>
      </p:grpSpPr>
      <p:sp>
        <p:nvSpPr>
          <p:cNvPr id="2" name="Text 0"/>
          <p:cNvSpPr/>
          <p:nvPr/>
        </p:nvSpPr>
        <p:spPr>
          <a:xfrm>
            <a:off x="714732" y="561501"/>
            <a:ext cx="10391894" cy="638175"/>
          </a:xfrm>
          <a:prstGeom prst="rect">
            <a:avLst/>
          </a:prstGeom>
          <a:noFill/>
          <a:ln/>
        </p:spPr>
        <p:txBody>
          <a:bodyPr wrap="none" lIns="0" tIns="0" rIns="0" bIns="0" rtlCol="0" anchor="t"/>
          <a:lstStyle/>
          <a:p>
            <a:pPr>
              <a:lnSpc>
                <a:spcPts val="5000"/>
              </a:lnSpc>
            </a:pPr>
            <a:r>
              <a:rPr lang="en-US" sz="4000" dirty="0">
                <a:solidFill>
                  <a:srgbClr val="5C4E3D"/>
                </a:solidFill>
                <a:latin typeface="Libre Baskerville" pitchFamily="34" charset="0"/>
                <a:ea typeface="Libre Baskerville" pitchFamily="34" charset="-122"/>
                <a:cs typeface="Libre Baskerville" pitchFamily="34" charset="-120"/>
              </a:rPr>
              <a:t>Приклад успішних інноваційних проектів</a:t>
            </a:r>
            <a:endParaRPr lang="en-US" sz="4000" dirty="0"/>
          </a:p>
        </p:txBody>
      </p:sp>
      <p:pic>
        <p:nvPicPr>
          <p:cNvPr id="3" name="Image 0" descr="preencoded.png"/>
          <p:cNvPicPr>
            <a:picLocks noChangeAspect="1"/>
          </p:cNvPicPr>
          <p:nvPr/>
        </p:nvPicPr>
        <p:blipFill>
          <a:blip r:embed="rId3"/>
          <a:stretch>
            <a:fillRect/>
          </a:stretch>
        </p:blipFill>
        <p:spPr>
          <a:xfrm>
            <a:off x="714732" y="1567339"/>
            <a:ext cx="4247078" cy="4247078"/>
          </a:xfrm>
          <a:prstGeom prst="rect">
            <a:avLst/>
          </a:prstGeom>
        </p:spPr>
      </p:pic>
      <p:sp>
        <p:nvSpPr>
          <p:cNvPr id="4" name="Text 1"/>
          <p:cNvSpPr/>
          <p:nvPr/>
        </p:nvSpPr>
        <p:spPr>
          <a:xfrm>
            <a:off x="714733" y="5998250"/>
            <a:ext cx="3410069" cy="319088"/>
          </a:xfrm>
          <a:prstGeom prst="rect">
            <a:avLst/>
          </a:prstGeom>
          <a:noFill/>
          <a:ln/>
        </p:spPr>
        <p:txBody>
          <a:bodyPr wrap="none" lIns="0" tIns="0" rIns="0" bIns="0" rtlCol="0" anchor="t"/>
          <a:lstStyle/>
          <a:p>
            <a:pPr>
              <a:lnSpc>
                <a:spcPts val="2500"/>
              </a:lnSpc>
            </a:pPr>
            <a:r>
              <a:rPr lang="en-US" sz="2000" dirty="0">
                <a:solidFill>
                  <a:srgbClr val="454240"/>
                </a:solidFill>
                <a:latin typeface="Libre Baskerville" pitchFamily="34" charset="0"/>
                <a:ea typeface="Libre Baskerville" pitchFamily="34" charset="-122"/>
                <a:cs typeface="Libre Baskerville" pitchFamily="34" charset="-120"/>
              </a:rPr>
              <a:t>AI-стартап у сфері безпеки</a:t>
            </a:r>
            <a:endParaRPr lang="en-US" sz="2000" dirty="0"/>
          </a:p>
        </p:txBody>
      </p:sp>
      <p:sp>
        <p:nvSpPr>
          <p:cNvPr id="5" name="Text 2"/>
          <p:cNvSpPr/>
          <p:nvPr/>
        </p:nvSpPr>
        <p:spPr>
          <a:xfrm>
            <a:off x="714732" y="6427589"/>
            <a:ext cx="4247078" cy="1241584"/>
          </a:xfrm>
          <a:prstGeom prst="rect">
            <a:avLst/>
          </a:prstGeom>
          <a:noFill/>
          <a:ln/>
        </p:spPr>
        <p:txBody>
          <a:bodyPr wrap="square" lIns="0" tIns="0" rIns="0" bIns="0" rtlCol="0" anchor="t"/>
          <a:lstStyle/>
          <a:p>
            <a:pPr>
              <a:lnSpc>
                <a:spcPts val="2400"/>
              </a:lnSpc>
            </a:pPr>
            <a:r>
              <a:rPr lang="en-US" sz="1600" dirty="0">
                <a:solidFill>
                  <a:srgbClr val="454240"/>
                </a:solidFill>
                <a:latin typeface="DM Sans" pitchFamily="34" charset="0"/>
                <a:ea typeface="DM Sans" pitchFamily="34" charset="-122"/>
                <a:cs typeface="DM Sans" pitchFamily="34" charset="-120"/>
              </a:rPr>
              <a:t>Український стартап розробив передову систему розпізнавання облич для підвищення безпеки та залучив $10 млн інвестицій.</a:t>
            </a:r>
            <a:endParaRPr lang="en-US" sz="1600" dirty="0"/>
          </a:p>
        </p:txBody>
      </p:sp>
      <p:pic>
        <p:nvPicPr>
          <p:cNvPr id="6" name="Image 1" descr="preencoded.png"/>
          <p:cNvPicPr>
            <a:picLocks noChangeAspect="1"/>
          </p:cNvPicPr>
          <p:nvPr/>
        </p:nvPicPr>
        <p:blipFill>
          <a:blip r:embed="rId4"/>
          <a:stretch>
            <a:fillRect/>
          </a:stretch>
        </p:blipFill>
        <p:spPr>
          <a:xfrm>
            <a:off x="5191601" y="1567339"/>
            <a:ext cx="4247078" cy="4247078"/>
          </a:xfrm>
          <a:prstGeom prst="rect">
            <a:avLst/>
          </a:prstGeom>
        </p:spPr>
      </p:pic>
      <p:sp>
        <p:nvSpPr>
          <p:cNvPr id="7" name="Text 3"/>
          <p:cNvSpPr/>
          <p:nvPr/>
        </p:nvSpPr>
        <p:spPr>
          <a:xfrm>
            <a:off x="5191601" y="5998250"/>
            <a:ext cx="3535918" cy="319088"/>
          </a:xfrm>
          <a:prstGeom prst="rect">
            <a:avLst/>
          </a:prstGeom>
          <a:noFill/>
          <a:ln/>
        </p:spPr>
        <p:txBody>
          <a:bodyPr wrap="none" lIns="0" tIns="0" rIns="0" bIns="0" rtlCol="0" anchor="t"/>
          <a:lstStyle/>
          <a:p>
            <a:pPr>
              <a:lnSpc>
                <a:spcPts val="2500"/>
              </a:lnSpc>
            </a:pPr>
            <a:r>
              <a:rPr lang="en-US" sz="2000" dirty="0">
                <a:solidFill>
                  <a:srgbClr val="454240"/>
                </a:solidFill>
                <a:latin typeface="Libre Baskerville" pitchFamily="34" charset="0"/>
                <a:ea typeface="Libre Baskerville" pitchFamily="34" charset="-122"/>
                <a:cs typeface="Libre Baskerville" pitchFamily="34" charset="-120"/>
              </a:rPr>
              <a:t>Агрокомпанія з інноваціями</a:t>
            </a:r>
            <a:endParaRPr lang="en-US" sz="2000" dirty="0"/>
          </a:p>
        </p:txBody>
      </p:sp>
      <p:sp>
        <p:nvSpPr>
          <p:cNvPr id="8" name="Text 4"/>
          <p:cNvSpPr/>
          <p:nvPr/>
        </p:nvSpPr>
        <p:spPr>
          <a:xfrm>
            <a:off x="5191601" y="6427589"/>
            <a:ext cx="4247078" cy="1241584"/>
          </a:xfrm>
          <a:prstGeom prst="rect">
            <a:avLst/>
          </a:prstGeom>
          <a:noFill/>
          <a:ln/>
        </p:spPr>
        <p:txBody>
          <a:bodyPr wrap="square" lIns="0" tIns="0" rIns="0" bIns="0" rtlCol="0" anchor="t"/>
          <a:lstStyle/>
          <a:p>
            <a:pPr>
              <a:lnSpc>
                <a:spcPts val="2400"/>
              </a:lnSpc>
            </a:pPr>
            <a:r>
              <a:rPr lang="en-US" sz="1600" dirty="0">
                <a:solidFill>
                  <a:srgbClr val="454240"/>
                </a:solidFill>
                <a:latin typeface="DM Sans" pitchFamily="34" charset="0"/>
                <a:ea typeface="DM Sans" pitchFamily="34" charset="-122"/>
                <a:cs typeface="DM Sans" pitchFamily="34" charset="-120"/>
              </a:rPr>
              <a:t>Підприємство впровадило дрони та Інтернет речей, що дозволило підвищити врожайність на 30%, демонструючи ефективність Agritech рішень.</a:t>
            </a:r>
            <a:endParaRPr lang="en-US" sz="1600" dirty="0"/>
          </a:p>
        </p:txBody>
      </p:sp>
      <p:pic>
        <p:nvPicPr>
          <p:cNvPr id="9" name="Image 2" descr="preencoded.png"/>
          <p:cNvPicPr>
            <a:picLocks noChangeAspect="1"/>
          </p:cNvPicPr>
          <p:nvPr/>
        </p:nvPicPr>
        <p:blipFill>
          <a:blip r:embed="rId5"/>
          <a:stretch>
            <a:fillRect/>
          </a:stretch>
        </p:blipFill>
        <p:spPr>
          <a:xfrm>
            <a:off x="9668470" y="1567339"/>
            <a:ext cx="4247078" cy="4247078"/>
          </a:xfrm>
          <a:prstGeom prst="rect">
            <a:avLst/>
          </a:prstGeom>
        </p:spPr>
      </p:pic>
      <p:sp>
        <p:nvSpPr>
          <p:cNvPr id="10" name="Text 5"/>
          <p:cNvSpPr/>
          <p:nvPr/>
        </p:nvSpPr>
        <p:spPr>
          <a:xfrm>
            <a:off x="9668472" y="5998250"/>
            <a:ext cx="2682359" cy="319088"/>
          </a:xfrm>
          <a:prstGeom prst="rect">
            <a:avLst/>
          </a:prstGeom>
          <a:noFill/>
          <a:ln/>
        </p:spPr>
        <p:txBody>
          <a:bodyPr wrap="none" lIns="0" tIns="0" rIns="0" bIns="0" rtlCol="0" anchor="t"/>
          <a:lstStyle/>
          <a:p>
            <a:pPr>
              <a:lnSpc>
                <a:spcPts val="2500"/>
              </a:lnSpc>
            </a:pPr>
            <a:r>
              <a:rPr lang="en-US" sz="2000" dirty="0">
                <a:solidFill>
                  <a:srgbClr val="454240"/>
                </a:solidFill>
                <a:latin typeface="Libre Baskerville" pitchFamily="34" charset="0"/>
                <a:ea typeface="Libre Baskerville" pitchFamily="34" charset="-122"/>
                <a:cs typeface="Libre Baskerville" pitchFamily="34" charset="-120"/>
              </a:rPr>
              <a:t>Телемедичний сервіс</a:t>
            </a:r>
            <a:endParaRPr lang="en-US" sz="2000" dirty="0"/>
          </a:p>
        </p:txBody>
      </p:sp>
      <p:sp>
        <p:nvSpPr>
          <p:cNvPr id="11" name="Text 6"/>
          <p:cNvSpPr/>
          <p:nvPr/>
        </p:nvSpPr>
        <p:spPr>
          <a:xfrm>
            <a:off x="9668470" y="6427589"/>
            <a:ext cx="4247078" cy="1241584"/>
          </a:xfrm>
          <a:prstGeom prst="rect">
            <a:avLst/>
          </a:prstGeom>
          <a:noFill/>
          <a:ln/>
        </p:spPr>
        <p:txBody>
          <a:bodyPr wrap="square" lIns="0" tIns="0" rIns="0" bIns="0" rtlCol="0" anchor="t"/>
          <a:lstStyle/>
          <a:p>
            <a:pPr>
              <a:lnSpc>
                <a:spcPts val="2400"/>
              </a:lnSpc>
            </a:pPr>
            <a:r>
              <a:rPr lang="en-US" sz="1600" dirty="0">
                <a:solidFill>
                  <a:srgbClr val="454240"/>
                </a:solidFill>
                <a:latin typeface="DM Sans" pitchFamily="34" charset="0"/>
                <a:ea typeface="DM Sans" pitchFamily="34" charset="-122"/>
                <a:cs typeface="DM Sans" pitchFamily="34" charset="-120"/>
              </a:rPr>
              <a:t>Медтех-компанія створила телемедичний сервіс, який надав доступ до медичних послуг 100 тис. користувачів у віддалених регіонах.</a:t>
            </a:r>
            <a:endParaRPr 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name="Slide 8">
    <p:spTree>
      <p:nvGrpSpPr>
        <p:cNvPr id="1" name=""/>
        <p:cNvGrpSpPr/>
        <p:nvPr/>
      </p:nvGrpSpPr>
      <p:grpSpPr>
        <a:xfrm>
          <a:off x="0" y="0"/>
          <a:ext cx="0" cy="0"/>
          <a:chOff x="0" y="0"/>
          <a:chExt cx="0" cy="0"/>
        </a:xfrm>
      </p:grpSpPr>
      <p:sp>
        <p:nvSpPr>
          <p:cNvPr id="2" name="Text 0"/>
          <p:cNvSpPr/>
          <p:nvPr/>
        </p:nvSpPr>
        <p:spPr>
          <a:xfrm>
            <a:off x="749380" y="754144"/>
            <a:ext cx="11965305" cy="669131"/>
          </a:xfrm>
          <a:prstGeom prst="rect">
            <a:avLst/>
          </a:prstGeom>
          <a:noFill/>
          <a:ln/>
        </p:spPr>
        <p:txBody>
          <a:bodyPr wrap="none" lIns="0" tIns="0" rIns="0" bIns="0" rtlCol="0" anchor="t"/>
          <a:lstStyle/>
          <a:p>
            <a:pPr>
              <a:lnSpc>
                <a:spcPts val="5250"/>
              </a:lnSpc>
            </a:pPr>
            <a:r>
              <a:rPr lang="en-US" sz="4200" dirty="0">
                <a:solidFill>
                  <a:srgbClr val="5C4E3D"/>
                </a:solidFill>
                <a:latin typeface="Libre Baskerville" pitchFamily="34" charset="0"/>
                <a:ea typeface="Libre Baskerville" pitchFamily="34" charset="-122"/>
                <a:cs typeface="Libre Baskerville" pitchFamily="34" charset="-120"/>
              </a:rPr>
              <a:t>Роль цифровізації у трансформації економіки</a:t>
            </a:r>
            <a:endParaRPr lang="en-US" sz="4200" dirty="0"/>
          </a:p>
        </p:txBody>
      </p:sp>
      <p:pic>
        <p:nvPicPr>
          <p:cNvPr id="3" name="Image 0" descr="preencoded.png"/>
          <p:cNvPicPr>
            <a:picLocks noChangeAspect="1"/>
          </p:cNvPicPr>
          <p:nvPr/>
        </p:nvPicPr>
        <p:blipFill>
          <a:blip r:embed="rId3"/>
          <a:stretch>
            <a:fillRect/>
          </a:stretch>
        </p:blipFill>
        <p:spPr>
          <a:xfrm>
            <a:off x="749380" y="1953818"/>
            <a:ext cx="8352711" cy="5294233"/>
          </a:xfrm>
          <a:prstGeom prst="rect">
            <a:avLst/>
          </a:prstGeom>
        </p:spPr>
      </p:pic>
      <p:sp>
        <p:nvSpPr>
          <p:cNvPr id="4" name="Text 1"/>
          <p:cNvSpPr/>
          <p:nvPr/>
        </p:nvSpPr>
        <p:spPr>
          <a:xfrm>
            <a:off x="9632156" y="2012277"/>
            <a:ext cx="4256484" cy="2331125"/>
          </a:xfrm>
          <a:prstGeom prst="rect">
            <a:avLst/>
          </a:prstGeom>
          <a:noFill/>
          <a:ln/>
        </p:spPr>
        <p:txBody>
          <a:bodyPr wrap="square" lIns="0" tIns="0" rIns="0" bIns="0" rtlCol="0" anchor="t"/>
          <a:lstStyle/>
          <a:p>
            <a:pPr>
              <a:lnSpc>
                <a:spcPts val="2600"/>
              </a:lnSpc>
            </a:pPr>
            <a:r>
              <a:rPr lang="en-US" sz="1650" dirty="0">
                <a:solidFill>
                  <a:srgbClr val="454240"/>
                </a:solidFill>
                <a:latin typeface="DM Sans" pitchFamily="34" charset="0"/>
                <a:ea typeface="DM Sans" pitchFamily="34" charset="-122"/>
                <a:cs typeface="DM Sans" pitchFamily="34" charset="-120"/>
              </a:rPr>
              <a:t>Цифрова економіка є ключем до значного підвищення продуктивності та інноваційності у всіх секторах. Впровадження систем ERP, CRM, аналітики Big Data та автоматизація бізнес-процесів є основою цієї трансформації.</a:t>
            </a:r>
            <a:endParaRPr lang="en-US" sz="1650" dirty="0"/>
          </a:p>
        </p:txBody>
      </p:sp>
      <p:sp>
        <p:nvSpPr>
          <p:cNvPr id="5" name="Text 2"/>
          <p:cNvSpPr/>
          <p:nvPr/>
        </p:nvSpPr>
        <p:spPr>
          <a:xfrm>
            <a:off x="9632156" y="4525330"/>
            <a:ext cx="4256484" cy="2664143"/>
          </a:xfrm>
          <a:prstGeom prst="rect">
            <a:avLst/>
          </a:prstGeom>
          <a:noFill/>
          <a:ln/>
        </p:spPr>
        <p:txBody>
          <a:bodyPr wrap="square" lIns="0" tIns="0" rIns="0" bIns="0" rtlCol="0" anchor="t"/>
          <a:lstStyle/>
          <a:p>
            <a:pPr>
              <a:lnSpc>
                <a:spcPts val="2600"/>
              </a:lnSpc>
            </a:pPr>
            <a:r>
              <a:rPr lang="en-US" sz="1650" dirty="0">
                <a:solidFill>
                  <a:srgbClr val="454240"/>
                </a:solidFill>
                <a:latin typeface="DM Sans" pitchFamily="34" charset="0"/>
                <a:ea typeface="DM Sans" pitchFamily="34" charset="-122"/>
                <a:cs typeface="DM Sans" pitchFamily="34" charset="-120"/>
              </a:rPr>
              <a:t>Цифрові технології дозволяють переосмислити підходи до управління підприємствами. Однак Україна стикається з викликами у досягненні високого рівня цифрової конкурентоспроможності, що вимагає масштабних інвестицій та подальшого розвитку інфраструктури.</a:t>
            </a:r>
            <a:endParaRPr lang="en-US" sz="16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name="Slide 9">
    <p:spTree>
      <p:nvGrpSpPr>
        <p:cNvPr id="1" name=""/>
        <p:cNvGrpSpPr/>
        <p:nvPr/>
      </p:nvGrpSpPr>
      <p:grpSpPr>
        <a:xfrm>
          <a:off x="0" y="0"/>
          <a:ext cx="0" cy="0"/>
          <a:chOff x="0" y="0"/>
          <a:chExt cx="0" cy="0"/>
        </a:xfrm>
      </p:grpSpPr>
      <p:sp>
        <p:nvSpPr>
          <p:cNvPr id="2" name="Text 0"/>
          <p:cNvSpPr/>
          <p:nvPr/>
        </p:nvSpPr>
        <p:spPr>
          <a:xfrm>
            <a:off x="2101334" y="428268"/>
            <a:ext cx="10427732" cy="944404"/>
          </a:xfrm>
          <a:prstGeom prst="rect">
            <a:avLst/>
          </a:prstGeom>
          <a:noFill/>
          <a:ln/>
        </p:spPr>
        <p:txBody>
          <a:bodyPr wrap="square" lIns="0" tIns="0" rIns="0" bIns="0" rtlCol="0" anchor="t"/>
          <a:lstStyle/>
          <a:p>
            <a:pPr>
              <a:lnSpc>
                <a:spcPts val="3700"/>
              </a:lnSpc>
            </a:pPr>
            <a:r>
              <a:rPr lang="en-US" sz="2950" dirty="0">
                <a:solidFill>
                  <a:srgbClr val="5C4E3D"/>
                </a:solidFill>
                <a:latin typeface="Libre Baskerville" pitchFamily="34" charset="0"/>
                <a:ea typeface="Libre Baskerville" pitchFamily="34" charset="-122"/>
                <a:cs typeface="Libre Baskerville" pitchFamily="34" charset="-120"/>
              </a:rPr>
              <a:t>Перспективи розвитку інноваційної економіки України до 2030 року</a:t>
            </a:r>
            <a:endParaRPr lang="en-US" sz="2950" dirty="0"/>
          </a:p>
        </p:txBody>
      </p:sp>
      <p:pic>
        <p:nvPicPr>
          <p:cNvPr id="3" name="Image 0" descr="preencoded.png"/>
          <p:cNvPicPr>
            <a:picLocks noChangeAspect="1"/>
          </p:cNvPicPr>
          <p:nvPr/>
        </p:nvPicPr>
        <p:blipFill>
          <a:blip r:embed="rId3"/>
          <a:stretch>
            <a:fillRect/>
          </a:stretch>
        </p:blipFill>
        <p:spPr>
          <a:xfrm>
            <a:off x="3070981" y="1574006"/>
            <a:ext cx="8488323" cy="5308640"/>
          </a:xfrm>
          <a:prstGeom prst="rect">
            <a:avLst/>
          </a:prstGeom>
        </p:spPr>
      </p:pic>
      <p:sp>
        <p:nvSpPr>
          <p:cNvPr id="4" name="Text 1"/>
          <p:cNvSpPr/>
          <p:nvPr/>
        </p:nvSpPr>
        <p:spPr>
          <a:xfrm>
            <a:off x="3281163" y="3973159"/>
            <a:ext cx="1750035" cy="586549"/>
          </a:xfrm>
          <a:prstGeom prst="rect">
            <a:avLst/>
          </a:prstGeom>
          <a:noFill/>
          <a:ln/>
        </p:spPr>
        <p:txBody>
          <a:bodyPr wrap="square" lIns="0" tIns="0" rIns="0" bIns="0" rtlCol="0" anchor="t"/>
          <a:lstStyle/>
          <a:p>
            <a:pPr algn="r">
              <a:lnSpc>
                <a:spcPts val="2300"/>
              </a:lnSpc>
            </a:pPr>
            <a:r>
              <a:rPr lang="en-US" dirty="0">
                <a:solidFill>
                  <a:srgbClr val="5C4E3D"/>
                </a:solidFill>
                <a:latin typeface="Libre Baskerville" pitchFamily="34" charset="0"/>
                <a:ea typeface="Libre Baskerville" pitchFamily="34" charset="-122"/>
                <a:cs typeface="Libre Baskerville" pitchFamily="34" charset="-120"/>
              </a:rPr>
              <a:t>Притягнення інвестицій</a:t>
            </a:r>
            <a:endParaRPr lang="en-US" dirty="0"/>
          </a:p>
        </p:txBody>
      </p:sp>
      <p:sp>
        <p:nvSpPr>
          <p:cNvPr id="5" name="Text 2"/>
          <p:cNvSpPr/>
          <p:nvPr/>
        </p:nvSpPr>
        <p:spPr>
          <a:xfrm>
            <a:off x="6439730" y="6217523"/>
            <a:ext cx="1750036" cy="586550"/>
          </a:xfrm>
          <a:prstGeom prst="rect">
            <a:avLst/>
          </a:prstGeom>
          <a:noFill/>
          <a:ln/>
        </p:spPr>
        <p:txBody>
          <a:bodyPr wrap="square" lIns="0" tIns="0" rIns="0" bIns="0" rtlCol="0" anchor="t"/>
          <a:lstStyle/>
          <a:p>
            <a:pPr algn="ctr">
              <a:lnSpc>
                <a:spcPts val="2300"/>
              </a:lnSpc>
            </a:pPr>
            <a:r>
              <a:rPr lang="en-US" dirty="0">
                <a:solidFill>
                  <a:srgbClr val="5C4E3D"/>
                </a:solidFill>
                <a:latin typeface="Libre Baskerville" pitchFamily="34" charset="0"/>
                <a:ea typeface="Libre Baskerville" pitchFamily="34" charset="-122"/>
                <a:cs typeface="Libre Baskerville" pitchFamily="34" charset="-120"/>
              </a:rPr>
              <a:t>Смарт‑спеціалізація регіонів</a:t>
            </a:r>
            <a:endParaRPr lang="en-US" dirty="0"/>
          </a:p>
        </p:txBody>
      </p:sp>
      <p:sp>
        <p:nvSpPr>
          <p:cNvPr id="6" name="Text 3"/>
          <p:cNvSpPr/>
          <p:nvPr/>
        </p:nvSpPr>
        <p:spPr>
          <a:xfrm>
            <a:off x="9598787" y="3972018"/>
            <a:ext cx="1750036" cy="586549"/>
          </a:xfrm>
          <a:prstGeom prst="rect">
            <a:avLst/>
          </a:prstGeom>
          <a:noFill/>
          <a:ln/>
        </p:spPr>
        <p:txBody>
          <a:bodyPr wrap="square" lIns="0" tIns="0" rIns="0" bIns="0" rtlCol="0" anchor="t"/>
          <a:lstStyle/>
          <a:p>
            <a:pPr>
              <a:lnSpc>
                <a:spcPts val="2300"/>
              </a:lnSpc>
            </a:pPr>
            <a:r>
              <a:rPr lang="en-US" dirty="0">
                <a:solidFill>
                  <a:srgbClr val="5C4E3D"/>
                </a:solidFill>
                <a:latin typeface="Libre Baskerville" pitchFamily="34" charset="0"/>
                <a:ea typeface="Libre Baskerville" pitchFamily="34" charset="-122"/>
                <a:cs typeface="Libre Baskerville" pitchFamily="34" charset="-120"/>
              </a:rPr>
              <a:t>Інтеграція з ЄС екосистемами</a:t>
            </a:r>
            <a:endParaRPr lang="en-US" dirty="0"/>
          </a:p>
        </p:txBody>
      </p:sp>
      <p:sp>
        <p:nvSpPr>
          <p:cNvPr id="7" name="Text 4"/>
          <p:cNvSpPr/>
          <p:nvPr/>
        </p:nvSpPr>
        <p:spPr>
          <a:xfrm>
            <a:off x="6439730" y="1652378"/>
            <a:ext cx="1750036" cy="586549"/>
          </a:xfrm>
          <a:prstGeom prst="rect">
            <a:avLst/>
          </a:prstGeom>
          <a:noFill/>
          <a:ln/>
        </p:spPr>
        <p:txBody>
          <a:bodyPr wrap="square" lIns="0" tIns="0" rIns="0" bIns="0" rtlCol="0" anchor="t"/>
          <a:lstStyle/>
          <a:p>
            <a:pPr algn="ctr">
              <a:lnSpc>
                <a:spcPts val="2300"/>
              </a:lnSpc>
            </a:pPr>
            <a:r>
              <a:rPr lang="en-US" dirty="0">
                <a:solidFill>
                  <a:srgbClr val="5C4E3D"/>
                </a:solidFill>
                <a:latin typeface="Libre Baskerville" pitchFamily="34" charset="0"/>
                <a:ea typeface="Libre Baskerville" pitchFamily="34" charset="-122"/>
                <a:cs typeface="Libre Baskerville" pitchFamily="34" charset="-120"/>
              </a:rPr>
              <a:t>Інновації у ВВП 20%</a:t>
            </a:r>
            <a:endParaRPr lang="en-US" dirty="0"/>
          </a:p>
        </p:txBody>
      </p:sp>
      <p:sp>
        <p:nvSpPr>
          <p:cNvPr id="8" name="Text 5"/>
          <p:cNvSpPr/>
          <p:nvPr/>
        </p:nvSpPr>
        <p:spPr>
          <a:xfrm>
            <a:off x="2101334" y="6995876"/>
            <a:ext cx="10427732" cy="805339"/>
          </a:xfrm>
          <a:prstGeom prst="rect">
            <a:avLst/>
          </a:prstGeom>
          <a:noFill/>
          <a:ln/>
        </p:spPr>
        <p:txBody>
          <a:bodyPr wrap="square" lIns="0" tIns="0" rIns="0" bIns="0" rtlCol="0" anchor="t"/>
          <a:lstStyle/>
          <a:p>
            <a:pPr>
              <a:lnSpc>
                <a:spcPts val="1550"/>
              </a:lnSpc>
            </a:pPr>
            <a:r>
              <a:rPr lang="en-US" sz="1150" dirty="0">
                <a:solidFill>
                  <a:srgbClr val="454240"/>
                </a:solidFill>
                <a:latin typeface="DM Sans" pitchFamily="34" charset="0"/>
                <a:ea typeface="DM Sans" pitchFamily="34" charset="-122"/>
                <a:cs typeface="DM Sans" pitchFamily="34" charset="-120"/>
              </a:rPr>
              <a:t>Прогнозується зростання частки інноваційних продуктів у ВВП до 20%, що свідчитиме про значний прогрес. Україна прагне до поглиблення інтеграції з європейськими інноваційними екосистемами, активно розвиваючи «розумну спеціалізацію» регіонів та кластерів. Підвищення інвестиційної привабливості через стабільну політику та захист прав власності сприятиме залученню капіталу. Ці зміни дозволять створити тисячі нових робочих місць у високотехнологічних галузях, сприяючи економічному зростанню.</a:t>
            </a:r>
            <a:endParaRPr lang="en-US" sz="1150" dirty="0"/>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TotalTime>
  <Words>643</Words>
  <Application>Microsoft Office PowerPoint</Application>
  <PresentationFormat>Произвольный</PresentationFormat>
  <Paragraphs>73</Paragraphs>
  <Slides>10</Slides>
  <Notes>10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10</vt:i4>
      </vt:variant>
    </vt:vector>
  </HeadingPairs>
  <TitlesOfParts>
    <vt:vector size="16" baseType="lpstr">
      <vt:lpstr>Calibri</vt:lpstr>
      <vt:lpstr>DM Sans</vt:lpstr>
      <vt:lpstr>Calibri Light</vt:lpstr>
      <vt:lpstr>Libre Baskerville</vt:lpstr>
      <vt:lpstr>Arial</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
  <cp:lastModifiedBy>Аня</cp:lastModifiedBy>
  <cp:revision>3</cp:revision>
  <dcterms:created xsi:type="dcterms:W3CDTF">2026-02-06T19:21:10Z</dcterms:created>
  <dcterms:modified xsi:type="dcterms:W3CDTF">2026-02-06T19:38:07Z</dcterms:modified>
</cp:coreProperties>
</file>