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28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6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6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7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93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8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01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74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16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31C153-E2FC-4253-BFA8-E4A093DCDCC2}" type="datetimeFigureOut">
              <a:rPr lang="uk-UA" smtClean="0"/>
              <a:t>08.02.2026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BECB2-5CC2-486C-B07B-A2534B9834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36F7C-5EA5-4BAC-E17F-AE79A7B0D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День безпечного інтернету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BC0A3B7-12F3-AF58-BA54-3816BD2F6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10 лютого 2026 року</a:t>
            </a:r>
          </a:p>
        </p:txBody>
      </p:sp>
    </p:spTree>
    <p:extLst>
      <p:ext uri="{BB962C8B-B14F-4D97-AF65-F5344CB8AC3E}">
        <p14:creationId xmlns:p14="http://schemas.microsoft.com/office/powerpoint/2010/main" val="238265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472E6-E8D1-5102-3479-60A1BF12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/>
              <a:t>Кібербулінг</a:t>
            </a:r>
            <a:r>
              <a:rPr lang="uk-UA" b="1" dirty="0"/>
              <a:t>: розпізнавання та протидія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A0AFC6-FB0C-CD8C-A2F3-C72DA54B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Цькування в мережі може проявлятися через образливі коментарі, поширення чуток або виключення з груп. Найкраща стратегія — ігнорування агресора, блокування його </a:t>
            </a:r>
            <a:r>
              <a:rPr lang="uk-UA" dirty="0" err="1"/>
              <a:t>аккаунта</a:t>
            </a:r>
            <a:r>
              <a:rPr lang="uk-UA" dirty="0"/>
              <a:t> та звернення за допомогою до дорослих або адміністрації платформи.</a:t>
            </a:r>
          </a:p>
        </p:txBody>
      </p:sp>
      <p:pic>
        <p:nvPicPr>
          <p:cNvPr id="9218" name="Picture 2" descr="Як розпізнати та попередити кібербулінг - MediaSapiens.">
            <a:extLst>
              <a:ext uri="{FF2B5EF4-FFF2-40B4-BE49-F238E27FC236}">
                <a16:creationId xmlns:a16="http://schemas.microsoft.com/office/drawing/2014/main" id="{685665A2-ABD1-4AAB-7243-239E555D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31" y="3429000"/>
            <a:ext cx="5572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E302D-E270-8EC0-F10B-D197899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Висновки та заклик до 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C298EE-3A8D-8942-37F3-B5B95D69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Безпека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кожного </a:t>
            </a:r>
            <a:r>
              <a:rPr lang="ru-RU" dirty="0" err="1"/>
              <a:t>користувача</a:t>
            </a:r>
            <a:r>
              <a:rPr lang="ru-RU" dirty="0"/>
              <a:t>.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правил, </a:t>
            </a:r>
            <a:r>
              <a:rPr lang="ru-RU" dirty="0" err="1"/>
              <a:t>критичний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повага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24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C6B87-42F5-523D-0ECE-DCA8DAF3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74" y="2461561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2944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9CD47-724A-1C79-0A29-C35574A3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Вступ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1ADCC-66B1-164F-4BA8-AF43E642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10 лютого —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. Головна мета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об'єднанні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та </a:t>
            </a:r>
            <a:r>
              <a:rPr lang="ru-RU" dirty="0" err="1"/>
              <a:t>кращого</a:t>
            </a:r>
            <a:r>
              <a:rPr lang="ru-RU" dirty="0"/>
              <a:t> цифрового </a:t>
            </a:r>
            <a:r>
              <a:rPr lang="ru-RU" dirty="0" err="1"/>
              <a:t>середовища</a:t>
            </a:r>
            <a:r>
              <a:rPr lang="ru-RU" dirty="0"/>
              <a:t> для кожного </a:t>
            </a:r>
            <a:r>
              <a:rPr lang="ru-RU" dirty="0" err="1"/>
              <a:t>користувача</a:t>
            </a:r>
            <a:r>
              <a:rPr lang="ru-RU" dirty="0"/>
              <a:t>, особливо для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молоді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8" name="Picture 4" descr="Сучасний інтернет набрид, старий інтернет повертається -">
            <a:extLst>
              <a:ext uri="{FF2B5EF4-FFF2-40B4-BE49-F238E27FC236}">
                <a16:creationId xmlns:a16="http://schemas.microsoft.com/office/drawing/2014/main" id="{0397E957-F75D-B60D-52FA-21E23411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07" y="3336665"/>
            <a:ext cx="4375852" cy="31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DA3D2-1137-8172-7321-E9A22334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Концепція </a:t>
            </a:r>
            <a:r>
              <a:rPr lang="en-US" b="1" dirty="0"/>
              <a:t>Safer Internet Day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AC6583-73DD-B86D-A8CA-77DE29D8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7817"/>
            <a:ext cx="10058400" cy="3931920"/>
          </a:xfrm>
        </p:spPr>
        <p:txBody>
          <a:bodyPr/>
          <a:lstStyle/>
          <a:p>
            <a:r>
              <a:rPr lang="uk-UA" dirty="0"/>
              <a:t>Свято було засноване у 2004 році мережею </a:t>
            </a:r>
            <a:r>
              <a:rPr lang="en-US" dirty="0"/>
              <a:t>Insafe </a:t>
            </a:r>
            <a:r>
              <a:rPr lang="uk-UA" dirty="0"/>
              <a:t>за підтримки Європейської комісії. Сьогодні подія охоплює понад 180 країн світу, просуваючи ідею відповідального та етичного використання технологій.</a:t>
            </a:r>
          </a:p>
        </p:txBody>
      </p:sp>
      <p:pic>
        <p:nvPicPr>
          <p:cNvPr id="2050" name="Picture 2" descr="День безпечного Інтернету – #ЦЕНТР КРАЩОГО ІНТЕРНЕТУ">
            <a:extLst>
              <a:ext uri="{FF2B5EF4-FFF2-40B4-BE49-F238E27FC236}">
                <a16:creationId xmlns:a16="http://schemas.microsoft.com/office/drawing/2014/main" id="{2C59D53D-010C-8CFE-9FE8-B4AA4EEB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94" y="2605548"/>
            <a:ext cx="3899329" cy="40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5AA82-E2AB-1E03-1E3E-650D404E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Сучасний стан цифрових загроз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9A0655-BC83-2181-917C-F27296CE7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65" y="2014194"/>
            <a:ext cx="10058400" cy="3931920"/>
          </a:xfrm>
        </p:spPr>
        <p:txBody>
          <a:bodyPr/>
          <a:lstStyle/>
          <a:p>
            <a:r>
              <a:rPr lang="uk-UA" dirty="0"/>
              <a:t>Розвиток мережі приніс не лише можливості для навчання, а й нові ризики. Основні вектори загроз змістилися у бік викрадення персональних даних, маніпуляцій свідомістю та фінансового шахрайства.</a:t>
            </a:r>
          </a:p>
        </p:txBody>
      </p:sp>
      <p:pic>
        <p:nvPicPr>
          <p:cNvPr id="3074" name="Picture 2" descr="Віртуальний бібліографічний список «Сучасні загрози цифрового світу» -  Вінницька обласна універсальна наукова бібліотека імені Валентина  Отамановського">
            <a:extLst>
              <a:ext uri="{FF2B5EF4-FFF2-40B4-BE49-F238E27FC236}">
                <a16:creationId xmlns:a16="http://schemas.microsoft.com/office/drawing/2014/main" id="{D4A39DBD-CEE1-3990-A948-18D3CAC8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4" y="3011130"/>
            <a:ext cx="3623033" cy="36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0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736BD-D04E-5C0D-DCDB-F343A211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Паролі як перший рівень захисту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6CC7CD-936F-F0AB-AE0E-0BC9CAC7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Надійний пароль має містити комбінацію великих і малих літер, цифр та спеціальних символів. Використання однакових ключів для різних сервісів створює критичну вразливість: злам одного </a:t>
            </a:r>
            <a:r>
              <a:rPr lang="uk-UA" dirty="0" err="1"/>
              <a:t>аккаунта</a:t>
            </a:r>
            <a:r>
              <a:rPr lang="uk-UA" dirty="0"/>
              <a:t> відкриває доступ до всієї цифрової особистості.</a:t>
            </a:r>
          </a:p>
          <a:p>
            <a:endParaRPr lang="uk-UA" dirty="0"/>
          </a:p>
        </p:txBody>
      </p:sp>
      <p:pic>
        <p:nvPicPr>
          <p:cNvPr id="4098" name="Picture 2" descr="Zillya! - Яким має бути безпечний пароль?">
            <a:extLst>
              <a:ext uri="{FF2B5EF4-FFF2-40B4-BE49-F238E27FC236}">
                <a16:creationId xmlns:a16="http://schemas.microsoft.com/office/drawing/2014/main" id="{8624994F-6B89-27B2-DAA2-E771871B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75" y="3095140"/>
            <a:ext cx="5595734" cy="34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1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CACD-2023-404D-4B5E-5608E2B6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Двофакторна автентифікація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20D397-27A8-C035-E4F6-158F7E82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Це обов’язковий стандарт безпеки. Додаткове підтвердження через </a:t>
            </a:r>
            <a:r>
              <a:rPr lang="en-US" dirty="0"/>
              <a:t>SMS, push-</a:t>
            </a:r>
            <a:r>
              <a:rPr lang="uk-UA" dirty="0"/>
              <a:t>сповіщення або спеціальні додатки на кшталт </a:t>
            </a:r>
            <a:r>
              <a:rPr lang="en-US" dirty="0"/>
              <a:t>Google Authenticator </a:t>
            </a:r>
            <a:r>
              <a:rPr lang="uk-UA" dirty="0"/>
              <a:t>мінімізує ризик зламу, навіть якщо зловмисник дізнався основний пароль.</a:t>
            </a:r>
          </a:p>
        </p:txBody>
      </p:sp>
      <p:pic>
        <p:nvPicPr>
          <p:cNvPr id="5122" name="Picture 2" descr="Що таке двофакторна автентифікація, і як вона працює?">
            <a:extLst>
              <a:ext uri="{FF2B5EF4-FFF2-40B4-BE49-F238E27FC236}">
                <a16:creationId xmlns:a16="http://schemas.microsoft.com/office/drawing/2014/main" id="{03DE41E2-6D39-3554-5AB7-EC8F3DC8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8" y="3111378"/>
            <a:ext cx="5467964" cy="35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9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62D00-487E-4F7A-DC72-3674F6A3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Фішинг</a:t>
            </a:r>
            <a:r>
              <a:rPr lang="uk-UA" b="1" dirty="0"/>
              <a:t> та методи маніпуляції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F9684C-0941-936B-91EB-7CB49E65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Зловмисники створюють копії відомих сайтів або надсилають повідомлення від імені банків і сервісів. Мета — змусити користувача самостійно ввести конфіденційні дані. Важливо перевіряти </a:t>
            </a:r>
            <a:r>
              <a:rPr lang="en-US" dirty="0"/>
              <a:t>URL-</a:t>
            </a:r>
            <a:r>
              <a:rPr lang="uk-UA" dirty="0"/>
              <a:t>адресу сайту перед будь-яким введенням логіна.</a:t>
            </a:r>
          </a:p>
        </p:txBody>
      </p:sp>
      <p:pic>
        <p:nvPicPr>
          <p:cNvPr id="6146" name="Picture 2" descr="Що таке фішинг та як захистити від нього свої особисті дані">
            <a:extLst>
              <a:ext uri="{FF2B5EF4-FFF2-40B4-BE49-F238E27FC236}">
                <a16:creationId xmlns:a16="http://schemas.microsoft.com/office/drawing/2014/main" id="{4A42A79C-0683-C8C3-F825-B975F1F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25" y="3132383"/>
            <a:ext cx="5432977" cy="34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5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DA2BF-238E-57BD-16C1-BC96B90F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Захист персональних даних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65DE7C-B353-A06F-C733-7457CEF08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, </a:t>
            </a:r>
            <a:r>
              <a:rPr lang="ru-RU" dirty="0" err="1"/>
              <a:t>по-батькові</a:t>
            </a:r>
            <a:r>
              <a:rPr lang="ru-RU" dirty="0"/>
              <a:t>, </a:t>
            </a:r>
            <a:r>
              <a:rPr lang="ru-RU" dirty="0" err="1"/>
              <a:t>домашня</a:t>
            </a:r>
            <a:r>
              <a:rPr lang="ru-RU" dirty="0"/>
              <a:t> адреса, номер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бути у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доступі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, </a:t>
            </a:r>
            <a:r>
              <a:rPr lang="ru-RU" dirty="0" err="1"/>
              <a:t>стеження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атак.</a:t>
            </a:r>
            <a:endParaRPr lang="uk-UA" dirty="0"/>
          </a:p>
        </p:txBody>
      </p:sp>
      <p:pic>
        <p:nvPicPr>
          <p:cNvPr id="7170" name="Picture 2" descr="PON.org.ua &gt; Версія для друку &gt;28 січня – Міжнародний День захисту  персональних даних">
            <a:extLst>
              <a:ext uri="{FF2B5EF4-FFF2-40B4-BE49-F238E27FC236}">
                <a16:creationId xmlns:a16="http://schemas.microsoft.com/office/drawing/2014/main" id="{B2365B0C-4F24-2A8B-CF5D-FCC3E23B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2" y="3193359"/>
            <a:ext cx="6604819" cy="34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975C1-9756-C386-EACC-DC0EBE4F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Соціальні мережі та приватність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6CA46C-9CC6-3826-1448-17CE3305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приватності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 коло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.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закривати</a:t>
            </a:r>
            <a:r>
              <a:rPr lang="ru-RU" dirty="0"/>
              <a:t> </a:t>
            </a:r>
            <a:r>
              <a:rPr lang="ru-RU" dirty="0" err="1"/>
              <a:t>профілі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та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на </a:t>
            </a:r>
            <a:r>
              <a:rPr lang="ru-RU" dirty="0" err="1"/>
              <a:t>додавання</a:t>
            </a:r>
            <a:r>
              <a:rPr lang="ru-RU" dirty="0"/>
              <a:t> у </a:t>
            </a:r>
            <a:r>
              <a:rPr lang="ru-RU" dirty="0" err="1"/>
              <a:t>друзі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 descr="Що таке соціальні мережі? (види, класифікація, безпека...) ⋆ FutureNow">
            <a:extLst>
              <a:ext uri="{FF2B5EF4-FFF2-40B4-BE49-F238E27FC236}">
                <a16:creationId xmlns:a16="http://schemas.microsoft.com/office/drawing/2014/main" id="{A231CA69-6A50-5CF9-A8E2-ED1F4F81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01" y="2619314"/>
            <a:ext cx="4770899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94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TM03457510[[fn=Мило]]</Template>
  <TotalTime>15</TotalTime>
  <Words>358</Words>
  <Application>Microsoft Office PowerPoint</Application>
  <PresentationFormat>Широкий екран</PresentationFormat>
  <Paragraphs>23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Мило</vt:lpstr>
      <vt:lpstr>День безпечного інтернету</vt:lpstr>
      <vt:lpstr>Вступ</vt:lpstr>
      <vt:lpstr>Концепція Safer Internet Day</vt:lpstr>
      <vt:lpstr>Сучасний стан цифрових загроз</vt:lpstr>
      <vt:lpstr>Паролі як перший рівень захисту</vt:lpstr>
      <vt:lpstr>Двофакторна автентифікація</vt:lpstr>
      <vt:lpstr>Фішинг та методи маніпуляції</vt:lpstr>
      <vt:lpstr>Захист персональних даних</vt:lpstr>
      <vt:lpstr>Соціальні мережі та приватність</vt:lpstr>
      <vt:lpstr>Кібербулінг: розпізнавання та протидія</vt:lpstr>
      <vt:lpstr>Висновки та заклик до дії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Капко Дмитро Віталійович</dc:creator>
  <cp:lastModifiedBy>Капко Дмитро Віталійович</cp:lastModifiedBy>
  <cp:revision>1</cp:revision>
  <dcterms:created xsi:type="dcterms:W3CDTF">2026-02-08T08:12:57Z</dcterms:created>
  <dcterms:modified xsi:type="dcterms:W3CDTF">2026-02-08T08:28:51Z</dcterms:modified>
</cp:coreProperties>
</file>