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8" r:id="rId2"/>
    <p:sldId id="271" r:id="rId3"/>
    <p:sldId id="32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282" r:id="rId14"/>
    <p:sldId id="283" r:id="rId15"/>
    <p:sldId id="334" r:id="rId16"/>
    <p:sldId id="335" r:id="rId17"/>
    <p:sldId id="318" r:id="rId18"/>
    <p:sldId id="336" r:id="rId19"/>
  </p:sldIdLst>
  <p:sldSz cx="9144000" cy="5143500" type="screen16x9"/>
  <p:notesSz cx="6858000" cy="9144000"/>
  <p:embeddedFontLst>
    <p:embeddedFont>
      <p:font typeface="Alegreya" panose="020B0604020202020204" charset="0"/>
      <p:regular r:id="rId21"/>
      <p:bold r:id="rId22"/>
      <p:italic r:id="rId23"/>
      <p:boldItalic r:id="rId24"/>
    </p:embeddedFont>
    <p:embeddedFont>
      <p:font typeface="Segoe Print" panose="02000600000000000000" pitchFamily="2" charset="0"/>
      <p:regular r:id="rId25"/>
      <p:bold r:id="rId26"/>
    </p:embeddedFont>
    <p:embeddedFont>
      <p:font typeface="Segoe Script" panose="030B0504020000000003" pitchFamily="66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E2F0"/>
    <a:srgbClr val="FDEDF6"/>
    <a:srgbClr val="FEECF5"/>
    <a:srgbClr val="99CC00"/>
    <a:srgbClr val="F3D4FC"/>
    <a:srgbClr val="F8DBA6"/>
    <a:srgbClr val="EBF7FF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DHXNKDo4_EHkihpp6-NkX6H5TyBj7qP-/view?usp=drive_link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S8bOAtyUwKY" TargetMode="External"/><Relationship Id="rId5" Type="http://schemas.openxmlformats.org/officeDocument/2006/relationships/hyperlink" Target="https://www.youtube.com/watch?v=NLgbm64A9as" TargetMode="External"/><Relationship Id="rId4" Type="http://schemas.openxmlformats.org/officeDocument/2006/relationships/hyperlink" Target="https://www.youtube.com/watch?v=3NVLIQPsFz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hyperlink" Target="https://drive.google.com/file/d/1wJpBzAyP5wGPjaGcC7CBg-4xLg8Gcc7G/view?usp=drive_link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6BlaKBwneZdiDhKgPZzEbxo4ZAybQbGI/view?usp=drive_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Центр ментального здоров'я - Дорогі наші батьки❗️ 👨‍👩‍👧‍👦 Напевне кожен  з Вас дізнався, що таке кровотеча на власному досвіді. 😔Але, все ж таки,  досі не кожен знає як правильно зупинити кровотечу.⛔️ Кровотеч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5810" y="1901041"/>
            <a:ext cx="2005652" cy="2859121"/>
          </a:xfrm>
          <a:prstGeom prst="rect">
            <a:avLst/>
          </a:prstGeom>
          <a:noFill/>
        </p:spPr>
      </p:pic>
      <p:pic>
        <p:nvPicPr>
          <p:cNvPr id="8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5" y="1617658"/>
            <a:ext cx="591769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78" y="371586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98653" y="3611489"/>
            <a:ext cx="384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/>
              <a:t>Чому навіть капілярна кровотеча може бути небезпечна для життя та здоров’я людини? </a:t>
            </a:r>
            <a:endParaRPr lang="uk-UA" sz="2800" dirty="0">
              <a:latin typeface="Alegreya" panose="020B0604020202020204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7" y="481757"/>
            <a:ext cx="1584875" cy="137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32479" y="731408"/>
            <a:ext cx="556961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хвороби вражають серцево-судинну систему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17661" y="1511246"/>
            <a:ext cx="379996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Інфаркт міокарда – це змертвіння частини м’язових клітин серця внаслідок порушення кровообігу в його судинах</a:t>
            </a: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5012586" y="1116525"/>
            <a:ext cx="3597024" cy="3859233"/>
            <a:chOff x="5036336" y="1009650"/>
            <a:chExt cx="3790950" cy="3859233"/>
          </a:xfrm>
        </p:grpSpPr>
        <p:pic>
          <p:nvPicPr>
            <p:cNvPr id="15" name="Picture 12" descr="Notebook Clipart Notebook SVG Spiral Notebook PNG Colorful - Etsy #39643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336" y="1009650"/>
              <a:ext cx="3790950" cy="3859233"/>
            </a:xfrm>
            <a:prstGeom prst="rect">
              <a:avLst/>
            </a:prstGeom>
            <a:noFill/>
          </p:spPr>
        </p:pic>
        <p:sp>
          <p:nvSpPr>
            <p:cNvPr id="18" name="Прямокутник 17"/>
            <p:cNvSpPr/>
            <p:nvPr/>
          </p:nvSpPr>
          <p:spPr>
            <a:xfrm>
              <a:off x="5557653" y="1738447"/>
              <a:ext cx="275507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600" dirty="0">
                  <a:latin typeface="Segoe Script" pitchFamily="66" charset="0"/>
                </a:rPr>
                <a:t>Микола Михайлович Амосов (1913–2002), професор, академік НАН та АМН України; у 2003 році його ім’я було присвоєно Інституту серцево-судинної хірургії МОЗ України, який він очолював</a:t>
              </a: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5930316" y="1204399"/>
            <a:ext cx="2216075" cy="573285"/>
            <a:chOff x="586495" y="693763"/>
            <a:chExt cx="2216075" cy="573285"/>
          </a:xfrm>
        </p:grpSpPr>
        <p:pic>
          <p:nvPicPr>
            <p:cNvPr id="20" name="Picture 2" descr="100 100+ стокових фото, фото роялті-фрі та зображень на тему знак оклику -  iSto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9524" y="693763"/>
              <a:ext cx="573285" cy="57328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86495" y="939653"/>
              <a:ext cx="221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  <p:pic>
        <p:nvPicPr>
          <p:cNvPr id="89091" name="Picture 3" descr="C:\Users\kants\Downloads\qrcode_221081915_beedfa8868282de6a8d6813815d6377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544" y="2763893"/>
            <a:ext cx="1865075" cy="1865075"/>
          </a:xfrm>
          <a:prstGeom prst="rect">
            <a:avLst/>
          </a:prstGeom>
          <a:noFill/>
        </p:spPr>
      </p:pic>
      <p:pic>
        <p:nvPicPr>
          <p:cNvPr id="8909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421" y="2817165"/>
            <a:ext cx="2370123" cy="17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32479" y="731408"/>
            <a:ext cx="556961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захворювання кровоносних судин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26593" y="1347473"/>
            <a:ext cx="252132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Інсульт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 – раптове гостре порушення кровообігу в головному мозку, що супроводжується крововиливами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6217713" y="1315659"/>
            <a:ext cx="2521324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Атеросклероз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 – хронічне захворювання, для якого характерне ущільнення і втрата еластичності стінок артерій, звуження їхнього просвіту й можливе утворення тромбів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356626" y="1322294"/>
            <a:ext cx="252132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Застій крові у венах спричинює утворення тромбів. Це захворювання називають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тромбофлебітом</a:t>
            </a:r>
          </a:p>
        </p:txBody>
      </p:sp>
      <p:sp>
        <p:nvSpPr>
          <p:cNvPr id="91138" name="AutoShape 2" descr="Проблеми з судинами: симптоми, які мають насторожити —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40" name="AutoShape 4" descr="Проблеми з судинами: симптоми, які мають насторожити —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42" name="AutoShape 6" descr="Проблеми з судинами: симптоми, які мають насторожи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1143" name="Picture 7" descr="C:\Users\kants\Pictures\Screenshots\Знімок екрана (105).png"/>
          <p:cNvPicPr>
            <a:picLocks noChangeAspect="1" noChangeArrowheads="1"/>
          </p:cNvPicPr>
          <p:nvPr/>
        </p:nvPicPr>
        <p:blipFill>
          <a:blip r:embed="rId3"/>
          <a:srcRect l="17693" t="29714" r="33322" b="27182"/>
          <a:stretch>
            <a:fillRect/>
          </a:stretch>
        </p:blipFill>
        <p:spPr bwMode="auto">
          <a:xfrm>
            <a:off x="1135116" y="2823230"/>
            <a:ext cx="4172215" cy="206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1733797" y="731408"/>
            <a:ext cx="65789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основні причини виникнення серцево-судинних хвороб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91138" name="AutoShape 2" descr="Проблеми з судинами: симптоми, які мають насторожити —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40" name="AutoShape 4" descr="Проблеми з судинами: симптоми, які мають насторожити —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42" name="AutoShape 6" descr="Проблеми з судинами: симптоми, які мають насторожи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6258" name="Picture 2" descr="C:\Users\kants\Pictures\Screenshots\Знімок екрана (106).png"/>
          <p:cNvPicPr>
            <a:picLocks noChangeAspect="1" noChangeArrowheads="1"/>
          </p:cNvPicPr>
          <p:nvPr/>
        </p:nvPicPr>
        <p:blipFill>
          <a:blip r:embed="rId3"/>
          <a:srcRect l="16911" t="29167" r="21889" b="24739"/>
          <a:stretch>
            <a:fillRect/>
          </a:stretch>
        </p:blipFill>
        <p:spPr bwMode="auto">
          <a:xfrm>
            <a:off x="590550" y="1181100"/>
            <a:ext cx="79629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17957" y="1379133"/>
            <a:ext cx="8687272" cy="3319675"/>
            <a:chOff x="299358" y="1514130"/>
            <a:chExt cx="8200545" cy="246173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299358" y="1514130"/>
              <a:ext cx="8150578" cy="27388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accent5">
                      <a:lumMod val="50000"/>
                    </a:schemeClr>
                  </a:solidFill>
                  <a:latin typeface="Alegreya" charset="0"/>
                </a:rPr>
                <a:t>Кровотечі бувають артеріальні, венозні та капілярні </a:t>
              </a: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23559" y="1939763"/>
              <a:ext cx="8150578" cy="27388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accent5">
                      <a:lumMod val="50000"/>
                    </a:schemeClr>
                  </a:solidFill>
                  <a:latin typeface="Alegreya" charset="0"/>
                </a:rPr>
                <a:t>Окрему групу становлять внутрішні кровотечі</a:t>
              </a:r>
              <a:endParaRPr lang="uk-UA" sz="2000" dirty="0">
                <a:solidFill>
                  <a:schemeClr val="accent5">
                    <a:lumMod val="50000"/>
                  </a:schemeClr>
                </a:solidFill>
                <a:latin typeface="Alegreya" charset="0"/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2357114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accent5">
                      <a:lumMod val="50000"/>
                    </a:schemeClr>
                  </a:solidFill>
                  <a:latin typeface="Alegreya" charset="0"/>
                </a:rPr>
                <a:t>Для зупинки артеріальної та венозної кровотеч використовують джгут або турнікет</a:t>
              </a:r>
              <a:endParaRPr lang="uk-UA" sz="2000" dirty="0">
                <a:solidFill>
                  <a:schemeClr val="accent5">
                    <a:lumMod val="50000"/>
                  </a:schemeClr>
                </a:solidFill>
                <a:latin typeface="Alegreya" charset="0"/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FF803F3D-022B-448A-A490-FE29CA8B17AB}"/>
                </a:ext>
              </a:extLst>
            </p:cNvPr>
            <p:cNvSpPr/>
            <p:nvPr/>
          </p:nvSpPr>
          <p:spPr>
            <a:xfrm>
              <a:off x="338668" y="3016258"/>
              <a:ext cx="8150578" cy="27388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accent5">
                      <a:lumMod val="50000"/>
                    </a:schemeClr>
                  </a:solidFill>
                  <a:latin typeface="Alegreya" charset="0"/>
                </a:rPr>
                <a:t>До захворювань серцево-судинної системи належать хвороби серця та судин</a:t>
              </a:r>
              <a:endParaRPr lang="uk-UA" sz="2000" dirty="0">
                <a:solidFill>
                  <a:schemeClr val="accent5">
                    <a:lumMod val="50000"/>
                  </a:schemeClr>
                </a:solidFill>
                <a:latin typeface="Alegreya" charset="0"/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49325" y="3496572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accent5">
                      <a:lumMod val="50000"/>
                    </a:schemeClr>
                  </a:solidFill>
                  <a:latin typeface="Alegreya" charset="0"/>
                </a:rPr>
                <a:t>До хвороб судин належать атеросклероз, варикозне розширення вен, інсульт тощо</a:t>
              </a:r>
              <a:endParaRPr lang="uk-UA" sz="2000" dirty="0">
                <a:solidFill>
                  <a:schemeClr val="accent5">
                    <a:lumMod val="50000"/>
                  </a:schemeClr>
                </a:solidFill>
                <a:latin typeface="Alegreya" charset="0"/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2380137" y="877651"/>
            <a:ext cx="459326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  <p:cxnSp>
        <p:nvCxnSpPr>
          <p:cNvPr id="15" name="Google Shape;100;p16">
            <a:extLst>
              <a:ext uri="{FF2B5EF4-FFF2-40B4-BE49-F238E27FC236}">
                <a16:creationId xmlns:a16="http://schemas.microsoft.com/office/drawing/2014/main" id="{EE215FE5-5688-4BBE-B496-B53DAC43A67A}"/>
              </a:ext>
            </a:extLst>
          </p:cNvPr>
          <p:cNvCxnSpPr/>
          <p:nvPr/>
        </p:nvCxnSpPr>
        <p:spPr>
          <a:xfrm rot="10800000" flipH="1">
            <a:off x="1785893" y="73838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22761" y="820292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460446"/>
            <a:ext cx="8288225" cy="349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Segoe Script" pitchFamily="66" charset="0"/>
              </a:rPr>
              <a:t>1. Чому до захворювання серцево-судинної системи може призвести нераціональне харчування?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Segoe Script" pitchFamily="66" charset="0"/>
              </a:rPr>
              <a:t>2. Чому в разі інфаркту міокарда відмирає частина серцевого м’яза?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Segoe Script" pitchFamily="66" charset="0"/>
              </a:rPr>
              <a:t>3. Як кардіонавантаження впливають на здоров’я людини?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Segoe Script" pitchFamily="66" charset="0"/>
              </a:rPr>
              <a:t>4. Люди яких професій найчастіше страждають на захворювання кровоносних судин?</a:t>
            </a:r>
            <a:endParaRPr lang="uk-UA" sz="1800" i="1" dirty="0">
              <a:solidFill>
                <a:schemeClr val="accent5">
                  <a:lumMod val="50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72" y="1583884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8997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22761" y="820292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8997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97282" name="Picture 2" descr="C:\Users\kants\Pictures\Screenshots\Знімок екрана (107).png"/>
          <p:cNvPicPr>
            <a:picLocks noChangeAspect="1" noChangeArrowheads="1"/>
          </p:cNvPicPr>
          <p:nvPr/>
        </p:nvPicPr>
        <p:blipFill>
          <a:blip r:embed="rId3"/>
          <a:srcRect l="47365" t="30208" r="25549" b="24479"/>
          <a:stretch>
            <a:fillRect/>
          </a:stretch>
        </p:blipFill>
        <p:spPr bwMode="auto">
          <a:xfrm>
            <a:off x="438150" y="1676400"/>
            <a:ext cx="3524250" cy="3314700"/>
          </a:xfrm>
          <a:prstGeom prst="rect">
            <a:avLst/>
          </a:prstGeom>
          <a:noFill/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1811" y="1353692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Розгадайте кросворд</a:t>
            </a:r>
          </a:p>
        </p:txBody>
      </p:sp>
      <p:pic>
        <p:nvPicPr>
          <p:cNvPr id="97283" name="Picture 3" descr="C:\Users\kants\Pictures\Screenshots\Знімок екрана (108).png"/>
          <p:cNvPicPr>
            <a:picLocks noChangeAspect="1" noChangeArrowheads="1"/>
          </p:cNvPicPr>
          <p:nvPr/>
        </p:nvPicPr>
        <p:blipFill>
          <a:blip r:embed="rId4"/>
          <a:srcRect l="27599" t="58073" r="40776" b="25260"/>
          <a:stretch>
            <a:fillRect/>
          </a:stretch>
        </p:blipFill>
        <p:spPr bwMode="auto">
          <a:xfrm>
            <a:off x="4495800" y="2038350"/>
            <a:ext cx="4114800" cy="1219200"/>
          </a:xfrm>
          <a:prstGeom prst="rect">
            <a:avLst/>
          </a:prstGeom>
          <a:noFill/>
        </p:spPr>
      </p:pic>
      <p:pic>
        <p:nvPicPr>
          <p:cNvPr id="97284" name="Picture 4" descr="C:\Users\kants\Pictures\Screenshots\Знімок екрана (108).png"/>
          <p:cNvPicPr>
            <a:picLocks noChangeAspect="1" noChangeArrowheads="1"/>
          </p:cNvPicPr>
          <p:nvPr/>
        </p:nvPicPr>
        <p:blipFill>
          <a:blip r:embed="rId4"/>
          <a:srcRect l="59224" t="58854" r="6369" b="19010"/>
          <a:stretch>
            <a:fillRect/>
          </a:stretch>
        </p:blipFill>
        <p:spPr bwMode="auto">
          <a:xfrm>
            <a:off x="4504456" y="3024750"/>
            <a:ext cx="447675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8997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98306" name="Picture 2" descr="C:\Users\kants\Pictures\Screenshots\Знімок екрана (109).png"/>
          <p:cNvPicPr>
            <a:picLocks noChangeAspect="1" noChangeArrowheads="1"/>
          </p:cNvPicPr>
          <p:nvPr/>
        </p:nvPicPr>
        <p:blipFill>
          <a:blip r:embed="rId3"/>
          <a:srcRect l="43558" t="20052" r="20132" b="24219"/>
          <a:stretch>
            <a:fillRect/>
          </a:stretch>
        </p:blipFill>
        <p:spPr bwMode="auto">
          <a:xfrm>
            <a:off x="266700" y="914400"/>
            <a:ext cx="4724400" cy="4076700"/>
          </a:xfrm>
          <a:prstGeom prst="rect">
            <a:avLst/>
          </a:prstGeom>
          <a:noFill/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4103861" y="820292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ВІДПОВІДІ</a:t>
            </a:r>
          </a:p>
        </p:txBody>
      </p:sp>
      <p:pic>
        <p:nvPicPr>
          <p:cNvPr id="98308" name="Picture 4" descr="Ilustração em vetor ícone de cardiograma de batimentos cardíacos | Vetor  Premium"/>
          <p:cNvPicPr>
            <a:picLocks noChangeAspect="1" noChangeArrowheads="1"/>
          </p:cNvPicPr>
          <p:nvPr/>
        </p:nvPicPr>
        <p:blipFill>
          <a:blip r:embed="rId4"/>
          <a:srcRect l="22045" t="24601" r="21725" b="25239"/>
          <a:stretch>
            <a:fillRect/>
          </a:stretch>
        </p:blipFill>
        <p:spPr bwMode="auto">
          <a:xfrm>
            <a:off x="5086350" y="1619250"/>
            <a:ext cx="33528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37,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cxnSp>
        <p:nvCxnSpPr>
          <p:cNvPr id="10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820321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98747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987470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 6"/>
          <p:cNvSpPr/>
          <p:nvPr/>
        </p:nvSpPr>
        <p:spPr>
          <a:xfrm>
            <a:off x="204951" y="1730412"/>
            <a:ext cx="6928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BioLogos</a:t>
            </a:r>
            <a:r>
              <a:rPr lang="ru-RU" dirty="0"/>
              <a:t>. </a:t>
            </a:r>
            <a:r>
              <a:rPr lang="ru-RU" dirty="0" err="1"/>
              <a:t>Кровотечі</a:t>
            </a:r>
            <a:r>
              <a:rPr lang="ru-RU" dirty="0"/>
              <a:t>. Перша </a:t>
            </a:r>
            <a:r>
              <a:rPr lang="ru-RU" dirty="0" err="1"/>
              <a:t>допомога</a:t>
            </a:r>
            <a:r>
              <a:rPr lang="ru-RU" dirty="0"/>
              <a:t> при </a:t>
            </a:r>
            <a:r>
              <a:rPr lang="ru-RU" dirty="0" err="1"/>
              <a:t>кровотечах</a:t>
            </a:r>
            <a:r>
              <a:rPr lang="ru-RU" dirty="0"/>
              <a:t>, 2023. </a:t>
            </a:r>
            <a:r>
              <a:rPr lang="ru-RU" i="1" dirty="0" err="1"/>
              <a:t>YouTube</a:t>
            </a:r>
            <a:r>
              <a:rPr lang="ru-RU" dirty="0"/>
              <a:t>. URL: </a:t>
            </a:r>
            <a:r>
              <a:rPr lang="ru-RU" dirty="0">
                <a:hlinkClick r:id="rId4"/>
              </a:rPr>
              <a:t>https://www.youtube.com/watch?v=3NVLIQPsFzg</a:t>
            </a:r>
            <a:r>
              <a:rPr lang="ru-RU" dirty="0"/>
              <a:t> </a:t>
            </a:r>
          </a:p>
          <a:p>
            <a:endParaRPr lang="ru-RU" dirty="0"/>
          </a:p>
          <a:p>
            <a:r>
              <a:rPr lang="en-US" dirty="0" err="1"/>
              <a:t>RadianskaUkraina</a:t>
            </a:r>
            <a:r>
              <a:rPr lang="en-US" dirty="0"/>
              <a:t>. </a:t>
            </a:r>
            <a:r>
              <a:rPr lang="uk-UA" dirty="0"/>
              <a:t>Обличчя української історії. Микола Амосов, 2011.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5"/>
              </a:rPr>
              <a:t>https://www.youtube.com/watch?v=NLgbm64A9as</a:t>
            </a:r>
            <a:r>
              <a:rPr lang="en-US" dirty="0"/>
              <a:t> </a:t>
            </a:r>
            <a:endParaRPr lang="uk-UA" dirty="0"/>
          </a:p>
          <a:p>
            <a:endParaRPr lang="uk-UA" dirty="0"/>
          </a:p>
          <a:p>
            <a:r>
              <a:rPr lang="ru-RU" dirty="0" err="1"/>
              <a:t>Територіальна</a:t>
            </a:r>
            <a:r>
              <a:rPr lang="ru-RU" dirty="0"/>
              <a:t> оборона </a:t>
            </a:r>
            <a:r>
              <a:rPr lang="ru-RU" dirty="0" err="1"/>
              <a:t>України</a:t>
            </a:r>
            <a:r>
              <a:rPr lang="ru-RU" dirty="0"/>
              <a:t> G7. 2.3. </a:t>
            </a:r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турнікету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рукою, 2022. </a:t>
            </a:r>
            <a:r>
              <a:rPr lang="ru-RU" i="1" dirty="0" err="1"/>
              <a:t>YouTube</a:t>
            </a:r>
            <a:r>
              <a:rPr lang="ru-RU" dirty="0"/>
              <a:t>. URL: </a:t>
            </a:r>
            <a:r>
              <a:rPr lang="ru-RU" dirty="0">
                <a:hlinkClick r:id="rId6"/>
              </a:rPr>
              <a:t>https://www.youtube.com/watch?v=S8bOAtyUwKY</a:t>
            </a:r>
            <a:endParaRPr lang="uk-UA" dirty="0"/>
          </a:p>
        </p:txBody>
      </p:sp>
      <p:cxnSp>
        <p:nvCxnSpPr>
          <p:cNvPr id="11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820321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04293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9" name="Прямокутник 28"/>
          <p:cNvSpPr/>
          <p:nvPr/>
        </p:nvSpPr>
        <p:spPr>
          <a:xfrm>
            <a:off x="1242773" y="1086950"/>
            <a:ext cx="476614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У разі ушкодження судин виникають кровотечі. Швидка значна втрата крові дуже небезпечна для організму людини. Вона призводить до зниження кров’яного тиску, порушення кровопостачання мозку, серця й усіх інших органів. Втрата 2–2,5 л крові смертельна для людини. Тому вчасне припинення кровотечі рятує життя.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59394" name="Picture 2" descr="Boy Has an Abrasion on His Knee - Free vector clipart images on  creazill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63" y="973777"/>
            <a:ext cx="2560049" cy="3448772"/>
          </a:xfrm>
          <a:prstGeom prst="rect">
            <a:avLst/>
          </a:prstGeom>
          <a:noFill/>
        </p:spPr>
      </p:pic>
      <p:pic>
        <p:nvPicPr>
          <p:cNvPr id="59396" name="Picture 4" descr="Boy Has an Abrasion on His Knee - Free vector clipart images on  creazilla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29" y="534388"/>
            <a:ext cx="734267" cy="1129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Kleines Mädchen hat eine Knieverletzung, die weint und ihr blutendes Bein  mit Blutergüssen hält, nachdem es hingefallen ist | Premium Vektor"/>
          <p:cNvPicPr>
            <a:picLocks noChangeAspect="1" noChangeArrowheads="1"/>
          </p:cNvPicPr>
          <p:nvPr/>
        </p:nvPicPr>
        <p:blipFill>
          <a:blip r:embed="rId3"/>
          <a:srcRect l="10799" t="10664" r="12628" b="6872"/>
          <a:stretch>
            <a:fillRect/>
          </a:stretch>
        </p:blipFill>
        <p:spPr bwMode="auto">
          <a:xfrm>
            <a:off x="665019" y="2885704"/>
            <a:ext cx="1852551" cy="1995055"/>
          </a:xfrm>
          <a:prstGeom prst="rect">
            <a:avLst/>
          </a:prstGeom>
          <a:noFill/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280380" y="1246268"/>
            <a:ext cx="31511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Кровотеча –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це ушкодження цілісності судини</a:t>
            </a: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5225952" y="2319994"/>
            <a:ext cx="3515278" cy="2036725"/>
            <a:chOff x="5356581" y="2759381"/>
            <a:chExt cx="3515278" cy="20367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5356581" y="2759381"/>
              <a:ext cx="3515278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Види кровотеч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grpSp>
          <p:nvGrpSpPr>
            <p:cNvPr id="2" name="Групувати 27"/>
            <p:cNvGrpSpPr/>
            <p:nvPr/>
          </p:nvGrpSpPr>
          <p:grpSpPr>
            <a:xfrm>
              <a:off x="5910930" y="3303666"/>
              <a:ext cx="2503715" cy="1492440"/>
              <a:chOff x="6400800" y="3194806"/>
              <a:chExt cx="2503715" cy="1492440"/>
            </a:xfrm>
            <a:grpFill/>
          </p:grpSpPr>
          <p:sp>
            <p:nvSpPr>
              <p:cNvPr id="19" name="Прямокутник 18"/>
              <p:cNvSpPr/>
              <p:nvPr/>
            </p:nvSpPr>
            <p:spPr>
              <a:xfrm>
                <a:off x="6422571" y="3194806"/>
                <a:ext cx="2460174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1) капілярна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6400800" y="3749978"/>
                <a:ext cx="2503715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2) венозна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7" name="Прямокутник 26"/>
              <p:cNvSpPr/>
              <p:nvPr/>
            </p:nvSpPr>
            <p:spPr>
              <a:xfrm>
                <a:off x="6422570" y="4348692"/>
                <a:ext cx="2481945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3) артеріальна</a:t>
                </a:r>
              </a:p>
            </p:txBody>
          </p:sp>
        </p:grpSp>
      </p:grpSp>
      <p:pic>
        <p:nvPicPr>
          <p:cNvPr id="76803" name="Picture 3" descr="Kleines Mädchen hat eine Knieverletzung, die weint und ihr blutendes Bein  mit Blutergüssen hält, die vom Skateboard gefallen sind | Premium Vektor"/>
          <p:cNvPicPr>
            <a:picLocks noChangeAspect="1" noChangeArrowheads="1"/>
          </p:cNvPicPr>
          <p:nvPr/>
        </p:nvPicPr>
        <p:blipFill>
          <a:blip r:embed="rId4"/>
          <a:srcRect l="19564" t="8307" r="17336" b="7987"/>
          <a:stretch>
            <a:fillRect/>
          </a:stretch>
        </p:blipFill>
        <p:spPr bwMode="auto">
          <a:xfrm>
            <a:off x="2426278" y="1387984"/>
            <a:ext cx="1574470" cy="2684757"/>
          </a:xfrm>
          <a:prstGeom prst="rect">
            <a:avLst/>
          </a:prstGeom>
          <a:noFill/>
        </p:spPr>
      </p:pic>
      <p:pic>
        <p:nvPicPr>
          <p:cNvPr id="76807" name="Picture 7" descr="Kleines Mädchen hat eine Knieverletzung, die weint und ihr blutendes Bein  mit Blutergüssen hält, nachdem es hingefallen ist | Premium Vektor"/>
          <p:cNvPicPr>
            <a:picLocks noChangeAspect="1" noChangeArrowheads="1"/>
          </p:cNvPicPr>
          <p:nvPr/>
        </p:nvPicPr>
        <p:blipFill>
          <a:blip r:embed="rId5"/>
          <a:srcRect l="9290" t="9808" r="12845" b="6915"/>
          <a:stretch>
            <a:fillRect/>
          </a:stretch>
        </p:blipFill>
        <p:spPr bwMode="auto">
          <a:xfrm>
            <a:off x="144605" y="819399"/>
            <a:ext cx="1909826" cy="2042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18375" y="3977592"/>
            <a:ext cx="446926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Капілярна кровотеча – це ушкодження найдрібніших судин – капілярів. Вона виникає навіть за незначного поранення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  <p:grpSp>
        <p:nvGrpSpPr>
          <p:cNvPr id="2" name="Групувати 13"/>
          <p:cNvGrpSpPr/>
          <p:nvPr/>
        </p:nvGrpSpPr>
        <p:grpSpPr>
          <a:xfrm>
            <a:off x="5285329" y="1417470"/>
            <a:ext cx="3515278" cy="2036725"/>
            <a:chOff x="5356581" y="2759381"/>
            <a:chExt cx="3515278" cy="20367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5356581" y="2759381"/>
              <a:ext cx="3515278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Види кровотеч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grpSp>
          <p:nvGrpSpPr>
            <p:cNvPr id="3" name="Групувати 27"/>
            <p:cNvGrpSpPr/>
            <p:nvPr/>
          </p:nvGrpSpPr>
          <p:grpSpPr>
            <a:xfrm>
              <a:off x="5910930" y="3303666"/>
              <a:ext cx="2503715" cy="1492440"/>
              <a:chOff x="6400800" y="3194806"/>
              <a:chExt cx="2503715" cy="1492440"/>
            </a:xfrm>
            <a:grpFill/>
          </p:grpSpPr>
          <p:sp>
            <p:nvSpPr>
              <p:cNvPr id="19" name="Прямокутник 18"/>
              <p:cNvSpPr/>
              <p:nvPr/>
            </p:nvSpPr>
            <p:spPr>
              <a:xfrm>
                <a:off x="6422571" y="3194806"/>
                <a:ext cx="2460174" cy="338554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1) капілярна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6400800" y="3749978"/>
                <a:ext cx="2503715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2) венозна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7" name="Прямокутник 26"/>
              <p:cNvSpPr/>
              <p:nvPr/>
            </p:nvSpPr>
            <p:spPr>
              <a:xfrm>
                <a:off x="6422570" y="4348692"/>
                <a:ext cx="2481945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3) артеріальна</a:t>
                </a:r>
              </a:p>
            </p:txBody>
          </p:sp>
        </p:grpSp>
      </p:grp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2" y="1140031"/>
            <a:ext cx="4558656" cy="25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кутник 20"/>
          <p:cNvSpPr/>
          <p:nvPr/>
        </p:nvSpPr>
        <p:spPr>
          <a:xfrm>
            <a:off x="5545776" y="3740086"/>
            <a:ext cx="32182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Оскільки кров капілярами тече повільно й під невеликим тиском, то капілярні кровотечі легко зупинити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18375" y="4155717"/>
            <a:ext cx="38754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Венозна кровотеча – це ушкодження поверхневих вен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  <p:grpSp>
        <p:nvGrpSpPr>
          <p:cNvPr id="2" name="Групувати 13"/>
          <p:cNvGrpSpPr/>
          <p:nvPr/>
        </p:nvGrpSpPr>
        <p:grpSpPr>
          <a:xfrm>
            <a:off x="5285329" y="1417470"/>
            <a:ext cx="3515278" cy="2036725"/>
            <a:chOff x="5356581" y="2759381"/>
            <a:chExt cx="3515278" cy="20367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5356581" y="2759381"/>
              <a:ext cx="3515278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Види кровотеч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grpSp>
          <p:nvGrpSpPr>
            <p:cNvPr id="3" name="Групувати 27"/>
            <p:cNvGrpSpPr/>
            <p:nvPr/>
          </p:nvGrpSpPr>
          <p:grpSpPr>
            <a:xfrm>
              <a:off x="5910930" y="3303666"/>
              <a:ext cx="2503715" cy="1492440"/>
              <a:chOff x="6400800" y="3194806"/>
              <a:chExt cx="2503715" cy="1492440"/>
            </a:xfrm>
            <a:grpFill/>
          </p:grpSpPr>
          <p:sp>
            <p:nvSpPr>
              <p:cNvPr id="19" name="Прямокутник 18"/>
              <p:cNvSpPr/>
              <p:nvPr/>
            </p:nvSpPr>
            <p:spPr>
              <a:xfrm>
                <a:off x="6422571" y="3194806"/>
                <a:ext cx="2460174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1) капілярна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6400800" y="3749978"/>
                <a:ext cx="2503715" cy="338554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2) венозна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7" name="Прямокутник 26"/>
              <p:cNvSpPr/>
              <p:nvPr/>
            </p:nvSpPr>
            <p:spPr>
              <a:xfrm>
                <a:off x="6422570" y="4348692"/>
                <a:ext cx="2481945" cy="338554"/>
              </a:xfrm>
              <a:prstGeom prst="rect">
                <a:avLst/>
              </a:prstGeom>
              <a:grpFill/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3) артеріальна</a:t>
                </a:r>
              </a:p>
            </p:txBody>
          </p:sp>
        </p:grpSp>
      </p:grpSp>
      <p:sp>
        <p:nvSpPr>
          <p:cNvPr id="21" name="Прямокутник 20"/>
          <p:cNvSpPr/>
          <p:nvPr/>
        </p:nvSpPr>
        <p:spPr>
          <a:xfrm>
            <a:off x="5545776" y="3740086"/>
            <a:ext cx="32182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Щоб зупинити венозну кровотечу, достатньо накласти на рану пов’язку, що стисне стінки уражених судин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78" y="1261310"/>
            <a:ext cx="5038619" cy="247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18375" y="4155717"/>
            <a:ext cx="38754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Артеріальна кровотеча – це ушкодження артерій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  <p:grpSp>
        <p:nvGrpSpPr>
          <p:cNvPr id="2" name="Групувати 13"/>
          <p:cNvGrpSpPr/>
          <p:nvPr/>
        </p:nvGrpSpPr>
        <p:grpSpPr>
          <a:xfrm>
            <a:off x="5285329" y="1417470"/>
            <a:ext cx="3515278" cy="2036725"/>
            <a:chOff x="5356581" y="2759381"/>
            <a:chExt cx="3515278" cy="20367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5356581" y="2759381"/>
              <a:ext cx="3515278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Види кровотеч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grpSp>
          <p:nvGrpSpPr>
            <p:cNvPr id="3" name="Групувати 27"/>
            <p:cNvGrpSpPr/>
            <p:nvPr/>
          </p:nvGrpSpPr>
          <p:grpSpPr>
            <a:xfrm>
              <a:off x="5910930" y="3303666"/>
              <a:ext cx="2503715" cy="1492440"/>
              <a:chOff x="6400800" y="3194806"/>
              <a:chExt cx="2503715" cy="1492440"/>
            </a:xfrm>
            <a:grpFill/>
          </p:grpSpPr>
          <p:sp>
            <p:nvSpPr>
              <p:cNvPr id="19" name="Прямокутник 18"/>
              <p:cNvSpPr/>
              <p:nvPr/>
            </p:nvSpPr>
            <p:spPr>
              <a:xfrm>
                <a:off x="6422571" y="3194806"/>
                <a:ext cx="2460174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1) капілярна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6400800" y="3749978"/>
                <a:ext cx="2503715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2) венозна</a:t>
                </a:r>
                <a:endPara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7" name="Прямокутник 26"/>
              <p:cNvSpPr/>
              <p:nvPr/>
            </p:nvSpPr>
            <p:spPr>
              <a:xfrm>
                <a:off x="6422570" y="4348692"/>
                <a:ext cx="2481945" cy="338554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3) артеріальна</a:t>
                </a:r>
              </a:p>
            </p:txBody>
          </p:sp>
        </p:grpSp>
      </p:grpSp>
      <p:sp>
        <p:nvSpPr>
          <p:cNvPr id="21" name="Прямокутник 20"/>
          <p:cNvSpPr/>
          <p:nvPr/>
        </p:nvSpPr>
        <p:spPr>
          <a:xfrm>
            <a:off x="5545776" y="3740086"/>
            <a:ext cx="32182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Ця кровотеча дуже небезпечна для життя людини і потребує негайних дій</a:t>
            </a:r>
            <a:endParaRPr lang="uk-UA" sz="18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81922" name="Picture 2" descr="Більше 1 600 стокових ілюстрацій, векторної графіки та картинок роялті-фрі  на тему кровотеча - iStock"/>
          <p:cNvPicPr>
            <a:picLocks noChangeAspect="1" noChangeArrowheads="1"/>
          </p:cNvPicPr>
          <p:nvPr/>
        </p:nvPicPr>
        <p:blipFill>
          <a:blip r:embed="rId3"/>
          <a:srcRect l="58671" t="51586" b="13204"/>
          <a:stretch>
            <a:fillRect/>
          </a:stretch>
        </p:blipFill>
        <p:spPr bwMode="auto">
          <a:xfrm>
            <a:off x="593767" y="1451738"/>
            <a:ext cx="4061360" cy="253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673525" y="1000452"/>
            <a:ext cx="7615452" cy="943368"/>
            <a:chOff x="604579" y="1059823"/>
            <a:chExt cx="7615452" cy="943368"/>
          </a:xfrm>
        </p:grpSpPr>
        <p:sp>
          <p:nvSpPr>
            <p:cNvPr id="16" name="Прямокутник 15"/>
            <p:cNvSpPr/>
            <p:nvPr/>
          </p:nvSpPr>
          <p:spPr>
            <a:xfrm>
              <a:off x="2080633" y="1356860"/>
              <a:ext cx="613939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800" dirty="0">
                  <a:solidFill>
                    <a:schemeClr val="tx1"/>
                  </a:solidFill>
                  <a:latin typeface="Segoe Print" pitchFamily="2" charset="0"/>
                </a:rPr>
                <a:t>Заповніть таблицю, користуючись підручником та переглянувши відео </a:t>
              </a:r>
              <a:endParaRPr lang="uk-UA" sz="20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pic>
          <p:nvPicPr>
            <p:cNvPr id="22" name="Picture 2" descr="Литература, стопка книг ПНГ на Прозрачном Фоне • Скачать PNG Литература,  стопка книг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579" y="1059823"/>
              <a:ext cx="1096559" cy="786213"/>
            </a:xfrm>
            <a:prstGeom prst="rect">
              <a:avLst/>
            </a:prstGeom>
            <a:noFill/>
          </p:spPr>
        </p:pic>
      </p:grpSp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3099460" y="2297287"/>
          <a:ext cx="5712030" cy="249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78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66" charset="0"/>
                        </a:rPr>
                        <a:t>Вид кровотечі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66" charset="0"/>
                        </a:rPr>
                        <a:t>Ознаки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66" charset="0"/>
                        </a:rPr>
                        <a:t>Долікарська допомога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2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92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92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6018" name="Picture 2" descr="C:\Users\kants\Downloads\qrcode_221076926_bb744f6be7edfba07ad505d108254d3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974" y="3686332"/>
            <a:ext cx="1153025" cy="1153025"/>
          </a:xfrm>
          <a:prstGeom prst="rect">
            <a:avLst/>
          </a:prstGeom>
          <a:noFill/>
        </p:spPr>
      </p:pic>
      <p:pic>
        <p:nvPicPr>
          <p:cNvPr id="86019" name="Picture 3" descr="C:\Users\kants\Pictures\Screenshots\Знімок екрана (102)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6314" t="41488" r="38719" b="32525"/>
          <a:stretch>
            <a:fillRect/>
          </a:stretch>
        </p:blipFill>
        <p:spPr bwMode="auto">
          <a:xfrm>
            <a:off x="365974" y="2210937"/>
            <a:ext cx="2521246" cy="1475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731408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види кровотеч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17661" y="1511246"/>
            <a:ext cx="37999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Для зупинки кровотеч із великих судин використовують спеціальні турнікети – пристосування, виготовлені у промислових умовах </a:t>
            </a:r>
            <a:endParaRPr lang="uk-UA" sz="2000" dirty="0">
              <a:solidFill>
                <a:schemeClr val="accent5">
                  <a:lumMod val="50000"/>
                </a:schemeClr>
              </a:solidFill>
              <a:latin typeface="Alegreya" charset="0"/>
            </a:endParaRPr>
          </a:p>
        </p:txBody>
      </p:sp>
      <p:pic>
        <p:nvPicPr>
          <p:cNvPr id="87042" name="Picture 2" descr="C:\Users\kants\Downloads\qrcode_221078084_9ce55e8440d7da84c21a51c34eefcf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065" y="3040038"/>
            <a:ext cx="1826794" cy="1826794"/>
          </a:xfrm>
          <a:prstGeom prst="rect">
            <a:avLst/>
          </a:prstGeom>
          <a:noFill/>
        </p:spPr>
      </p:pic>
      <p:pic>
        <p:nvPicPr>
          <p:cNvPr id="87043" name="Picture 3" descr="C:\Users\kants\Pictures\Screenshots\Знімок екрана (103)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6499" t="39186" r="37609" b="35805"/>
          <a:stretch>
            <a:fillRect/>
          </a:stretch>
        </p:blipFill>
        <p:spPr bwMode="auto">
          <a:xfrm>
            <a:off x="5177642" y="1205831"/>
            <a:ext cx="3408217" cy="1850808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320779" y="3953435"/>
            <a:ext cx="498749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Особливо актуальне застосування турнікетів у військових умовах, коли немає можливості виготовити джгут самостійно </a:t>
            </a:r>
            <a:endParaRPr lang="uk-UA" sz="2000" dirty="0">
              <a:solidFill>
                <a:schemeClr val="accent5">
                  <a:lumMod val="50000"/>
                </a:schemeClr>
              </a:solidFill>
              <a:latin typeface="Alegreya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85153" y="3134038"/>
            <a:ext cx="49874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Турнікети дають можливість регулювати ступінь стискання кровоносних судин </a:t>
            </a:r>
            <a:endParaRPr lang="uk-UA" sz="2000">
              <a:solidFill>
                <a:schemeClr val="accent5">
                  <a:lumMod val="50000"/>
                </a:schemeClr>
              </a:solidFill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37.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Кровотечі: надання першої допомоги. Серцево-судинні захворювання та їх профілактика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8199" y="79877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232479" y="731408"/>
            <a:ext cx="556961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хвороби вражають серцево-судинну систему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17661" y="1511246"/>
            <a:ext cx="379996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Вади серця супроводжуються порушенням будови та функцій серцевих клапанів або прилеглих до серця ділянок артерій чи вен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65164" y="3110287"/>
            <a:ext cx="377620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legreya" charset="0"/>
              </a:rPr>
              <a:t>Вади серця спричинюють порушення кровообігу і, відповідно, тяжкі розлади нормальної  діяльності організму людини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194" y="1278242"/>
            <a:ext cx="3823026" cy="23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095" y="3904524"/>
            <a:ext cx="656712" cy="6567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2" name="Прямокутник 11"/>
          <p:cNvSpPr/>
          <p:nvPr/>
        </p:nvSpPr>
        <p:spPr>
          <a:xfrm>
            <a:off x="5419292" y="3848993"/>
            <a:ext cx="3397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Segoe Script" pitchFamily="66" charset="0"/>
              </a:rPr>
              <a:t>За малюнком  визначте, який із клапанів був замінений на штучний: двостулковий чи тристулковий.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872</Words>
  <Application>Microsoft Office PowerPoint</Application>
  <PresentationFormat>Екран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Segoe Script</vt:lpstr>
      <vt:lpstr>Wingdings</vt:lpstr>
      <vt:lpstr>Alegreya</vt:lpstr>
      <vt:lpstr>Segoe Print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201</cp:revision>
  <dcterms:modified xsi:type="dcterms:W3CDTF">2025-08-22T05:48:35Z</dcterms:modified>
</cp:coreProperties>
</file>