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8" r:id="rId2"/>
    <p:sldId id="271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282" r:id="rId14"/>
    <p:sldId id="283" r:id="rId15"/>
    <p:sldId id="329" r:id="rId16"/>
    <p:sldId id="330" r:id="rId17"/>
    <p:sldId id="318" r:id="rId18"/>
    <p:sldId id="331" r:id="rId19"/>
  </p:sldIdLst>
  <p:sldSz cx="9144000" cy="5143500" type="screen16x9"/>
  <p:notesSz cx="6858000" cy="9144000"/>
  <p:embeddedFontLst>
    <p:embeddedFont>
      <p:font typeface="Alegreya" panose="020B060402020202020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italic r:id="rId26"/>
    </p:embeddedFont>
    <p:embeddedFont>
      <p:font typeface="Segoe Print" panose="02000600000000000000" pitchFamily="2" charset="0"/>
      <p:regular r:id="rId27"/>
      <p:bold r:id="rId28"/>
    </p:embeddedFont>
    <p:embeddedFont>
      <p:font typeface="Segoe Script" panose="030B0504020000000003" pitchFamily="66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EE9"/>
    <a:srgbClr val="EBF7FF"/>
    <a:srgbClr val="99CC00"/>
    <a:srgbClr val="F3D4FC"/>
    <a:srgbClr val="F8DBA6"/>
    <a:srgbClr val="008000"/>
    <a:srgbClr val="FEE2F0"/>
    <a:srgbClr val="FDEDF6"/>
    <a:srgbClr val="FFCCFF"/>
    <a:srgbClr val="FE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4" autoAdjust="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61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232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3427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448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2479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70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834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9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60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23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2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98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224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3875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141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vDue4Po-uy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hyperlink" Target="https://drive.google.com/file/d/1oUkmjZtxo9rA_2nQ_l86NLOaBfW6bbIV/view?usp=drive_li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8F0EF9-67D4-46C7-9928-65527FA4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990" y="2306851"/>
            <a:ext cx="4474632" cy="2237316"/>
          </a:xfrm>
          <a:prstGeom prst="rect">
            <a:avLst/>
          </a:prstGeom>
        </p:spPr>
      </p:pic>
      <p:pic>
        <p:nvPicPr>
          <p:cNvPr id="8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50" y="610600"/>
            <a:ext cx="6424800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668975" y="1617658"/>
            <a:ext cx="591769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800" dirty="0">
                <a:solidFill>
                  <a:srgbClr val="0C77C3"/>
                </a:solidFill>
                <a:latin typeface="Alegreya" panose="020B0604020202020204" charset="0"/>
              </a:rPr>
              <a:t>§ 38. </a:t>
            </a:r>
            <a:r>
              <a:rPr lang="uk-UA" sz="2800" dirty="0">
                <a:solidFill>
                  <a:srgbClr val="0C77C3"/>
                </a:solidFill>
                <a:latin typeface="Alegreya" panose="020B0604020202020204" charset="0"/>
              </a:rPr>
              <a:t>Лімфатична та імунна системи</a:t>
            </a:r>
            <a:endParaRPr lang="uk-UA" sz="2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535" y="3843642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98654" y="3752231"/>
            <a:ext cx="2982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Alegreya" panose="020B0604020202020204" charset="0"/>
              </a:rPr>
              <a:t>Чому в лімфатичній системі</a:t>
            </a:r>
          </a:p>
          <a:p>
            <a:r>
              <a:rPr lang="uk-UA" sz="1800" dirty="0">
                <a:latin typeface="Alegreya" panose="020B0604020202020204" charset="0"/>
              </a:rPr>
              <a:t> немає серця або органа, </a:t>
            </a:r>
          </a:p>
          <a:p>
            <a:r>
              <a:rPr lang="uk-UA" sz="1800" dirty="0">
                <a:latin typeface="Alegreya" panose="020B0604020202020204" charset="0"/>
              </a:rPr>
              <a:t>що його замінює? </a:t>
            </a:r>
            <a:endParaRPr lang="uk-UA" sz="3600" dirty="0">
              <a:latin typeface="Alegreya" panose="020B0604020202020204" charset="0"/>
            </a:endParaRPr>
          </a:p>
        </p:txBody>
      </p:sp>
      <p:sp>
        <p:nvSpPr>
          <p:cNvPr id="9" name="Google Shape;86;p15"/>
          <p:cNvSpPr txBox="1"/>
          <p:nvPr/>
        </p:nvSpPr>
        <p:spPr>
          <a:xfrm>
            <a:off x="1668975" y="599333"/>
            <a:ext cx="640513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ТЕМА 5. 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ВНУТРІШНЄ СЕРЕДОВИЩЕ ОРГАНІЗМУ ЛЮДИНИ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4" y="481487"/>
            <a:ext cx="1584875" cy="1371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C6B353E-11BE-43D8-BC6A-904556D88C94}"/>
              </a:ext>
            </a:extLst>
          </p:cNvPr>
          <p:cNvGrpSpPr/>
          <p:nvPr/>
        </p:nvGrpSpPr>
        <p:grpSpPr>
          <a:xfrm>
            <a:off x="1676342" y="135620"/>
            <a:ext cx="6554915" cy="942729"/>
            <a:chOff x="1676342" y="135620"/>
            <a:chExt cx="6554915" cy="942729"/>
          </a:xfrm>
        </p:grpSpPr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0DB42201-17B0-4505-A46A-9754AD1E6C2E}"/>
                </a:ext>
              </a:extLst>
            </p:cNvPr>
            <p:cNvSpPr txBox="1"/>
            <p:nvPr/>
          </p:nvSpPr>
          <p:spPr>
            <a:xfrm>
              <a:off x="1676342" y="135620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" name="Google Shape;100;p16"/>
            <p:cNvCxnSpPr/>
            <p:nvPr/>
          </p:nvCxnSpPr>
          <p:spPr>
            <a:xfrm rot="10800000" flipH="1">
              <a:off x="1851950" y="644396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0" name="Google Shape;99;p16"/>
            <p:cNvSpPr txBox="1"/>
            <p:nvPr/>
          </p:nvSpPr>
          <p:spPr>
            <a:xfrm>
              <a:off x="2566286" y="616714"/>
              <a:ext cx="477502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uk-UA" sz="1800" b="1" dirty="0">
                  <a:solidFill>
                    <a:srgbClr val="0C77C3"/>
                  </a:solidFill>
                  <a:latin typeface="Alegreya" panose="020B0604020202020204" charset="0"/>
                </a:rPr>
                <a:t>Як рухається лімфа</a:t>
              </a:r>
              <a:endParaRPr lang="uk-UA" sz="32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5836111-5EAA-46CC-9D5C-5CEF336002DA}"/>
              </a:ext>
            </a:extLst>
          </p:cNvPr>
          <p:cNvSpPr/>
          <p:nvPr/>
        </p:nvSpPr>
        <p:spPr>
          <a:xfrm>
            <a:off x="462154" y="1506688"/>
            <a:ext cx="3845151" cy="1077218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Лімфа рухається завдяки стисканню лімфатичних судин під час скорочення їхніх стінок та скорочення скелетних м’язів. </a:t>
            </a:r>
            <a:endParaRPr lang="uk-UA" sz="2000" b="1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7AD6480-A835-4885-9197-3EA7133A62F4}"/>
              </a:ext>
            </a:extLst>
          </p:cNvPr>
          <p:cNvSpPr/>
          <p:nvPr/>
        </p:nvSpPr>
        <p:spPr>
          <a:xfrm>
            <a:off x="462153" y="2830126"/>
            <a:ext cx="3845151" cy="584775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За добу в кров повертається близько 1–3 л лімфи </a:t>
            </a:r>
            <a:endParaRPr lang="uk-UA" sz="2000" b="1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D302427-465E-4008-B2EB-6F7B7139CB2A}"/>
              </a:ext>
            </a:extLst>
          </p:cNvPr>
          <p:cNvSpPr/>
          <p:nvPr/>
        </p:nvSpPr>
        <p:spPr>
          <a:xfrm>
            <a:off x="462153" y="3732483"/>
            <a:ext cx="3845152" cy="830997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>
                <a:solidFill>
                  <a:schemeClr val="tx1"/>
                </a:solidFill>
                <a:latin typeface="Alegreya" panose="020B0604020202020204" charset="0"/>
              </a:rPr>
              <a:t>Лімфа тече лімфатичними судинами повільно (бо в них малий тиск) лише в одному напрямку – від тканин до серця </a:t>
            </a:r>
            <a:endParaRPr lang="uk-UA" sz="2000" b="1">
              <a:solidFill>
                <a:schemeClr val="tx1"/>
              </a:solidFill>
              <a:latin typeface="Alegreya" panose="020B0604020202020204" charset="0"/>
            </a:endParaRPr>
          </a:p>
        </p:txBody>
      </p:sp>
      <p:pic>
        <p:nvPicPr>
          <p:cNvPr id="12290" name="Picture 2" descr="Ольга Бутакова: Лімфатична система. Статті компанії «крамниця товарів для  здоров'я ДОБРІ™»">
            <a:extLst>
              <a:ext uri="{FF2B5EF4-FFF2-40B4-BE49-F238E27FC236}">
                <a16:creationId xmlns:a16="http://schemas.microsoft.com/office/drawing/2014/main" id="{EA6179A7-1BBD-453D-A1BB-D3FB47543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24" y="1197681"/>
            <a:ext cx="3583970" cy="35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4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C6B353E-11BE-43D8-BC6A-904556D88C94}"/>
              </a:ext>
            </a:extLst>
          </p:cNvPr>
          <p:cNvGrpSpPr/>
          <p:nvPr/>
        </p:nvGrpSpPr>
        <p:grpSpPr>
          <a:xfrm>
            <a:off x="1676342" y="135620"/>
            <a:ext cx="6554915" cy="942729"/>
            <a:chOff x="1676342" y="135620"/>
            <a:chExt cx="6554915" cy="942729"/>
          </a:xfrm>
        </p:grpSpPr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0DB42201-17B0-4505-A46A-9754AD1E6C2E}"/>
                </a:ext>
              </a:extLst>
            </p:cNvPr>
            <p:cNvSpPr txBox="1"/>
            <p:nvPr/>
          </p:nvSpPr>
          <p:spPr>
            <a:xfrm>
              <a:off x="1676342" y="135620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" name="Google Shape;100;p16"/>
            <p:cNvCxnSpPr/>
            <p:nvPr/>
          </p:nvCxnSpPr>
          <p:spPr>
            <a:xfrm rot="10800000" flipH="1">
              <a:off x="1851950" y="644396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0" name="Google Shape;99;p16"/>
            <p:cNvSpPr txBox="1"/>
            <p:nvPr/>
          </p:nvSpPr>
          <p:spPr>
            <a:xfrm>
              <a:off x="2566286" y="616714"/>
              <a:ext cx="477502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uk-UA" sz="1800" b="1" dirty="0">
                  <a:solidFill>
                    <a:srgbClr val="0C77C3"/>
                  </a:solidFill>
                  <a:latin typeface="Alegreya" panose="020B0604020202020204" charset="0"/>
                </a:rPr>
                <a:t>Яка будова та функції імунної системи</a:t>
              </a:r>
              <a:endParaRPr lang="uk-UA" sz="32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5836111-5EAA-46CC-9D5C-5CEF336002DA}"/>
              </a:ext>
            </a:extLst>
          </p:cNvPr>
          <p:cNvSpPr/>
          <p:nvPr/>
        </p:nvSpPr>
        <p:spPr>
          <a:xfrm>
            <a:off x="462154" y="1326208"/>
            <a:ext cx="3845151" cy="1077218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Імунна система 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– це система органів, тканин і клітин, які захищають організм людини від чужорідних для нього організмів і сполук </a:t>
            </a:r>
            <a:endParaRPr lang="uk-UA" sz="2400" b="1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pic>
        <p:nvPicPr>
          <p:cNvPr id="14338" name="Picture 2" descr="Значення імунної системи - Dovidka.biz.ua">
            <a:extLst>
              <a:ext uri="{FF2B5EF4-FFF2-40B4-BE49-F238E27FC236}">
                <a16:creationId xmlns:a16="http://schemas.microsoft.com/office/drawing/2014/main" id="{44FBBF69-2E81-49A3-8458-807B8055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26" y="1506688"/>
            <a:ext cx="4443914" cy="317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Імунна система людини: що варто знати - види клітин | Моя Школа | OBOZ.UA">
            <a:extLst>
              <a:ext uri="{FF2B5EF4-FFF2-40B4-BE49-F238E27FC236}">
                <a16:creationId xmlns:a16="http://schemas.microsoft.com/office/drawing/2014/main" id="{EE6BC9A1-0852-4380-AC8C-776F5A2B5D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Імунна система: захист організму та підтримання здоров'я">
            <a:extLst>
              <a:ext uri="{FF2B5EF4-FFF2-40B4-BE49-F238E27FC236}">
                <a16:creationId xmlns:a16="http://schemas.microsoft.com/office/drawing/2014/main" id="{E638D18C-D382-45C7-A2B2-B917E2E7E7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288A60-A6E4-4FE8-A8D6-97155AA93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22" y="2651285"/>
            <a:ext cx="3771278" cy="22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2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C6B353E-11BE-43D8-BC6A-904556D88C94}"/>
              </a:ext>
            </a:extLst>
          </p:cNvPr>
          <p:cNvGrpSpPr/>
          <p:nvPr/>
        </p:nvGrpSpPr>
        <p:grpSpPr>
          <a:xfrm>
            <a:off x="1676342" y="135620"/>
            <a:ext cx="6554915" cy="942729"/>
            <a:chOff x="1676342" y="135620"/>
            <a:chExt cx="6554915" cy="942729"/>
          </a:xfrm>
        </p:grpSpPr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0DB42201-17B0-4505-A46A-9754AD1E6C2E}"/>
                </a:ext>
              </a:extLst>
            </p:cNvPr>
            <p:cNvSpPr txBox="1"/>
            <p:nvPr/>
          </p:nvSpPr>
          <p:spPr>
            <a:xfrm>
              <a:off x="1676342" y="135620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" name="Google Shape;100;p16"/>
            <p:cNvCxnSpPr/>
            <p:nvPr/>
          </p:nvCxnSpPr>
          <p:spPr>
            <a:xfrm rot="10800000" flipH="1">
              <a:off x="1851950" y="644396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0" name="Google Shape;99;p16"/>
            <p:cNvSpPr txBox="1"/>
            <p:nvPr/>
          </p:nvSpPr>
          <p:spPr>
            <a:xfrm>
              <a:off x="2566286" y="616714"/>
              <a:ext cx="477502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uk-UA" sz="1800" b="1" dirty="0">
                  <a:solidFill>
                    <a:srgbClr val="0C77C3"/>
                  </a:solidFill>
                  <a:latin typeface="Alegreya" panose="020B0604020202020204" charset="0"/>
                </a:rPr>
                <a:t>Яка будова та функції імунної системи</a:t>
              </a:r>
              <a:endParaRPr lang="uk-UA" sz="32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5836111-5EAA-46CC-9D5C-5CEF336002DA}"/>
              </a:ext>
            </a:extLst>
          </p:cNvPr>
          <p:cNvSpPr/>
          <p:nvPr/>
        </p:nvSpPr>
        <p:spPr>
          <a:xfrm>
            <a:off x="1123887" y="1369462"/>
            <a:ext cx="3845151" cy="584775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>
                <a:solidFill>
                  <a:schemeClr val="tx1"/>
                </a:solidFill>
                <a:latin typeface="Alegreya" panose="020B0604020202020204" charset="0"/>
              </a:rPr>
              <a:t>Виділяють центральну та периферичну частини імунної системи </a:t>
            </a:r>
            <a:endParaRPr lang="uk-UA" sz="2400" b="1">
              <a:solidFill>
                <a:schemeClr val="tx1"/>
              </a:solidFill>
              <a:latin typeface="Alegreya" panose="020B0604020202020204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7AD6480-A835-4885-9197-3EA7133A62F4}"/>
              </a:ext>
            </a:extLst>
          </p:cNvPr>
          <p:cNvSpPr/>
          <p:nvPr/>
        </p:nvSpPr>
        <p:spPr>
          <a:xfrm>
            <a:off x="249739" y="2310945"/>
            <a:ext cx="2157383" cy="830997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chemeClr val="tx1"/>
                </a:solidFill>
                <a:latin typeface="Alegreya" panose="020B0604020202020204" charset="0"/>
              </a:rPr>
              <a:t>Центральна </a:t>
            </a:r>
            <a:r>
              <a:rPr lang="uk-UA" sz="1600" b="1" i="1" dirty="0">
                <a:solidFill>
                  <a:schemeClr val="tx1"/>
                </a:solidFill>
                <a:latin typeface="Alegreya" panose="020B0604020202020204" charset="0"/>
              </a:rPr>
              <a:t>частина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: червоний кістковий мозок і тимус </a:t>
            </a:r>
            <a:endParaRPr lang="uk-UA" sz="24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D302427-465E-4008-B2EB-6F7B7139CB2A}"/>
              </a:ext>
            </a:extLst>
          </p:cNvPr>
          <p:cNvSpPr/>
          <p:nvPr/>
        </p:nvSpPr>
        <p:spPr>
          <a:xfrm>
            <a:off x="2753371" y="2294136"/>
            <a:ext cx="3214293" cy="830997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b="1" i="1" dirty="0">
                <a:solidFill>
                  <a:schemeClr val="tx1"/>
                </a:solidFill>
                <a:latin typeface="Alegreya" panose="020B0604020202020204" charset="0"/>
              </a:rPr>
              <a:t>Периферична частина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: селезінка, апендикс, мигдалики та лімфатичні вузли</a:t>
            </a:r>
            <a:r>
              <a:rPr lang="ru-RU" sz="1600" dirty="0">
                <a:solidFill>
                  <a:schemeClr val="tx1"/>
                </a:solidFill>
                <a:latin typeface="Alegreya" panose="020B0604020202020204" charset="0"/>
              </a:rPr>
              <a:t>. </a:t>
            </a:r>
            <a:endParaRPr lang="uk-UA" sz="24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9E55C0-1602-44BB-9FF1-9BDEB9F45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245" y="989996"/>
            <a:ext cx="2885458" cy="403889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A8DAF6F-8248-4251-BEEA-3E262F6D3AD8}"/>
              </a:ext>
            </a:extLst>
          </p:cNvPr>
          <p:cNvSpPr/>
          <p:nvPr/>
        </p:nvSpPr>
        <p:spPr>
          <a:xfrm>
            <a:off x="248826" y="3668108"/>
            <a:ext cx="5718838" cy="830997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Імунітет 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– захисту організму від чужорідних сполук, збудників різноманітних захворювань, а також стійкості до різних захворювань </a:t>
            </a:r>
          </a:p>
        </p:txBody>
      </p:sp>
    </p:spTree>
    <p:extLst>
      <p:ext uri="{BB962C8B-B14F-4D97-AF65-F5344CB8AC3E}">
        <p14:creationId xmlns:p14="http://schemas.microsoft.com/office/powerpoint/2010/main" val="13647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62718254-6561-4934-9459-755361EF535C}"/>
              </a:ext>
            </a:extLst>
          </p:cNvPr>
          <p:cNvGrpSpPr/>
          <p:nvPr/>
        </p:nvGrpSpPr>
        <p:grpSpPr>
          <a:xfrm>
            <a:off x="317957" y="1583676"/>
            <a:ext cx="8675982" cy="2838918"/>
            <a:chOff x="299358" y="1514130"/>
            <a:chExt cx="8189888" cy="210522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9" name="Прямокутник 28"/>
            <p:cNvSpPr/>
            <p:nvPr/>
          </p:nvSpPr>
          <p:spPr>
            <a:xfrm>
              <a:off x="299358" y="1514130"/>
              <a:ext cx="8150578" cy="479293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tx1"/>
                  </a:solidFill>
                  <a:latin typeface="Alegreya" panose="020B0604020202020204" charset="0"/>
                </a:rPr>
                <a:t>До лімфатичної системи входить близько 600–700 лімфатичних вузлів, мигдалики, лімфатичні судини та лімфатичні капіляри </a:t>
              </a:r>
              <a:endParaRPr lang="uk-UA" sz="20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A4AA45B9-D936-47BF-93F8-DDDF397EF82D}"/>
                </a:ext>
              </a:extLst>
            </p:cNvPr>
            <p:cNvSpPr/>
            <p:nvPr/>
          </p:nvSpPr>
          <p:spPr>
            <a:xfrm>
              <a:off x="323559" y="2252023"/>
              <a:ext cx="8150578" cy="684704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tx1"/>
                  </a:solidFill>
                  <a:latin typeface="Alegreya" panose="020B0604020202020204" charset="0"/>
                </a:rPr>
                <a:t>Імунна система включає центральні (червоний кістковий мозок і тимус (вилочкова залоза)) та периферичні (селезінка, апендикс, мигдалики та лімфатичні вузли) органи </a:t>
              </a:r>
              <a:endParaRPr lang="uk-UA" sz="24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id="{A23828DD-DDB8-4CC7-8323-ED3A4F90C850}"/>
                </a:ext>
              </a:extLst>
            </p:cNvPr>
            <p:cNvSpPr/>
            <p:nvPr/>
          </p:nvSpPr>
          <p:spPr>
            <a:xfrm>
              <a:off x="338668" y="3140062"/>
              <a:ext cx="8150578" cy="479293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tx1"/>
                  </a:solidFill>
                  <a:latin typeface="Alegreya" panose="020B0604020202020204" charset="0"/>
                </a:rPr>
                <a:t>Разом імунна та лімфатична системи забезпечують взаємодію між різними складникам</a:t>
              </a:r>
              <a:r>
                <a:rPr lang="ru-RU" sz="1800" dirty="0">
                  <a:solidFill>
                    <a:schemeClr val="tx1"/>
                  </a:solidFill>
                  <a:latin typeface="Alegreya" panose="020B0604020202020204" charset="0"/>
                </a:rPr>
                <a:t>и </a:t>
              </a:r>
              <a:r>
                <a:rPr lang="uk-UA" sz="1800" dirty="0">
                  <a:solidFill>
                    <a:schemeClr val="tx1"/>
                  </a:solidFill>
                  <a:latin typeface="Alegreya" panose="020B0604020202020204" charset="0"/>
                </a:rPr>
                <a:t>внутрішнього</a:t>
              </a:r>
              <a:r>
                <a:rPr lang="ru-RU" sz="1800" dirty="0">
                  <a:solidFill>
                    <a:schemeClr val="tx1"/>
                  </a:solidFill>
                  <a:latin typeface="Alegreya" panose="020B0604020202020204" charset="0"/>
                </a:rPr>
                <a:t> </a:t>
              </a:r>
              <a:r>
                <a:rPr lang="uk-UA" sz="1800" dirty="0">
                  <a:solidFill>
                    <a:schemeClr val="tx1"/>
                  </a:solidFill>
                  <a:latin typeface="Alegreya" panose="020B0604020202020204" charset="0"/>
                </a:rPr>
                <a:t>середовища організму </a:t>
              </a:r>
              <a:endParaRPr lang="uk-UA" sz="24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</p:grpSp>
      <p:sp>
        <p:nvSpPr>
          <p:cNvPr id="16" name="Прямокутник 15"/>
          <p:cNvSpPr/>
          <p:nvPr/>
        </p:nvSpPr>
        <p:spPr>
          <a:xfrm>
            <a:off x="2380137" y="777701"/>
            <a:ext cx="4593265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УЗАГАЛЬНЕННЯ</a:t>
            </a: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BFE8493-FEA9-40FE-8759-1986754151E1}"/>
              </a:ext>
            </a:extLst>
          </p:cNvPr>
          <p:cNvGrpSpPr/>
          <p:nvPr/>
        </p:nvGrpSpPr>
        <p:grpSpPr>
          <a:xfrm>
            <a:off x="1642894" y="70716"/>
            <a:ext cx="6554915" cy="513848"/>
            <a:chOff x="1642894" y="70716"/>
            <a:chExt cx="6554915" cy="513848"/>
          </a:xfrm>
        </p:grpSpPr>
        <p:sp>
          <p:nvSpPr>
            <p:cNvPr id="13" name="Google Shape;98;p16">
              <a:extLst>
                <a:ext uri="{FF2B5EF4-FFF2-40B4-BE49-F238E27FC236}">
                  <a16:creationId xmlns:a16="http://schemas.microsoft.com/office/drawing/2014/main" id="{83FE8F22-EB72-4E79-90DB-4ECB91618006}"/>
                </a:ext>
              </a:extLst>
            </p:cNvPr>
            <p:cNvSpPr txBox="1"/>
            <p:nvPr/>
          </p:nvSpPr>
          <p:spPr>
            <a:xfrm>
              <a:off x="1642894" y="70716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2189EB3D-1172-40B6-AE4A-DDF27040B407}"/>
                </a:ext>
              </a:extLst>
            </p:cNvPr>
            <p:cNvCxnSpPr/>
            <p:nvPr/>
          </p:nvCxnSpPr>
          <p:spPr>
            <a:xfrm rot="10800000" flipH="1">
              <a:off x="1818501" y="578864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8773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69" y="1868425"/>
            <a:ext cx="8288225" cy="240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      </a:t>
            </a:r>
            <a:r>
              <a:rPr lang="uk-UA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Поміркуйте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1. </a:t>
            </a:r>
            <a:r>
              <a:rPr lang="uk-UA" sz="1600" dirty="0">
                <a:solidFill>
                  <a:schemeClr val="tx1"/>
                </a:solidFill>
                <a:latin typeface="Segoe Print" panose="02000600000000000000" pitchFamily="2" charset="0"/>
              </a:rPr>
              <a:t>У якому напрямку рухається лімфа в організмі людини? </a:t>
            </a:r>
          </a:p>
          <a:p>
            <a:pPr>
              <a:lnSpc>
                <a:spcPct val="150000"/>
              </a:lnSpc>
            </a:pPr>
            <a:r>
              <a:rPr lang="uk-UA" sz="1600" dirty="0">
                <a:solidFill>
                  <a:schemeClr val="tx1"/>
                </a:solidFill>
                <a:latin typeface="Segoe Print" panose="02000600000000000000" pitchFamily="2" charset="0"/>
              </a:rPr>
              <a:t>2. Чому лімфатичні капіляри сліпо замкнені?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3. </a:t>
            </a:r>
            <a:r>
              <a:rPr lang="uk-UA" sz="1600" dirty="0">
                <a:solidFill>
                  <a:schemeClr val="tx1"/>
                </a:solidFill>
                <a:latin typeface="Segoe Print" panose="02000600000000000000" pitchFamily="2" charset="0"/>
              </a:rPr>
              <a:t>Чому так багато лімфатичних вузлів в організмі людини?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4. </a:t>
            </a:r>
            <a:r>
              <a:rPr lang="uk-UA" sz="1600" dirty="0">
                <a:solidFill>
                  <a:schemeClr val="tx1"/>
                </a:solidFill>
                <a:latin typeface="Segoe Print" panose="02000600000000000000" pitchFamily="2" charset="0"/>
              </a:rPr>
              <a:t>Чому тимус і червоний кістковий мозок вважають центральними органами імунної системи</a:t>
            </a: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? </a:t>
            </a:r>
            <a:endParaRPr lang="uk-UA" sz="2000" i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206" y="1868425"/>
            <a:ext cx="355229" cy="35522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85AFC142-F6E6-4659-888C-3FE5AC17636E}"/>
              </a:ext>
            </a:extLst>
          </p:cNvPr>
          <p:cNvGrpSpPr/>
          <p:nvPr/>
        </p:nvGrpSpPr>
        <p:grpSpPr>
          <a:xfrm>
            <a:off x="1609027" y="70914"/>
            <a:ext cx="6554915" cy="513848"/>
            <a:chOff x="1642894" y="70716"/>
            <a:chExt cx="6554915" cy="513848"/>
          </a:xfrm>
        </p:grpSpPr>
        <p:sp>
          <p:nvSpPr>
            <p:cNvPr id="11" name="Google Shape;98;p16">
              <a:extLst>
                <a:ext uri="{FF2B5EF4-FFF2-40B4-BE49-F238E27FC236}">
                  <a16:creationId xmlns:a16="http://schemas.microsoft.com/office/drawing/2014/main" id="{AB9A2124-4BB4-47C1-9C32-5272F1DA1DED}"/>
                </a:ext>
              </a:extLst>
            </p:cNvPr>
            <p:cNvSpPr txBox="1"/>
            <p:nvPr/>
          </p:nvSpPr>
          <p:spPr>
            <a:xfrm>
              <a:off x="1642894" y="70716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2" name="Google Shape;100;p16">
              <a:extLst>
                <a:ext uri="{FF2B5EF4-FFF2-40B4-BE49-F238E27FC236}">
                  <a16:creationId xmlns:a16="http://schemas.microsoft.com/office/drawing/2014/main" id="{89733020-DA17-4AAE-8459-7D07780934DD}"/>
                </a:ext>
              </a:extLst>
            </p:cNvPr>
            <p:cNvCxnSpPr/>
            <p:nvPr/>
          </p:nvCxnSpPr>
          <p:spPr>
            <a:xfrm rot="10800000" flipH="1">
              <a:off x="1818501" y="578864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698094"/>
            <a:ext cx="3303086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1784634" y="1230015"/>
            <a:ext cx="583531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uk-UA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Вставте пропущені слова у реченнях</a:t>
            </a:r>
            <a:endParaRPr lang="uk-UA" sz="2000" i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85AFC142-F6E6-4659-888C-3FE5AC17636E}"/>
              </a:ext>
            </a:extLst>
          </p:cNvPr>
          <p:cNvGrpSpPr/>
          <p:nvPr/>
        </p:nvGrpSpPr>
        <p:grpSpPr>
          <a:xfrm>
            <a:off x="1609027" y="70914"/>
            <a:ext cx="6554915" cy="513848"/>
            <a:chOff x="1642894" y="70716"/>
            <a:chExt cx="6554915" cy="513848"/>
          </a:xfrm>
        </p:grpSpPr>
        <p:sp>
          <p:nvSpPr>
            <p:cNvPr id="11" name="Google Shape;98;p16">
              <a:extLst>
                <a:ext uri="{FF2B5EF4-FFF2-40B4-BE49-F238E27FC236}">
                  <a16:creationId xmlns:a16="http://schemas.microsoft.com/office/drawing/2014/main" id="{AB9A2124-4BB4-47C1-9C32-5272F1DA1DED}"/>
                </a:ext>
              </a:extLst>
            </p:cNvPr>
            <p:cNvSpPr txBox="1"/>
            <p:nvPr/>
          </p:nvSpPr>
          <p:spPr>
            <a:xfrm>
              <a:off x="1642894" y="70716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2" name="Google Shape;100;p16">
              <a:extLst>
                <a:ext uri="{FF2B5EF4-FFF2-40B4-BE49-F238E27FC236}">
                  <a16:creationId xmlns:a16="http://schemas.microsoft.com/office/drawing/2014/main" id="{89733020-DA17-4AAE-8459-7D07780934DD}"/>
                </a:ext>
              </a:extLst>
            </p:cNvPr>
            <p:cNvCxnSpPr/>
            <p:nvPr/>
          </p:nvCxnSpPr>
          <p:spPr>
            <a:xfrm rot="10800000" flipH="1">
              <a:off x="1818501" y="578864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F69246E-9161-436A-AC25-ED571DF9C7CC}"/>
              </a:ext>
            </a:extLst>
          </p:cNvPr>
          <p:cNvSpPr/>
          <p:nvPr/>
        </p:nvSpPr>
        <p:spPr>
          <a:xfrm>
            <a:off x="625567" y="1681900"/>
            <a:ext cx="8153450" cy="3381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Лімфа рухається _______________ ____________. До складу лімфатичної системи входять __________, якими рухається лімфа, а також лімфатичні органи.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Мигдалики, або ____________ – це скупчення лімфоїдної тканини в ділянці носоглотки та ротової порожнини.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Головною функцією імунної системи є забезпечення _______________.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Імунітет – це ___________ організму від чужорідних сполук та ______________ різноманітних захворювань. </a:t>
            </a:r>
            <a:endParaRPr lang="uk-UA" sz="18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10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698094"/>
            <a:ext cx="3303086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1784634" y="1230015"/>
            <a:ext cx="583531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uk-UA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Вставте пропущені слова у реченнях</a:t>
            </a:r>
            <a:endParaRPr lang="uk-UA" sz="2000" i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85AFC142-F6E6-4659-888C-3FE5AC17636E}"/>
              </a:ext>
            </a:extLst>
          </p:cNvPr>
          <p:cNvGrpSpPr/>
          <p:nvPr/>
        </p:nvGrpSpPr>
        <p:grpSpPr>
          <a:xfrm>
            <a:off x="1609027" y="70914"/>
            <a:ext cx="6554915" cy="513848"/>
            <a:chOff x="1642894" y="70716"/>
            <a:chExt cx="6554915" cy="513848"/>
          </a:xfrm>
        </p:grpSpPr>
        <p:sp>
          <p:nvSpPr>
            <p:cNvPr id="11" name="Google Shape;98;p16">
              <a:extLst>
                <a:ext uri="{FF2B5EF4-FFF2-40B4-BE49-F238E27FC236}">
                  <a16:creationId xmlns:a16="http://schemas.microsoft.com/office/drawing/2014/main" id="{AB9A2124-4BB4-47C1-9C32-5272F1DA1DED}"/>
                </a:ext>
              </a:extLst>
            </p:cNvPr>
            <p:cNvSpPr txBox="1"/>
            <p:nvPr/>
          </p:nvSpPr>
          <p:spPr>
            <a:xfrm>
              <a:off x="1642894" y="70716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2" name="Google Shape;100;p16">
              <a:extLst>
                <a:ext uri="{FF2B5EF4-FFF2-40B4-BE49-F238E27FC236}">
                  <a16:creationId xmlns:a16="http://schemas.microsoft.com/office/drawing/2014/main" id="{89733020-DA17-4AAE-8459-7D07780934DD}"/>
                </a:ext>
              </a:extLst>
            </p:cNvPr>
            <p:cNvCxnSpPr/>
            <p:nvPr/>
          </p:nvCxnSpPr>
          <p:spPr>
            <a:xfrm rot="10800000" flipH="1">
              <a:off x="1818501" y="578864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F69246E-9161-436A-AC25-ED571DF9C7CC}"/>
              </a:ext>
            </a:extLst>
          </p:cNvPr>
          <p:cNvSpPr/>
          <p:nvPr/>
        </p:nvSpPr>
        <p:spPr>
          <a:xfrm>
            <a:off x="625567" y="1681900"/>
            <a:ext cx="8153450" cy="3381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Лімфа рухається </a:t>
            </a: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лімфатичною системою</a:t>
            </a: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. До складу лімфатичної системи входять </a:t>
            </a: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шляхи</a:t>
            </a: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, якими рухається лімфа, а також лімфатичні органи.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Мигдалики, або </a:t>
            </a: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гланди</a:t>
            </a: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– це скупчення лімфоїдної тканини в ділянці носоглотки та ротової порожнини.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Головною функцією імунної системи є забезпечення </a:t>
            </a: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імунітету</a:t>
            </a: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Імунітет – це </a:t>
            </a: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захист</a:t>
            </a: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організму від чужорідних сполук та </a:t>
            </a: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збудників</a:t>
            </a: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різноманітних захворювань. </a:t>
            </a:r>
            <a:endParaRPr lang="uk-UA" sz="18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87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5970740" y="2286360"/>
            <a:ext cx="238993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Опрацюйте параграф 38, вивчіть основні терміни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B0746-D4FF-42CC-9983-F83917D3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3" r="9981"/>
          <a:stretch/>
        </p:blipFill>
        <p:spPr>
          <a:xfrm>
            <a:off x="609598" y="948744"/>
            <a:ext cx="5068712" cy="3681399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568FDB05-EEE9-49C0-B5EC-0C39A1016C6F}"/>
              </a:ext>
            </a:extLst>
          </p:cNvPr>
          <p:cNvGrpSpPr/>
          <p:nvPr/>
        </p:nvGrpSpPr>
        <p:grpSpPr>
          <a:xfrm>
            <a:off x="1631606" y="115872"/>
            <a:ext cx="6554915" cy="467335"/>
            <a:chOff x="1642894" y="70716"/>
            <a:chExt cx="6554915" cy="467335"/>
          </a:xfrm>
        </p:grpSpPr>
        <p:sp>
          <p:nvSpPr>
            <p:cNvPr id="7" name="Google Shape;98;p16">
              <a:extLst>
                <a:ext uri="{FF2B5EF4-FFF2-40B4-BE49-F238E27FC236}">
                  <a16:creationId xmlns:a16="http://schemas.microsoft.com/office/drawing/2014/main" id="{0ABC9AF1-E03F-4E4C-A5C6-48B706F17745}"/>
                </a:ext>
              </a:extLst>
            </p:cNvPr>
            <p:cNvSpPr txBox="1"/>
            <p:nvPr/>
          </p:nvSpPr>
          <p:spPr>
            <a:xfrm>
              <a:off x="1642894" y="70716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8" name="Google Shape;100;p16">
              <a:extLst>
                <a:ext uri="{FF2B5EF4-FFF2-40B4-BE49-F238E27FC236}">
                  <a16:creationId xmlns:a16="http://schemas.microsoft.com/office/drawing/2014/main" id="{6348A45C-F531-4D71-9F1D-4C6A52307378}"/>
                </a:ext>
              </a:extLst>
            </p:cNvPr>
            <p:cNvCxnSpPr/>
            <p:nvPr/>
          </p:nvCxnSpPr>
          <p:spPr>
            <a:xfrm rot="10800000" flipH="1">
              <a:off x="1818501" y="532351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1351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0;p27"/>
          <p:cNvSpPr txBox="1"/>
          <p:nvPr/>
        </p:nvSpPr>
        <p:spPr>
          <a:xfrm>
            <a:off x="920406" y="83769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38761D"/>
                </a:solidFill>
                <a:latin typeface="+mn-lt"/>
                <a:ea typeface="Alegreya"/>
                <a:cs typeface="Alegreya"/>
                <a:sym typeface="Alegreya"/>
              </a:rPr>
              <a:t>ВИКОРИСТАНІ ДЖЕРЕЛА</a:t>
            </a:r>
            <a:endParaRPr lang="uk" sz="1800" b="1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кутник 6"/>
          <p:cNvSpPr/>
          <p:nvPr/>
        </p:nvSpPr>
        <p:spPr>
          <a:xfrm>
            <a:off x="204951" y="1580635"/>
            <a:ext cx="6448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212121"/>
                </a:solidFill>
                <a:latin typeface="Open Sans"/>
              </a:rPr>
              <a:t>Записник - наука, творчість і навчання українською. Лімфатична система: Що це таке і як вона працює?, 2024. </a:t>
            </a:r>
            <a:r>
              <a:rPr lang="en-US" i="1" dirty="0">
                <a:solidFill>
                  <a:srgbClr val="212121"/>
                </a:solidFill>
                <a:latin typeface="Open Sans"/>
              </a:rPr>
              <a:t>YouTube</a:t>
            </a:r>
            <a:r>
              <a:rPr lang="en-US" dirty="0">
                <a:solidFill>
                  <a:srgbClr val="212121"/>
                </a:solidFill>
                <a:latin typeface="Open Sans"/>
              </a:rPr>
              <a:t>. URL: </a:t>
            </a:r>
            <a:r>
              <a:rPr lang="en-US" dirty="0">
                <a:solidFill>
                  <a:srgbClr val="1A57AA"/>
                </a:solidFill>
                <a:latin typeface="Open Sans"/>
                <a:hlinkClick r:id="rId4"/>
              </a:rPr>
              <a:t>https://www.youtube.com/watch?v=vDue4Po-uyo</a:t>
            </a:r>
            <a:endParaRPr lang="uk-UA" dirty="0"/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568FDB05-EEE9-49C0-B5EC-0C39A1016C6F}"/>
              </a:ext>
            </a:extLst>
          </p:cNvPr>
          <p:cNvGrpSpPr/>
          <p:nvPr/>
        </p:nvGrpSpPr>
        <p:grpSpPr>
          <a:xfrm>
            <a:off x="1631606" y="115872"/>
            <a:ext cx="6554915" cy="467335"/>
            <a:chOff x="1642894" y="70716"/>
            <a:chExt cx="6554915" cy="467335"/>
          </a:xfrm>
        </p:grpSpPr>
        <p:sp>
          <p:nvSpPr>
            <p:cNvPr id="13" name="Google Shape;98;p16">
              <a:extLst>
                <a:ext uri="{FF2B5EF4-FFF2-40B4-BE49-F238E27FC236}">
                  <a16:creationId xmlns:a16="http://schemas.microsoft.com/office/drawing/2014/main" id="{0ABC9AF1-E03F-4E4C-A5C6-48B706F17745}"/>
                </a:ext>
              </a:extLst>
            </p:cNvPr>
            <p:cNvSpPr txBox="1"/>
            <p:nvPr/>
          </p:nvSpPr>
          <p:spPr>
            <a:xfrm>
              <a:off x="1642894" y="70716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14" name="Google Shape;100;p16">
              <a:extLst>
                <a:ext uri="{FF2B5EF4-FFF2-40B4-BE49-F238E27FC236}">
                  <a16:creationId xmlns:a16="http://schemas.microsoft.com/office/drawing/2014/main" id="{6348A45C-F531-4D71-9F1D-4C6A52307378}"/>
                </a:ext>
              </a:extLst>
            </p:cNvPr>
            <p:cNvCxnSpPr/>
            <p:nvPr/>
          </p:nvCxnSpPr>
          <p:spPr>
            <a:xfrm rot="10800000" flipH="1">
              <a:off x="1818501" y="532351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91787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знаки засмічення лімфатичної системи і 10 способів її очищення -  WONA.com.ua">
            <a:extLst>
              <a:ext uri="{FF2B5EF4-FFF2-40B4-BE49-F238E27FC236}">
                <a16:creationId xmlns:a16="http://schemas.microsoft.com/office/drawing/2014/main" id="{4442BC52-5CB6-4451-8865-B0BCAAC4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9" y="2649524"/>
            <a:ext cx="2255253" cy="22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C6B353E-11BE-43D8-BC6A-904556D88C94}"/>
              </a:ext>
            </a:extLst>
          </p:cNvPr>
          <p:cNvGrpSpPr/>
          <p:nvPr/>
        </p:nvGrpSpPr>
        <p:grpSpPr>
          <a:xfrm>
            <a:off x="1642894" y="70716"/>
            <a:ext cx="6554915" cy="933495"/>
            <a:chOff x="1642894" y="70716"/>
            <a:chExt cx="6554915" cy="933495"/>
          </a:xfrm>
        </p:grpSpPr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0DB42201-17B0-4505-A46A-9754AD1E6C2E}"/>
                </a:ext>
              </a:extLst>
            </p:cNvPr>
            <p:cNvSpPr txBox="1"/>
            <p:nvPr/>
          </p:nvSpPr>
          <p:spPr>
            <a:xfrm>
              <a:off x="1642894" y="70716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" name="Google Shape;100;p16"/>
            <p:cNvCxnSpPr/>
            <p:nvPr/>
          </p:nvCxnSpPr>
          <p:spPr>
            <a:xfrm rot="10800000" flipH="1">
              <a:off x="1851950" y="644396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0" name="Google Shape;99;p16"/>
            <p:cNvSpPr txBox="1"/>
            <p:nvPr/>
          </p:nvSpPr>
          <p:spPr>
            <a:xfrm>
              <a:off x="2576854" y="542576"/>
              <a:ext cx="477502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uk-UA" sz="1800" b="1" dirty="0">
                  <a:solidFill>
                    <a:srgbClr val="0C77C3"/>
                  </a:solidFill>
                  <a:latin typeface="Alegreya" panose="020B0604020202020204" charset="0"/>
                </a:rPr>
                <a:t>Які будова і функції лімфатичної системи</a:t>
              </a:r>
              <a:endParaRPr lang="uk-UA" sz="32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sp>
        <p:nvSpPr>
          <p:cNvPr id="19" name="Прямокутник 18"/>
          <p:cNvSpPr/>
          <p:nvPr/>
        </p:nvSpPr>
        <p:spPr>
          <a:xfrm>
            <a:off x="160569" y="2128205"/>
            <a:ext cx="3759200" cy="338554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71463"/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rPr>
              <a:t>ЛІМФА = ПЛАЗМА + ЛЕЙКОЦИТИ</a:t>
            </a:r>
            <a:endParaRPr lang="uk-UA" sz="1800" dirty="0">
              <a:solidFill>
                <a:schemeClr val="tx1">
                  <a:lumMod val="85000"/>
                  <a:lumOff val="15000"/>
                </a:schemeClr>
              </a:solidFill>
              <a:latin typeface="Alegreya" charset="0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160569" y="1027095"/>
            <a:ext cx="6654415" cy="830997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Лімфа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, як і кров, є тканиною внутрішнього середовища. Вона містить рідку міжклітинну речовину та формені елементи. Лімфа рухається лімфатичною системою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7E99B7-AB1E-4BB9-AA67-1BFF34AE2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54" y="897985"/>
            <a:ext cx="2149977" cy="4179152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B64B3FE5-B966-4651-AAB1-9D7008D83E93}"/>
              </a:ext>
            </a:extLst>
          </p:cNvPr>
          <p:cNvGrpSpPr/>
          <p:nvPr/>
        </p:nvGrpSpPr>
        <p:grpSpPr>
          <a:xfrm>
            <a:off x="4291264" y="2195024"/>
            <a:ext cx="2523720" cy="1921381"/>
            <a:chOff x="4846629" y="1070881"/>
            <a:chExt cx="2523720" cy="1921381"/>
          </a:xfrm>
        </p:grpSpPr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D02A65AA-2D67-4589-90D0-B06E6B64A6DB}"/>
                </a:ext>
              </a:extLst>
            </p:cNvPr>
            <p:cNvSpPr/>
            <p:nvPr/>
          </p:nvSpPr>
          <p:spPr>
            <a:xfrm>
              <a:off x="4865099" y="1070881"/>
              <a:ext cx="2505250" cy="338554"/>
            </a:xfrm>
            <a:prstGeom prst="rect">
              <a:avLst/>
            </a:prstGeom>
            <a:solidFill>
              <a:srgbClr val="EBF7FF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indent="271463"/>
              <a:r>
                <a:rPr lang="uk-UA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Лімфатична система:</a:t>
              </a:r>
              <a:endPara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6D1B10B1-7721-4928-88DA-5D7AD221323D}"/>
                </a:ext>
              </a:extLst>
            </p:cNvPr>
            <p:cNvSpPr/>
            <p:nvPr/>
          </p:nvSpPr>
          <p:spPr>
            <a:xfrm>
              <a:off x="4846629" y="1595344"/>
              <a:ext cx="2505250" cy="338554"/>
            </a:xfrm>
            <a:prstGeom prst="rect">
              <a:avLst/>
            </a:prstGeom>
            <a:solidFill>
              <a:srgbClr val="EBF7FF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uk-UA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лімфатичні судини</a:t>
              </a:r>
              <a:endPara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sp>
          <p:nvSpPr>
            <p:cNvPr id="23" name="Прямокутник 22">
              <a:extLst>
                <a:ext uri="{FF2B5EF4-FFF2-40B4-BE49-F238E27FC236}">
                  <a16:creationId xmlns:a16="http://schemas.microsoft.com/office/drawing/2014/main" id="{3D5DBCD6-7817-4BC4-A2B9-F24F433E0FAA}"/>
                </a:ext>
              </a:extLst>
            </p:cNvPr>
            <p:cNvSpPr/>
            <p:nvPr/>
          </p:nvSpPr>
          <p:spPr>
            <a:xfrm>
              <a:off x="4846629" y="2653708"/>
              <a:ext cx="2505250" cy="338554"/>
            </a:xfrm>
            <a:prstGeom prst="rect">
              <a:avLst/>
            </a:prstGeom>
            <a:solidFill>
              <a:srgbClr val="EBF7FF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uk-UA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лімфатичні органи</a:t>
              </a:r>
              <a:endPara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A2D320F3-026E-4293-AEA0-4C91489AA458}"/>
                </a:ext>
              </a:extLst>
            </p:cNvPr>
            <p:cNvSpPr/>
            <p:nvPr/>
          </p:nvSpPr>
          <p:spPr>
            <a:xfrm>
              <a:off x="4846629" y="2119807"/>
              <a:ext cx="2505250" cy="338554"/>
            </a:xfrm>
            <a:prstGeom prst="rect">
              <a:avLst/>
            </a:prstGeom>
            <a:solidFill>
              <a:srgbClr val="EBF7FF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uk-UA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rPr>
                <a:t>лімфатичні тканини</a:t>
              </a:r>
              <a:endParaRPr lang="uk-U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7E99B7-AB1E-4BB9-AA67-1BFF34AE2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773366"/>
            <a:ext cx="2097209" cy="4247526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C6B353E-11BE-43D8-BC6A-904556D88C94}"/>
              </a:ext>
            </a:extLst>
          </p:cNvPr>
          <p:cNvGrpSpPr/>
          <p:nvPr/>
        </p:nvGrpSpPr>
        <p:grpSpPr>
          <a:xfrm>
            <a:off x="1642894" y="70716"/>
            <a:ext cx="6554915" cy="933495"/>
            <a:chOff x="1642894" y="70716"/>
            <a:chExt cx="6554915" cy="933495"/>
          </a:xfrm>
        </p:grpSpPr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0DB42201-17B0-4505-A46A-9754AD1E6C2E}"/>
                </a:ext>
              </a:extLst>
            </p:cNvPr>
            <p:cNvSpPr txBox="1"/>
            <p:nvPr/>
          </p:nvSpPr>
          <p:spPr>
            <a:xfrm>
              <a:off x="1642894" y="70716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" name="Google Shape;100;p16"/>
            <p:cNvCxnSpPr/>
            <p:nvPr/>
          </p:nvCxnSpPr>
          <p:spPr>
            <a:xfrm rot="10800000" flipH="1">
              <a:off x="1851950" y="644396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0" name="Google Shape;99;p16"/>
            <p:cNvSpPr txBox="1"/>
            <p:nvPr/>
          </p:nvSpPr>
          <p:spPr>
            <a:xfrm>
              <a:off x="2576854" y="542576"/>
              <a:ext cx="477502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uk-UA" sz="1800" b="1" dirty="0">
                  <a:solidFill>
                    <a:srgbClr val="0C77C3"/>
                  </a:solidFill>
                  <a:latin typeface="Alegreya" panose="020B0604020202020204" charset="0"/>
                </a:rPr>
                <a:t>Які будова і функції лімфатичної системи</a:t>
              </a:r>
              <a:endParaRPr lang="uk-UA" sz="32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55382C1E-ECDF-4580-90BF-96E1B223FBE5}"/>
              </a:ext>
            </a:extLst>
          </p:cNvPr>
          <p:cNvGrpSpPr/>
          <p:nvPr/>
        </p:nvGrpSpPr>
        <p:grpSpPr>
          <a:xfrm>
            <a:off x="239591" y="1296282"/>
            <a:ext cx="6353194" cy="3429410"/>
            <a:chOff x="329828" y="1004211"/>
            <a:chExt cx="3880928" cy="3429410"/>
          </a:xfrm>
        </p:grpSpPr>
        <p:sp>
          <p:nvSpPr>
            <p:cNvPr id="25" name="Прямокутник 24">
              <a:extLst>
                <a:ext uri="{FF2B5EF4-FFF2-40B4-BE49-F238E27FC236}">
                  <a16:creationId xmlns:a16="http://schemas.microsoft.com/office/drawing/2014/main" id="{64587845-4491-4E88-85AC-354057028459}"/>
                </a:ext>
              </a:extLst>
            </p:cNvPr>
            <p:cNvSpPr/>
            <p:nvPr/>
          </p:nvSpPr>
          <p:spPr>
            <a:xfrm>
              <a:off x="329829" y="1004211"/>
              <a:ext cx="3880927" cy="584775"/>
            </a:xfrm>
            <a:prstGeom prst="rect">
              <a:avLst/>
            </a:prstGeom>
            <a:solidFill>
              <a:srgbClr val="EBF7FF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chemeClr val="tx1"/>
                  </a:solidFill>
                  <a:latin typeface="Alegreya" panose="020B0604020202020204" charset="0"/>
                </a:rPr>
                <a:t>Лімфатична система має просторові та функціональні зв’язки з кровоносною </a:t>
              </a:r>
              <a:endParaRPr lang="uk-UA" sz="18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  <p:sp>
          <p:nvSpPr>
            <p:cNvPr id="30" name="Прямокутник 29">
              <a:extLst>
                <a:ext uri="{FF2B5EF4-FFF2-40B4-BE49-F238E27FC236}">
                  <a16:creationId xmlns:a16="http://schemas.microsoft.com/office/drawing/2014/main" id="{CB1763B6-A493-4050-8FFF-4B98DE833F9A}"/>
                </a:ext>
              </a:extLst>
            </p:cNvPr>
            <p:cNvSpPr/>
            <p:nvPr/>
          </p:nvSpPr>
          <p:spPr>
            <a:xfrm>
              <a:off x="329829" y="1740753"/>
              <a:ext cx="3880927" cy="584775"/>
            </a:xfrm>
            <a:prstGeom prst="rect">
              <a:avLst/>
            </a:prstGeom>
            <a:solidFill>
              <a:srgbClr val="EBF7FF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chemeClr val="tx1"/>
                  </a:solidFill>
                  <a:latin typeface="Alegreya" panose="020B0604020202020204" charset="0"/>
                </a:rPr>
                <a:t>Так забезпечується обмін різними групами лейкоцитів і плазмою між лімфою та кров’ю </a:t>
              </a:r>
            </a:p>
          </p:txBody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7A2EBA1A-5293-4480-BA43-6BDC806DC45B}"/>
                </a:ext>
              </a:extLst>
            </p:cNvPr>
            <p:cNvSpPr/>
            <p:nvPr/>
          </p:nvSpPr>
          <p:spPr>
            <a:xfrm>
              <a:off x="329828" y="2525524"/>
              <a:ext cx="3880927" cy="830997"/>
            </a:xfrm>
            <a:prstGeom prst="rect">
              <a:avLst/>
            </a:prstGeom>
            <a:solidFill>
              <a:srgbClr val="EBF7FF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chemeClr val="tx1"/>
                  </a:solidFill>
                  <a:latin typeface="Alegreya" panose="020B0604020202020204" charset="0"/>
                </a:rPr>
                <a:t>Плазма лімфи формується за рахунок тканинної рідини, яка шляхом дифузії проникає крізь стінки лімфатичних капілярів у їхню порожнину </a:t>
              </a:r>
              <a:endParaRPr lang="uk-UA" sz="18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FB59FDA5-ED02-41D7-8EC5-17E1C9A3DF12}"/>
                </a:ext>
              </a:extLst>
            </p:cNvPr>
            <p:cNvSpPr/>
            <p:nvPr/>
          </p:nvSpPr>
          <p:spPr>
            <a:xfrm>
              <a:off x="329828" y="3556517"/>
              <a:ext cx="3880927" cy="338554"/>
            </a:xfrm>
            <a:prstGeom prst="rect">
              <a:avLst/>
            </a:prstGeom>
            <a:solidFill>
              <a:srgbClr val="EBF7FF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chemeClr val="tx1"/>
                  </a:solidFill>
                  <a:latin typeface="Alegreya" panose="020B0604020202020204" charset="0"/>
                </a:rPr>
                <a:t>Лімфатична система незамкнена </a:t>
              </a:r>
              <a:endParaRPr lang="uk-UA" sz="18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DA847534-47B4-45B5-9DB2-8C36FBF1E416}"/>
                </a:ext>
              </a:extLst>
            </p:cNvPr>
            <p:cNvSpPr/>
            <p:nvPr/>
          </p:nvSpPr>
          <p:spPr>
            <a:xfrm>
              <a:off x="329828" y="4095067"/>
              <a:ext cx="3880927" cy="338554"/>
            </a:xfrm>
            <a:prstGeom prst="rect">
              <a:avLst/>
            </a:prstGeom>
            <a:solidFill>
              <a:srgbClr val="EBF7FF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chemeClr val="tx1"/>
                  </a:solidFill>
                  <a:latin typeface="Alegreya" panose="020B0604020202020204" charset="0"/>
                </a:rPr>
                <a:t>Лімфатична система виконує транспортну функцію</a:t>
              </a:r>
              <a:endParaRPr lang="uk-UA" sz="18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10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ротко про лімфатичну систему.">
            <a:extLst>
              <a:ext uri="{FF2B5EF4-FFF2-40B4-BE49-F238E27FC236}">
                <a16:creationId xmlns:a16="http://schemas.microsoft.com/office/drawing/2014/main" id="{0F98513E-EEFB-4669-9544-816DBF0B2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t="8666" r="17825"/>
          <a:stretch/>
        </p:blipFill>
        <p:spPr bwMode="auto">
          <a:xfrm>
            <a:off x="165600" y="751916"/>
            <a:ext cx="2954588" cy="38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C6B353E-11BE-43D8-BC6A-904556D88C94}"/>
              </a:ext>
            </a:extLst>
          </p:cNvPr>
          <p:cNvGrpSpPr/>
          <p:nvPr/>
        </p:nvGrpSpPr>
        <p:grpSpPr>
          <a:xfrm>
            <a:off x="1642894" y="70716"/>
            <a:ext cx="6554915" cy="933495"/>
            <a:chOff x="1642894" y="70716"/>
            <a:chExt cx="6554915" cy="933495"/>
          </a:xfrm>
        </p:grpSpPr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0DB42201-17B0-4505-A46A-9754AD1E6C2E}"/>
                </a:ext>
              </a:extLst>
            </p:cNvPr>
            <p:cNvSpPr txBox="1"/>
            <p:nvPr/>
          </p:nvSpPr>
          <p:spPr>
            <a:xfrm>
              <a:off x="1642894" y="70716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" name="Google Shape;100;p16"/>
            <p:cNvCxnSpPr/>
            <p:nvPr/>
          </p:nvCxnSpPr>
          <p:spPr>
            <a:xfrm rot="10800000" flipH="1">
              <a:off x="1851950" y="644396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0" name="Google Shape;99;p16"/>
            <p:cNvSpPr txBox="1"/>
            <p:nvPr/>
          </p:nvSpPr>
          <p:spPr>
            <a:xfrm>
              <a:off x="2576854" y="542576"/>
              <a:ext cx="477502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uk-UA" sz="1800" b="1" dirty="0">
                  <a:solidFill>
                    <a:srgbClr val="0C77C3"/>
                  </a:solidFill>
                  <a:latin typeface="Alegreya" panose="020B0604020202020204" charset="0"/>
                </a:rPr>
                <a:t>Які будова і функції лімфатичної системи</a:t>
              </a:r>
              <a:endParaRPr lang="uk-UA" sz="32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4173752E-10C2-4C91-97C4-A48882148495}"/>
              </a:ext>
            </a:extLst>
          </p:cNvPr>
          <p:cNvGrpSpPr/>
          <p:nvPr/>
        </p:nvGrpSpPr>
        <p:grpSpPr>
          <a:xfrm>
            <a:off x="3118884" y="1058323"/>
            <a:ext cx="5809860" cy="3660290"/>
            <a:chOff x="3120188" y="934932"/>
            <a:chExt cx="5809860" cy="3660290"/>
          </a:xfrm>
        </p:grpSpPr>
        <p:grpSp>
          <p:nvGrpSpPr>
            <p:cNvPr id="5" name="Групувати 4">
              <a:extLst>
                <a:ext uri="{FF2B5EF4-FFF2-40B4-BE49-F238E27FC236}">
                  <a16:creationId xmlns:a16="http://schemas.microsoft.com/office/drawing/2014/main" id="{55382C1E-ECDF-4580-90BF-96E1B223FBE5}"/>
                </a:ext>
              </a:extLst>
            </p:cNvPr>
            <p:cNvGrpSpPr/>
            <p:nvPr/>
          </p:nvGrpSpPr>
          <p:grpSpPr>
            <a:xfrm>
              <a:off x="3120188" y="1458141"/>
              <a:ext cx="5809860" cy="3137081"/>
              <a:chOff x="329828" y="1004211"/>
              <a:chExt cx="3880928" cy="3137081"/>
            </a:xfrm>
          </p:grpSpPr>
          <p:sp>
            <p:nvSpPr>
              <p:cNvPr id="25" name="Прямокутник 24">
                <a:extLst>
                  <a:ext uri="{FF2B5EF4-FFF2-40B4-BE49-F238E27FC236}">
                    <a16:creationId xmlns:a16="http://schemas.microsoft.com/office/drawing/2014/main" id="{64587845-4491-4E88-85AC-354057028459}"/>
                  </a:ext>
                </a:extLst>
              </p:cNvPr>
              <p:cNvSpPr/>
              <p:nvPr/>
            </p:nvSpPr>
            <p:spPr>
              <a:xfrm>
                <a:off x="329829" y="1004211"/>
                <a:ext cx="3880927" cy="584775"/>
              </a:xfrm>
              <a:prstGeom prst="rect">
                <a:avLst/>
              </a:prstGeom>
              <a:solidFill>
                <a:srgbClr val="EBF7FF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Лімфатичні капіляри – найдрібніші судини лімфатичної системи, розташовані майже в усіх органах</a:t>
                </a:r>
                <a:endParaRPr lang="uk-UA" sz="2000" dirty="0">
                  <a:solidFill>
                    <a:schemeClr val="tx1"/>
                  </a:solidFill>
                  <a:latin typeface="Alegreya" panose="020B0604020202020204" charset="0"/>
                </a:endParaRPr>
              </a:p>
            </p:txBody>
          </p:sp>
          <p:sp>
            <p:nvSpPr>
              <p:cNvPr id="30" name="Прямокутник 29">
                <a:extLst>
                  <a:ext uri="{FF2B5EF4-FFF2-40B4-BE49-F238E27FC236}">
                    <a16:creationId xmlns:a16="http://schemas.microsoft.com/office/drawing/2014/main" id="{CB1763B6-A493-4050-8FFF-4B98DE833F9A}"/>
                  </a:ext>
                </a:extLst>
              </p:cNvPr>
              <p:cNvSpPr/>
              <p:nvPr/>
            </p:nvSpPr>
            <p:spPr>
              <a:xfrm>
                <a:off x="329829" y="1740753"/>
                <a:ext cx="3880927" cy="584775"/>
              </a:xfrm>
              <a:prstGeom prst="rect">
                <a:avLst/>
              </a:prstGeom>
              <a:solidFill>
                <a:srgbClr val="EBF7FF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Стінки капілярів складаються з одного шару клітин, які, нещільно прилягаючи одна до одної, утворюють пори</a:t>
                </a:r>
                <a:endParaRPr lang="uk-UA" sz="1800" dirty="0">
                  <a:solidFill>
                    <a:schemeClr val="tx1"/>
                  </a:solidFill>
                  <a:latin typeface="Alegreya" panose="020B0604020202020204" charset="0"/>
                </a:endParaRPr>
              </a:p>
            </p:txBody>
          </p:sp>
          <p:sp>
            <p:nvSpPr>
              <p:cNvPr id="18" name="Прямокутник 17">
                <a:extLst>
                  <a:ext uri="{FF2B5EF4-FFF2-40B4-BE49-F238E27FC236}">
                    <a16:creationId xmlns:a16="http://schemas.microsoft.com/office/drawing/2014/main" id="{7A2EBA1A-5293-4480-BA43-6BDC806DC45B}"/>
                  </a:ext>
                </a:extLst>
              </p:cNvPr>
              <p:cNvSpPr/>
              <p:nvPr/>
            </p:nvSpPr>
            <p:spPr>
              <a:xfrm>
                <a:off x="329828" y="2525524"/>
                <a:ext cx="3880927" cy="830997"/>
              </a:xfrm>
              <a:prstGeom prst="rect">
                <a:avLst/>
              </a:prstGeom>
              <a:solidFill>
                <a:srgbClr val="EBF7FF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Через пори тканинна рідина з молекулами великих розмірів (білків, ліпідів тощо) легко проникає всередину лімфатичних капілярів</a:t>
                </a:r>
                <a:endParaRPr lang="uk-UA" sz="2000" dirty="0">
                  <a:solidFill>
                    <a:schemeClr val="tx1"/>
                  </a:solidFill>
                  <a:latin typeface="Alegreya" panose="020B0604020202020204" charset="0"/>
                </a:endParaRPr>
              </a:p>
            </p:txBody>
          </p:sp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FB59FDA5-ED02-41D7-8EC5-17E1C9A3DF12}"/>
                  </a:ext>
                </a:extLst>
              </p:cNvPr>
              <p:cNvSpPr/>
              <p:nvPr/>
            </p:nvSpPr>
            <p:spPr>
              <a:xfrm>
                <a:off x="329828" y="3556517"/>
                <a:ext cx="3880927" cy="584775"/>
              </a:xfrm>
              <a:prstGeom prst="rect">
                <a:avLst/>
              </a:prstGeom>
              <a:solidFill>
                <a:srgbClr val="EBF7FF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Лімфатичні капіляри на одному кінці сліпо замкнені, іншим – відкриваються в лімфатичні судини</a:t>
                </a:r>
                <a:endParaRPr lang="uk-UA" sz="2000" dirty="0">
                  <a:solidFill>
                    <a:schemeClr val="tx1"/>
                  </a:solidFill>
                  <a:latin typeface="Alegreya" panose="020B0604020202020204" charset="0"/>
                </a:endParaRPr>
              </a:p>
            </p:txBody>
          </p:sp>
        </p:grp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6B852D1A-2A2E-4E20-AE68-FB6D20D4D52A}"/>
                </a:ext>
              </a:extLst>
            </p:cNvPr>
            <p:cNvSpPr/>
            <p:nvPr/>
          </p:nvSpPr>
          <p:spPr>
            <a:xfrm>
              <a:off x="3120188" y="934932"/>
              <a:ext cx="5809859" cy="338554"/>
            </a:xfrm>
            <a:prstGeom prst="rect">
              <a:avLst/>
            </a:prstGeom>
            <a:solidFill>
              <a:srgbClr val="EBF7FF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tx1"/>
                  </a:solidFill>
                  <a:latin typeface="Alegreya" panose="020B0604020202020204" charset="0"/>
                </a:rPr>
                <a:t>Лімфатичні капіляри</a:t>
              </a:r>
              <a:endParaRPr lang="uk-UA" sz="2000" b="1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45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777DD0-181C-4C31-BF03-5A76FAC82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5" r="1535" b="4398"/>
          <a:stretch/>
        </p:blipFill>
        <p:spPr>
          <a:xfrm>
            <a:off x="170189" y="2707441"/>
            <a:ext cx="1210935" cy="1233178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C6B353E-11BE-43D8-BC6A-904556D88C94}"/>
              </a:ext>
            </a:extLst>
          </p:cNvPr>
          <p:cNvGrpSpPr/>
          <p:nvPr/>
        </p:nvGrpSpPr>
        <p:grpSpPr>
          <a:xfrm>
            <a:off x="1642894" y="70716"/>
            <a:ext cx="6554915" cy="933495"/>
            <a:chOff x="1642894" y="70716"/>
            <a:chExt cx="6554915" cy="933495"/>
          </a:xfrm>
        </p:grpSpPr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0DB42201-17B0-4505-A46A-9754AD1E6C2E}"/>
                </a:ext>
              </a:extLst>
            </p:cNvPr>
            <p:cNvSpPr txBox="1"/>
            <p:nvPr/>
          </p:nvSpPr>
          <p:spPr>
            <a:xfrm>
              <a:off x="1642894" y="70716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" name="Google Shape;100;p16"/>
            <p:cNvCxnSpPr/>
            <p:nvPr/>
          </p:nvCxnSpPr>
          <p:spPr>
            <a:xfrm rot="10800000" flipH="1">
              <a:off x="1851950" y="644396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0" name="Google Shape;99;p16"/>
            <p:cNvSpPr txBox="1"/>
            <p:nvPr/>
          </p:nvSpPr>
          <p:spPr>
            <a:xfrm>
              <a:off x="2576854" y="542576"/>
              <a:ext cx="477502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uk-UA" sz="1800" b="1" dirty="0">
                  <a:solidFill>
                    <a:srgbClr val="0C77C3"/>
                  </a:solidFill>
                  <a:latin typeface="Alegreya" panose="020B0604020202020204" charset="0"/>
                </a:rPr>
                <a:t>Які будова і функції лімфатичної системи</a:t>
              </a:r>
              <a:endParaRPr lang="uk-UA" sz="32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0F7B05D-977F-42AC-A3A8-67A2981B79AC}"/>
              </a:ext>
            </a:extLst>
          </p:cNvPr>
          <p:cNvSpPr/>
          <p:nvPr/>
        </p:nvSpPr>
        <p:spPr>
          <a:xfrm>
            <a:off x="115561" y="893653"/>
            <a:ext cx="8912877" cy="830997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Лімфатичні судини побудовані так само, як кровоносні вени, зокрема, вони мають клапани, що перешкоджають зворотному руху лімфи. По ходу великих лімфатичних судин розташовані 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лімфатичні вузли 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– кулясті утвори достатньо складної будови </a:t>
            </a:r>
            <a:endParaRPr lang="uk-UA" sz="20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52FEE86-7179-4484-AD5D-5D8DA6DCEDB4}"/>
              </a:ext>
            </a:extLst>
          </p:cNvPr>
          <p:cNvSpPr/>
          <p:nvPr/>
        </p:nvSpPr>
        <p:spPr>
          <a:xfrm>
            <a:off x="88265" y="1947410"/>
            <a:ext cx="1292859" cy="584775"/>
          </a:xfrm>
          <a:prstGeom prst="rect">
            <a:avLst/>
          </a:prstGeom>
          <a:solidFill>
            <a:srgbClr val="BAFEE9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Лімфатичні </a:t>
            </a: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вузли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6C1A7DDA-C67B-499B-9EE1-39C0CEC3C560}"/>
              </a:ext>
            </a:extLst>
          </p:cNvPr>
          <p:cNvGrpSpPr/>
          <p:nvPr/>
        </p:nvGrpSpPr>
        <p:grpSpPr>
          <a:xfrm>
            <a:off x="1469587" y="1838423"/>
            <a:ext cx="7558851" cy="3160855"/>
            <a:chOff x="2466000" y="2233314"/>
            <a:chExt cx="6580457" cy="3160855"/>
          </a:xfrm>
        </p:grpSpPr>
        <p:grpSp>
          <p:nvGrpSpPr>
            <p:cNvPr id="5" name="Групувати 4">
              <a:extLst>
                <a:ext uri="{FF2B5EF4-FFF2-40B4-BE49-F238E27FC236}">
                  <a16:creationId xmlns:a16="http://schemas.microsoft.com/office/drawing/2014/main" id="{55382C1E-ECDF-4580-90BF-96E1B223FBE5}"/>
                </a:ext>
              </a:extLst>
            </p:cNvPr>
            <p:cNvGrpSpPr/>
            <p:nvPr/>
          </p:nvGrpSpPr>
          <p:grpSpPr>
            <a:xfrm>
              <a:off x="2466000" y="2233314"/>
              <a:ext cx="6580457" cy="2440750"/>
              <a:chOff x="329828" y="1392192"/>
              <a:chExt cx="3888794" cy="2440750"/>
            </a:xfrm>
          </p:grpSpPr>
          <p:sp>
            <p:nvSpPr>
              <p:cNvPr id="25" name="Прямокутник 24">
                <a:extLst>
                  <a:ext uri="{FF2B5EF4-FFF2-40B4-BE49-F238E27FC236}">
                    <a16:creationId xmlns:a16="http://schemas.microsoft.com/office/drawing/2014/main" id="{64587845-4491-4E88-85AC-354057028459}"/>
                  </a:ext>
                </a:extLst>
              </p:cNvPr>
              <p:cNvSpPr/>
              <p:nvPr/>
            </p:nvSpPr>
            <p:spPr>
              <a:xfrm>
                <a:off x="329829" y="1392192"/>
                <a:ext cx="3880927" cy="584775"/>
              </a:xfrm>
              <a:prstGeom prst="rect">
                <a:avLst/>
              </a:prstGeom>
              <a:solidFill>
                <a:srgbClr val="EBF7FF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Лімфатичні вузли формуються в ділянках, де зростається кілька лімфатичних судин </a:t>
                </a:r>
                <a:endParaRPr lang="uk-UA" sz="2000" dirty="0">
                  <a:solidFill>
                    <a:schemeClr val="tx1"/>
                  </a:solidFill>
                  <a:latin typeface="Alegreya" panose="020B0604020202020204" charset="0"/>
                </a:endParaRPr>
              </a:p>
            </p:txBody>
          </p:sp>
          <p:sp>
            <p:nvSpPr>
              <p:cNvPr id="30" name="Прямокутник 29">
                <a:extLst>
                  <a:ext uri="{FF2B5EF4-FFF2-40B4-BE49-F238E27FC236}">
                    <a16:creationId xmlns:a16="http://schemas.microsoft.com/office/drawing/2014/main" id="{CB1763B6-A493-4050-8FFF-4B98DE833F9A}"/>
                  </a:ext>
                </a:extLst>
              </p:cNvPr>
              <p:cNvSpPr/>
              <p:nvPr/>
            </p:nvSpPr>
            <p:spPr>
              <a:xfrm>
                <a:off x="329829" y="2088603"/>
                <a:ext cx="3880927" cy="338554"/>
              </a:xfrm>
              <a:prstGeom prst="rect">
                <a:avLst/>
              </a:prstGeom>
              <a:solidFill>
                <a:srgbClr val="EBF7FF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Лімфатичні вузли оточені сполучнотканинною оболонкою </a:t>
                </a:r>
                <a:endParaRPr lang="uk-UA" sz="1800" dirty="0">
                  <a:solidFill>
                    <a:schemeClr val="tx1"/>
                  </a:solidFill>
                  <a:latin typeface="Alegreya" panose="020B0604020202020204" charset="0"/>
                </a:endParaRPr>
              </a:p>
            </p:txBody>
          </p:sp>
          <p:sp>
            <p:nvSpPr>
              <p:cNvPr id="18" name="Прямокутник 17">
                <a:extLst>
                  <a:ext uri="{FF2B5EF4-FFF2-40B4-BE49-F238E27FC236}">
                    <a16:creationId xmlns:a16="http://schemas.microsoft.com/office/drawing/2014/main" id="{7A2EBA1A-5293-4480-BA43-6BDC806DC45B}"/>
                  </a:ext>
                </a:extLst>
              </p:cNvPr>
              <p:cNvSpPr/>
              <p:nvPr/>
            </p:nvSpPr>
            <p:spPr>
              <a:xfrm>
                <a:off x="329828" y="2567686"/>
                <a:ext cx="3880927" cy="338554"/>
              </a:xfrm>
              <a:prstGeom prst="rect">
                <a:avLst/>
              </a:prstGeom>
              <a:solidFill>
                <a:srgbClr val="EBF7FF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Діаметр лімфатичного вузла від 2 до 33 мм</a:t>
                </a:r>
                <a:endParaRPr lang="uk-UA" sz="2000" dirty="0">
                  <a:solidFill>
                    <a:schemeClr val="tx1"/>
                  </a:solidFill>
                  <a:latin typeface="Alegreya" panose="020B0604020202020204" charset="0"/>
                </a:endParaRPr>
              </a:p>
            </p:txBody>
          </p:sp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FB59FDA5-ED02-41D7-8EC5-17E1C9A3DF12}"/>
                  </a:ext>
                </a:extLst>
              </p:cNvPr>
              <p:cNvSpPr/>
              <p:nvPr/>
            </p:nvSpPr>
            <p:spPr>
              <a:xfrm>
                <a:off x="329828" y="3031037"/>
                <a:ext cx="3880927" cy="338554"/>
              </a:xfrm>
              <a:prstGeom prst="rect">
                <a:avLst/>
              </a:prstGeom>
              <a:solidFill>
                <a:srgbClr val="EBF7FF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У лімфатичних вузлах розмножуються лімфоцити</a:t>
                </a:r>
                <a:endParaRPr lang="uk-UA" sz="2000" dirty="0">
                  <a:solidFill>
                    <a:schemeClr val="tx1"/>
                  </a:solidFill>
                  <a:latin typeface="Alegreya" panose="020B0604020202020204" charset="0"/>
                </a:endParaRPr>
              </a:p>
            </p:txBody>
          </p:sp>
          <p:sp>
            <p:nvSpPr>
              <p:cNvPr id="26" name="Прямокутник 25">
                <a:extLst>
                  <a:ext uri="{FF2B5EF4-FFF2-40B4-BE49-F238E27FC236}">
                    <a16:creationId xmlns:a16="http://schemas.microsoft.com/office/drawing/2014/main" id="{DA847534-47B4-45B5-9DB2-8C36FBF1E416}"/>
                  </a:ext>
                </a:extLst>
              </p:cNvPr>
              <p:cNvSpPr/>
              <p:nvPr/>
            </p:nvSpPr>
            <p:spPr>
              <a:xfrm>
                <a:off x="337695" y="3494388"/>
                <a:ext cx="3880927" cy="338554"/>
              </a:xfrm>
              <a:prstGeom prst="rect">
                <a:avLst/>
              </a:prstGeom>
              <a:solidFill>
                <a:srgbClr val="EBF7FF"/>
              </a:solidFill>
              <a:ln w="2857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uk-UA" sz="1600" dirty="0">
                    <a:solidFill>
                      <a:schemeClr val="tx1"/>
                    </a:solidFill>
                    <a:latin typeface="Alegreya" panose="020B0604020202020204" charset="0"/>
                  </a:rPr>
                  <a:t>У людини налічують близько 600– 700 лімфатичних вузлів</a:t>
                </a:r>
                <a:endParaRPr lang="uk-UA" sz="2000" dirty="0">
                  <a:solidFill>
                    <a:schemeClr val="tx1"/>
                  </a:solidFill>
                  <a:latin typeface="Alegreya" panose="020B0604020202020204" charset="0"/>
                </a:endParaRPr>
              </a:p>
            </p:txBody>
          </p:sp>
        </p:grp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E1E9F190-6AA6-4F7E-BBBB-156CA2A03405}"/>
                </a:ext>
              </a:extLst>
            </p:cNvPr>
            <p:cNvSpPr/>
            <p:nvPr/>
          </p:nvSpPr>
          <p:spPr>
            <a:xfrm>
              <a:off x="2479312" y="4809394"/>
              <a:ext cx="6567145" cy="584775"/>
            </a:xfrm>
            <a:prstGeom prst="rect">
              <a:avLst/>
            </a:prstGeom>
            <a:solidFill>
              <a:srgbClr val="EBF7FF"/>
            </a:solidFill>
            <a:ln w="28575">
              <a:solidFill>
                <a:schemeClr val="accent2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chemeClr val="tx1"/>
                  </a:solidFill>
                  <a:latin typeface="Alegreya" panose="020B0604020202020204" charset="0"/>
                </a:rPr>
                <a:t>Лімфатичні вузли захищають організм від збудників інфекційних захворювань </a:t>
              </a:r>
              <a:endParaRPr lang="uk-UA" sz="2400" dirty="0">
                <a:solidFill>
                  <a:schemeClr val="tx1"/>
                </a:solidFill>
                <a:latin typeface="Alegreya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18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C6B353E-11BE-43D8-BC6A-904556D88C94}"/>
              </a:ext>
            </a:extLst>
          </p:cNvPr>
          <p:cNvGrpSpPr/>
          <p:nvPr/>
        </p:nvGrpSpPr>
        <p:grpSpPr>
          <a:xfrm>
            <a:off x="1676342" y="135620"/>
            <a:ext cx="6554915" cy="942729"/>
            <a:chOff x="1676342" y="135620"/>
            <a:chExt cx="6554915" cy="942729"/>
          </a:xfrm>
        </p:grpSpPr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0DB42201-17B0-4505-A46A-9754AD1E6C2E}"/>
                </a:ext>
              </a:extLst>
            </p:cNvPr>
            <p:cNvSpPr txBox="1"/>
            <p:nvPr/>
          </p:nvSpPr>
          <p:spPr>
            <a:xfrm>
              <a:off x="1676342" y="135620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" name="Google Shape;100;p16"/>
            <p:cNvCxnSpPr/>
            <p:nvPr/>
          </p:nvCxnSpPr>
          <p:spPr>
            <a:xfrm rot="10800000" flipH="1">
              <a:off x="1851950" y="644396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0" name="Google Shape;99;p16"/>
            <p:cNvSpPr txBox="1"/>
            <p:nvPr/>
          </p:nvSpPr>
          <p:spPr>
            <a:xfrm>
              <a:off x="2566286" y="616714"/>
              <a:ext cx="477502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uk-UA" sz="1800" b="1" dirty="0">
                  <a:solidFill>
                    <a:srgbClr val="0C77C3"/>
                  </a:solidFill>
                  <a:latin typeface="Alegreya" panose="020B0604020202020204" charset="0"/>
                </a:rPr>
                <a:t>Які будова і функції лімфатичної системи</a:t>
              </a:r>
              <a:endParaRPr lang="uk-UA" sz="32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763E05-6D18-4AC1-AFCD-69C0A6449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93" t="29906" r="16120" b="20701"/>
          <a:stretch/>
        </p:blipFill>
        <p:spPr>
          <a:xfrm>
            <a:off x="3587905" y="1078349"/>
            <a:ext cx="5559456" cy="40594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0F7B05D-977F-42AC-A3A8-67A2981B79AC}"/>
              </a:ext>
            </a:extLst>
          </p:cNvPr>
          <p:cNvSpPr/>
          <p:nvPr/>
        </p:nvSpPr>
        <p:spPr>
          <a:xfrm>
            <a:off x="339565" y="1031902"/>
            <a:ext cx="3241787" cy="400110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legreya" panose="020B0604020202020204" charset="0"/>
              </a:rPr>
              <a:t>Лімфатичний вузол </a:t>
            </a:r>
            <a:endParaRPr lang="uk-UA" sz="28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A6D223-44B0-4461-98E4-6AA2E2F57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9668" y="2010016"/>
            <a:ext cx="3390189" cy="25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C6B353E-11BE-43D8-BC6A-904556D88C94}"/>
              </a:ext>
            </a:extLst>
          </p:cNvPr>
          <p:cNvGrpSpPr/>
          <p:nvPr/>
        </p:nvGrpSpPr>
        <p:grpSpPr>
          <a:xfrm>
            <a:off x="1676342" y="135620"/>
            <a:ext cx="6554915" cy="942729"/>
            <a:chOff x="1676342" y="135620"/>
            <a:chExt cx="6554915" cy="942729"/>
          </a:xfrm>
        </p:grpSpPr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0DB42201-17B0-4505-A46A-9754AD1E6C2E}"/>
                </a:ext>
              </a:extLst>
            </p:cNvPr>
            <p:cNvSpPr txBox="1"/>
            <p:nvPr/>
          </p:nvSpPr>
          <p:spPr>
            <a:xfrm>
              <a:off x="1676342" y="135620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" name="Google Shape;100;p16"/>
            <p:cNvCxnSpPr/>
            <p:nvPr/>
          </p:nvCxnSpPr>
          <p:spPr>
            <a:xfrm rot="10800000" flipH="1">
              <a:off x="1851950" y="644396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0" name="Google Shape;99;p16"/>
            <p:cNvSpPr txBox="1"/>
            <p:nvPr/>
          </p:nvSpPr>
          <p:spPr>
            <a:xfrm>
              <a:off x="2566286" y="616714"/>
              <a:ext cx="477502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uk-UA" sz="1800" b="1" dirty="0">
                  <a:solidFill>
                    <a:srgbClr val="0C77C3"/>
                  </a:solidFill>
                  <a:latin typeface="Alegreya" panose="020B0604020202020204" charset="0"/>
                </a:rPr>
                <a:t>Які будова і функції лімфатичної системи</a:t>
              </a:r>
              <a:endParaRPr lang="uk-UA" sz="32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6C373914-B66D-4DAB-9E01-DA56CDB09F10}"/>
              </a:ext>
            </a:extLst>
          </p:cNvPr>
          <p:cNvGrpSpPr/>
          <p:nvPr/>
        </p:nvGrpSpPr>
        <p:grpSpPr>
          <a:xfrm>
            <a:off x="5012586" y="1116525"/>
            <a:ext cx="3790950" cy="3859233"/>
            <a:chOff x="5036336" y="1009650"/>
            <a:chExt cx="3790950" cy="3859233"/>
          </a:xfrm>
        </p:grpSpPr>
        <p:pic>
          <p:nvPicPr>
            <p:cNvPr id="12" name="Picture 12" descr="Notebook Clipart Notebook SVG Spiral Notebook PNG Colorful - Etsy #3964343">
              <a:extLst>
                <a:ext uri="{FF2B5EF4-FFF2-40B4-BE49-F238E27FC236}">
                  <a16:creationId xmlns:a16="http://schemas.microsoft.com/office/drawing/2014/main" id="{9D447E3C-2758-4EAC-B4F5-4060F026F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6336" y="1009650"/>
              <a:ext cx="3790950" cy="3859233"/>
            </a:xfrm>
            <a:prstGeom prst="rect">
              <a:avLst/>
            </a:prstGeom>
            <a:noFill/>
          </p:spPr>
        </p:pic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BFF65A18-1EAE-4A1B-9053-0A9854CF59E0}"/>
                </a:ext>
              </a:extLst>
            </p:cNvPr>
            <p:cNvSpPr/>
            <p:nvPr/>
          </p:nvSpPr>
          <p:spPr>
            <a:xfrm>
              <a:off x="5557652" y="1738447"/>
              <a:ext cx="307783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dirty="0">
                  <a:latin typeface="Segoe Print" panose="02000600000000000000" pitchFamily="2" charset="0"/>
                </a:rPr>
                <a:t>З віком кількість лімфатичних вузлів поступово зменшується: у людей похилого віку (60–75 років) їх у 1,5–2 рази менше, ніж у юнаків (віком від 17 до 21 року). Кількість лімфатичних вузлів зменшується як через їхню атрофію, так і внаслідок зростання між собою </a:t>
              </a:r>
              <a:endParaRPr lang="uk-UA" sz="2000" dirty="0">
                <a:latin typeface="Segoe Print" panose="02000600000000000000" pitchFamily="2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EAD40A74-C9AF-4511-8179-57C04E902783}"/>
              </a:ext>
            </a:extLst>
          </p:cNvPr>
          <p:cNvGrpSpPr/>
          <p:nvPr/>
        </p:nvGrpSpPr>
        <p:grpSpPr>
          <a:xfrm>
            <a:off x="5930316" y="1204399"/>
            <a:ext cx="2216075" cy="573285"/>
            <a:chOff x="586495" y="693763"/>
            <a:chExt cx="2216075" cy="573285"/>
          </a:xfrm>
        </p:grpSpPr>
        <p:pic>
          <p:nvPicPr>
            <p:cNvPr id="16" name="Picture 2" descr="100 100+ стокових фото, фото роялті-фрі та зображень на тему знак оклику -  iStock">
              <a:extLst>
                <a:ext uri="{FF2B5EF4-FFF2-40B4-BE49-F238E27FC236}">
                  <a16:creationId xmlns:a16="http://schemas.microsoft.com/office/drawing/2014/main" id="{9C859C10-143A-42BA-BAA5-5F5C3E9B7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29524" y="693763"/>
              <a:ext cx="573285" cy="573285"/>
            </a:xfrm>
            <a:prstGeom prst="rect">
              <a:avLst/>
            </a:prstGeom>
            <a:noFill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6A84B8-B71B-4497-8E78-25DD02F42146}"/>
                </a:ext>
              </a:extLst>
            </p:cNvPr>
            <p:cNvSpPr txBox="1"/>
            <p:nvPr/>
          </p:nvSpPr>
          <p:spPr>
            <a:xfrm>
              <a:off x="586495" y="939653"/>
              <a:ext cx="2216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egoe Script" pitchFamily="66" charset="0"/>
                </a:rPr>
                <a:t>ЦІКАВО ЗНАТИ</a:t>
              </a:r>
            </a:p>
          </p:txBody>
        </p:sp>
      </p:grp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27948F0D-E877-4E6E-8EB9-831F9D4BACE0}"/>
              </a:ext>
            </a:extLst>
          </p:cNvPr>
          <p:cNvSpPr/>
          <p:nvPr/>
        </p:nvSpPr>
        <p:spPr>
          <a:xfrm>
            <a:off x="702414" y="1156954"/>
            <a:ext cx="3790950" cy="1323439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До складу лімфатичної системи входять: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лімфатичні капіляри;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лімфатичні судини;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лімфатичні стовбури та протоки;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лімфоїдні органи  </a:t>
            </a:r>
          </a:p>
        </p:txBody>
      </p:sp>
      <p:pic>
        <p:nvPicPr>
          <p:cNvPr id="8194" name="Picture 2" descr="Активна лімфатична система — гарантія сильного імунітету та міцного здоров'я">
            <a:extLst>
              <a:ext uri="{FF2B5EF4-FFF2-40B4-BE49-F238E27FC236}">
                <a16:creationId xmlns:a16="http://schemas.microsoft.com/office/drawing/2014/main" id="{3964B787-4051-4E55-A027-6B57F6E4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24" y="2583646"/>
            <a:ext cx="2506122" cy="25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8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C6B353E-11BE-43D8-BC6A-904556D88C94}"/>
              </a:ext>
            </a:extLst>
          </p:cNvPr>
          <p:cNvGrpSpPr/>
          <p:nvPr/>
        </p:nvGrpSpPr>
        <p:grpSpPr>
          <a:xfrm>
            <a:off x="1676342" y="135620"/>
            <a:ext cx="6554915" cy="942729"/>
            <a:chOff x="1676342" y="135620"/>
            <a:chExt cx="6554915" cy="942729"/>
          </a:xfrm>
        </p:grpSpPr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0DB42201-17B0-4505-A46A-9754AD1E6C2E}"/>
                </a:ext>
              </a:extLst>
            </p:cNvPr>
            <p:cNvSpPr txBox="1"/>
            <p:nvPr/>
          </p:nvSpPr>
          <p:spPr>
            <a:xfrm>
              <a:off x="1676342" y="135620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" name="Google Shape;100;p16"/>
            <p:cNvCxnSpPr/>
            <p:nvPr/>
          </p:nvCxnSpPr>
          <p:spPr>
            <a:xfrm rot="10800000" flipH="1">
              <a:off x="1851950" y="644396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0" name="Google Shape;99;p16"/>
            <p:cNvSpPr txBox="1"/>
            <p:nvPr/>
          </p:nvSpPr>
          <p:spPr>
            <a:xfrm>
              <a:off x="2566286" y="616714"/>
              <a:ext cx="477502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uk-UA" sz="1800" b="1" dirty="0">
                  <a:solidFill>
                    <a:srgbClr val="0C77C3"/>
                  </a:solidFill>
                  <a:latin typeface="Alegreya" panose="020B0604020202020204" charset="0"/>
                </a:rPr>
                <a:t>Які будова і функції лімфатичної системи</a:t>
              </a:r>
              <a:endParaRPr lang="uk-UA" sz="32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27948F0D-E877-4E6E-8EB9-831F9D4BACE0}"/>
              </a:ext>
            </a:extLst>
          </p:cNvPr>
          <p:cNvSpPr/>
          <p:nvPr/>
        </p:nvSpPr>
        <p:spPr>
          <a:xfrm>
            <a:off x="470402" y="1771601"/>
            <a:ext cx="2095884" cy="369332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b="1" dirty="0">
                <a:solidFill>
                  <a:schemeClr val="tx1"/>
                </a:solidFill>
                <a:latin typeface="Alegreya" panose="020B0604020202020204" charset="0"/>
              </a:rPr>
              <a:t>Лімфоїдні органи  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973815D8-978A-458F-8D73-FDABFC438C3E}"/>
              </a:ext>
            </a:extLst>
          </p:cNvPr>
          <p:cNvSpPr/>
          <p:nvPr/>
        </p:nvSpPr>
        <p:spPr>
          <a:xfrm>
            <a:off x="3008886" y="1216385"/>
            <a:ext cx="4893168" cy="584775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центральні: тимус (вилочкова залоза) і червоний кістковий мозок</a:t>
            </a:r>
            <a:r>
              <a:rPr lang="ru-RU" sz="1600" dirty="0">
                <a:solidFill>
                  <a:schemeClr val="tx1"/>
                </a:solidFill>
                <a:latin typeface="Alegreya" panose="020B0604020202020204" charset="0"/>
              </a:rPr>
              <a:t> 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  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5836111-5EAA-46CC-9D5C-5CEF336002DA}"/>
              </a:ext>
            </a:extLst>
          </p:cNvPr>
          <p:cNvSpPr/>
          <p:nvPr/>
        </p:nvSpPr>
        <p:spPr>
          <a:xfrm>
            <a:off x="3021688" y="2072198"/>
            <a:ext cx="4880365" cy="584775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периферичні: лімфатичні вузли, селезінка, мигдалики </a:t>
            </a:r>
            <a:endParaRPr lang="uk-UA" sz="1600" b="1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D2BBA0-F54E-46CC-9007-26680C05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43" y="3019239"/>
            <a:ext cx="1998543" cy="1998543"/>
          </a:xfrm>
          <a:prstGeom prst="rect">
            <a:avLst/>
          </a:prstGeom>
        </p:spPr>
      </p:pic>
      <p:pic>
        <p:nvPicPr>
          <p:cNvPr id="6" name="Рисунок 5">
            <a:hlinkClick r:id="rId4"/>
            <a:extLst>
              <a:ext uri="{FF2B5EF4-FFF2-40B4-BE49-F238E27FC236}">
                <a16:creationId xmlns:a16="http://schemas.microsoft.com/office/drawing/2014/main" id="{2BBBD3F1-039C-4527-A0C6-1C594E6DA3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37696" r="28144" b="40360"/>
          <a:stretch/>
        </p:blipFill>
        <p:spPr>
          <a:xfrm>
            <a:off x="2573457" y="3067367"/>
            <a:ext cx="3148978" cy="1777588"/>
          </a:xfrm>
          <a:prstGeom prst="rect">
            <a:avLst/>
          </a:prstGeom>
        </p:spPr>
      </p:pic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46E15A43-1B98-453A-9FF9-D6D5ED328B93}"/>
              </a:ext>
            </a:extLst>
          </p:cNvPr>
          <p:cNvSpPr/>
          <p:nvPr/>
        </p:nvSpPr>
        <p:spPr>
          <a:xfrm>
            <a:off x="6522281" y="3377303"/>
            <a:ext cx="2095884" cy="1077218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Перегляньте відео та дізнайтеся більше про лімфатичну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06207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4C6B353E-11BE-43D8-BC6A-904556D88C94}"/>
              </a:ext>
            </a:extLst>
          </p:cNvPr>
          <p:cNvGrpSpPr/>
          <p:nvPr/>
        </p:nvGrpSpPr>
        <p:grpSpPr>
          <a:xfrm>
            <a:off x="1676342" y="135620"/>
            <a:ext cx="6554915" cy="942729"/>
            <a:chOff x="1676342" y="135620"/>
            <a:chExt cx="6554915" cy="942729"/>
          </a:xfrm>
        </p:grpSpPr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0DB42201-17B0-4505-A46A-9754AD1E6C2E}"/>
                </a:ext>
              </a:extLst>
            </p:cNvPr>
            <p:cNvSpPr txBox="1"/>
            <p:nvPr/>
          </p:nvSpPr>
          <p:spPr>
            <a:xfrm>
              <a:off x="1676342" y="135620"/>
              <a:ext cx="655491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ru-RU" sz="1800" dirty="0">
                  <a:solidFill>
                    <a:srgbClr val="0C77C3"/>
                  </a:solidFill>
                  <a:latin typeface="Alegreya" panose="020B0604020202020204" charset="0"/>
                </a:rPr>
                <a:t>§ 38. </a:t>
              </a:r>
              <a:r>
                <a:rPr lang="uk-UA" sz="1800" dirty="0">
                  <a:solidFill>
                    <a:srgbClr val="0C77C3"/>
                  </a:solidFill>
                  <a:latin typeface="Alegreya" panose="020B0604020202020204" charset="0"/>
                </a:rPr>
                <a:t>Лімфатична та імунна системи</a:t>
              </a:r>
              <a:endParaRPr lang="uk-UA" sz="1800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" name="Google Shape;100;p16"/>
            <p:cNvCxnSpPr/>
            <p:nvPr/>
          </p:nvCxnSpPr>
          <p:spPr>
            <a:xfrm rot="10800000" flipH="1">
              <a:off x="1851950" y="644396"/>
              <a:ext cx="6203700" cy="5700"/>
            </a:xfrm>
            <a:prstGeom prst="straightConnector1">
              <a:avLst/>
            </a:prstGeom>
            <a:noFill/>
            <a:ln w="19050" cap="flat" cmpd="sng">
              <a:solidFill>
                <a:srgbClr val="257BBE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10" name="Google Shape;99;p16"/>
            <p:cNvSpPr txBox="1"/>
            <p:nvPr/>
          </p:nvSpPr>
          <p:spPr>
            <a:xfrm>
              <a:off x="2566286" y="616714"/>
              <a:ext cx="4775025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uk-UA" sz="1800" b="1" dirty="0">
                  <a:solidFill>
                    <a:srgbClr val="0C77C3"/>
                  </a:solidFill>
                  <a:latin typeface="Alegreya" panose="020B0604020202020204" charset="0"/>
                </a:rPr>
                <a:t>Які будова і функції лімфатичної системи</a:t>
              </a:r>
              <a:endParaRPr lang="uk-UA" sz="32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endParaRPr>
            </a:p>
          </p:txBody>
        </p:sp>
      </p:grp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5836111-5EAA-46CC-9D5C-5CEF336002DA}"/>
              </a:ext>
            </a:extLst>
          </p:cNvPr>
          <p:cNvSpPr/>
          <p:nvPr/>
        </p:nvSpPr>
        <p:spPr>
          <a:xfrm>
            <a:off x="1256238" y="1229974"/>
            <a:ext cx="4880365" cy="584775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Мигдалики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 або </a:t>
            </a:r>
            <a:r>
              <a:rPr lang="uk-UA" sz="1600" b="1" dirty="0">
                <a:solidFill>
                  <a:schemeClr val="tx1"/>
                </a:solidFill>
                <a:latin typeface="Alegreya" panose="020B0604020202020204" charset="0"/>
              </a:rPr>
              <a:t>гланди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 – скупчення лімфоїдної тканини в ділянці носоглотки та ротової порожнини </a:t>
            </a:r>
            <a:endParaRPr lang="uk-UA" sz="1800" b="1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pic>
        <p:nvPicPr>
          <p:cNvPr id="10242" name="Picture 2" descr="3 600+ стокових фото, фото роялті-фрі та зображень на тему мигдалик - iStock">
            <a:extLst>
              <a:ext uri="{FF2B5EF4-FFF2-40B4-BE49-F238E27FC236}">
                <a16:creationId xmlns:a16="http://schemas.microsoft.com/office/drawing/2014/main" id="{806A40B6-807F-4C9B-AA7F-7B895F97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1" y="1852638"/>
            <a:ext cx="5223407" cy="32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CFAA8BAD-6B23-4A2B-9B94-65E9CA1D3E93}"/>
              </a:ext>
            </a:extLst>
          </p:cNvPr>
          <p:cNvSpPr/>
          <p:nvPr/>
        </p:nvSpPr>
        <p:spPr>
          <a:xfrm>
            <a:off x="5895473" y="2860481"/>
            <a:ext cx="2695074" cy="1323439"/>
          </a:xfrm>
          <a:prstGeom prst="rect">
            <a:avLst/>
          </a:prstGeom>
          <a:solidFill>
            <a:srgbClr val="EBF7FF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 err="1">
                <a:solidFill>
                  <a:schemeClr val="tx1"/>
                </a:solidFill>
                <a:latin typeface="Alegreya" panose="020B0604020202020204" charset="0"/>
              </a:rPr>
              <a:t>Зіставте</a:t>
            </a:r>
            <a:r>
              <a:rPr lang="uk-UA" sz="1600" dirty="0">
                <a:solidFill>
                  <a:schemeClr val="tx1"/>
                </a:solidFill>
                <a:latin typeface="Alegreya" panose="020B0604020202020204" charset="0"/>
              </a:rPr>
              <a:t> назви підписаних елементів на малюнку з відповідним зображенням у підручнику. З’ясуйте походження цих термінів </a:t>
            </a:r>
            <a:endParaRPr lang="uk-UA" sz="1800" dirty="0">
              <a:solidFill>
                <a:schemeClr val="tx1"/>
              </a:solidFill>
              <a:latin typeface="Alegreya" panose="020B0604020202020204" charset="0"/>
            </a:endParaRPr>
          </a:p>
        </p:txBody>
      </p:sp>
      <p:pic>
        <p:nvPicPr>
          <p:cNvPr id="14" name="Picture 2" descr="Литература, стопка книг ПНГ на Прозрачном Фоне • Скачать PNG Литература,  стопка книг">
            <a:extLst>
              <a:ext uri="{FF2B5EF4-FFF2-40B4-BE49-F238E27FC236}">
                <a16:creationId xmlns:a16="http://schemas.microsoft.com/office/drawing/2014/main" id="{BDFFDAE8-3EFA-4C8C-8C67-EF5640CAA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4731" y="1785537"/>
            <a:ext cx="1096559" cy="786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8967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970</Words>
  <Application>Microsoft Office PowerPoint</Application>
  <PresentationFormat>Екран (16:9)</PresentationFormat>
  <Paragraphs>107</Paragraphs>
  <Slides>18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Alegreya</vt:lpstr>
      <vt:lpstr>Arial</vt:lpstr>
      <vt:lpstr>Wingdings</vt:lpstr>
      <vt:lpstr>Segoe Script</vt:lpstr>
      <vt:lpstr>Segoe Print</vt:lpstr>
      <vt:lpstr>Open Sans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Валентина</dc:creator>
  <cp:lastModifiedBy>Ludmila Mialkivska</cp:lastModifiedBy>
  <cp:revision>201</cp:revision>
  <dcterms:modified xsi:type="dcterms:W3CDTF">2025-08-22T05:55:11Z</dcterms:modified>
</cp:coreProperties>
</file>