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73" r:id="rId4"/>
    <p:sldId id="274" r:id="rId5"/>
    <p:sldId id="260" r:id="rId6"/>
    <p:sldId id="261" r:id="rId7"/>
    <p:sldId id="275" r:id="rId8"/>
    <p:sldId id="263" r:id="rId9"/>
    <p:sldId id="276" r:id="rId10"/>
    <p:sldId id="277" r:id="rId11"/>
    <p:sldId id="278" r:id="rId12"/>
    <p:sldId id="279" r:id="rId13"/>
    <p:sldId id="267" r:id="rId14"/>
    <p:sldId id="280" r:id="rId15"/>
    <p:sldId id="281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9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0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3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qKqMkbpUtI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4C700B-D120-8251-BDB9-F371869F3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uk-UA" sz="4000" b="1" i="0" dirty="0">
                <a:effectLst/>
                <a:latin typeface="Times New Roman" panose="02020603050405020304" pitchFamily="18" charset="0"/>
              </a:rPr>
              <a:t>Чарівні дива. Архітектура. </a:t>
            </a:r>
            <a:r>
              <a:rPr lang="uk-UA" sz="4000" b="1" i="0" dirty="0" err="1">
                <a:effectLst/>
                <a:latin typeface="Times New Roman" panose="02020603050405020304" pitchFamily="18" charset="0"/>
              </a:rPr>
              <a:t>Мурал</a:t>
            </a:r>
            <a:r>
              <a:rPr lang="uk-UA" sz="1800" b="1" i="0" dirty="0">
                <a:effectLst/>
                <a:latin typeface="Times New Roman" panose="02020603050405020304" pitchFamily="18" charset="0"/>
              </a:rPr>
              <a:t>.</a:t>
            </a:r>
            <a:br>
              <a:rPr lang="uk-UA" sz="1800" b="0" i="0" dirty="0">
                <a:effectLst/>
                <a:latin typeface="Lato" panose="020F0502020204030203" pitchFamily="34" charset="0"/>
              </a:rPr>
            </a:br>
            <a:endParaRPr lang="uk-UA" sz="6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9D6014-E64F-7043-66F2-202842CD6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257" y="2814579"/>
            <a:ext cx="3901736" cy="1431794"/>
          </a:xfrm>
        </p:spPr>
        <p:txBody>
          <a:bodyPr>
            <a:normAutofit fontScale="92500"/>
          </a:bodyPr>
          <a:lstStyle/>
          <a:p>
            <a:r>
              <a:rPr lang="uk-UA" sz="2800" dirty="0">
                <a:solidFill>
                  <a:srgbClr val="FFFFFF"/>
                </a:solidFill>
              </a:rPr>
              <a:t>Мистецтво 3 клас НУШ </a:t>
            </a:r>
            <a:r>
              <a:rPr lang="ru-RU" sz="2400" b="1" i="0" dirty="0">
                <a:effectLst/>
                <a:latin typeface="Open Sans" panose="020B0606030504020204" pitchFamily="34" charset="0"/>
              </a:rPr>
              <a:t>за Л. </a:t>
            </a:r>
            <a:r>
              <a:rPr lang="ru-RU" sz="2400" b="1" i="0" dirty="0" err="1">
                <a:effectLst/>
                <a:latin typeface="Open Sans" panose="020B0606030504020204" pitchFamily="34" charset="0"/>
              </a:rPr>
              <a:t>Масол</a:t>
            </a:r>
            <a:r>
              <a:rPr lang="ru-RU" sz="2400" b="1" i="0" dirty="0">
                <a:effectLst/>
                <a:latin typeface="Open Sans" panose="020B0606030504020204" pitchFamily="34" charset="0"/>
              </a:rPr>
              <a:t> - </a:t>
            </a:r>
            <a:r>
              <a:rPr lang="ru-RU" sz="2400" b="1" i="0" dirty="0" err="1">
                <a:effectLst/>
                <a:latin typeface="Open Sans" panose="020B0606030504020204" pitchFamily="34" charset="0"/>
              </a:rPr>
              <a:t>Чарівні</a:t>
            </a:r>
            <a:r>
              <a:rPr lang="ru-RU" sz="2400" b="1" i="0" dirty="0">
                <a:effectLst/>
                <a:latin typeface="Open Sans" panose="020B0606030504020204" pitchFamily="34" charset="0"/>
              </a:rPr>
              <a:t> дива</a:t>
            </a:r>
          </a:p>
          <a:p>
            <a:r>
              <a:rPr lang="uk-UA" sz="28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" name="Picture 3" descr="Różowe i niebieskie chmury">
            <a:extLst>
              <a:ext uri="{FF2B5EF4-FFF2-40B4-BE49-F238E27FC236}">
                <a16:creationId xmlns:a16="http://schemas.microsoft.com/office/drawing/2014/main" id="{CE81A102-18B2-37F4-35EC-D7C261B6F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2" r="14655" b="2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pic>
        <p:nvPicPr>
          <p:cNvPr id="7" name="Obraz 6" descr="Obraz zawierający tekst, ciemny&#10;&#10;Opis wygenerowany automatycznie">
            <a:extLst>
              <a:ext uri="{FF2B5EF4-FFF2-40B4-BE49-F238E27FC236}">
                <a16:creationId xmlns:a16="http://schemas.microsoft.com/office/drawing/2014/main" id="{B0C5221A-7591-3DB3-D8B9-63FEFDFEB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740406"/>
            <a:ext cx="937983" cy="1662787"/>
          </a:xfrm>
          <a:prstGeom prst="rect">
            <a:avLst/>
          </a:prstGeom>
        </p:spPr>
      </p:pic>
      <p:pic>
        <p:nvPicPr>
          <p:cNvPr id="10" name="Obraz 9" descr="Obraz zawierający tekst, zdobione&#10;&#10;Opis wygenerowany automatycznie">
            <a:extLst>
              <a:ext uri="{FF2B5EF4-FFF2-40B4-BE49-F238E27FC236}">
                <a16:creationId xmlns:a16="http://schemas.microsoft.com/office/drawing/2014/main" id="{8B9175A3-D858-FD4C-6CFE-DA923D10D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60" y="1043940"/>
            <a:ext cx="6695440" cy="26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9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674DE55D-5E7B-49C3-AC0F-EE10C2D05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drzewo, ziemia, na wolnym powietrzu, trawa&#10;&#10;Opis wygenerowany automatycznie">
            <a:extLst>
              <a:ext uri="{FF2B5EF4-FFF2-40B4-BE49-F238E27FC236}">
                <a16:creationId xmlns:a16="http://schemas.microsoft.com/office/drawing/2014/main" id="{47BE30D7-385E-10BD-EA1C-9313E9636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 b="6062"/>
          <a:stretch/>
        </p:blipFill>
        <p:spPr>
          <a:xfrm>
            <a:off x="202932" y="10"/>
            <a:ext cx="11986020" cy="6857990"/>
          </a:xfrm>
          <a:custGeom>
            <a:avLst/>
            <a:gdLst/>
            <a:ahLst/>
            <a:cxnLst/>
            <a:rect l="l" t="t" r="r" b="b"/>
            <a:pathLst>
              <a:path w="11986020" h="6858000">
                <a:moveTo>
                  <a:pt x="530902" y="3322416"/>
                </a:moveTo>
                <a:cubicBezTo>
                  <a:pt x="557490" y="3324013"/>
                  <a:pt x="584315" y="3328297"/>
                  <a:pt x="611046" y="3335460"/>
                </a:cubicBezTo>
                <a:cubicBezTo>
                  <a:pt x="824897" y="3392761"/>
                  <a:pt x="951804" y="3612571"/>
                  <a:pt x="894503" y="3826422"/>
                </a:cubicBezTo>
                <a:cubicBezTo>
                  <a:pt x="837202" y="4040274"/>
                  <a:pt x="617392" y="4167182"/>
                  <a:pt x="403541" y="4109881"/>
                </a:cubicBezTo>
                <a:cubicBezTo>
                  <a:pt x="189690" y="4052579"/>
                  <a:pt x="62782" y="3832768"/>
                  <a:pt x="120083" y="3618917"/>
                </a:cubicBezTo>
                <a:cubicBezTo>
                  <a:pt x="170221" y="3431798"/>
                  <a:pt x="344782" y="3311244"/>
                  <a:pt x="530902" y="3322416"/>
                </a:cubicBezTo>
                <a:close/>
                <a:moveTo>
                  <a:pt x="1391559" y="1925584"/>
                </a:moveTo>
                <a:cubicBezTo>
                  <a:pt x="1436942" y="1928308"/>
                  <a:pt x="1482727" y="1935621"/>
                  <a:pt x="1528353" y="1947846"/>
                </a:cubicBezTo>
                <a:cubicBezTo>
                  <a:pt x="1893364" y="2045650"/>
                  <a:pt x="2109977" y="2420837"/>
                  <a:pt x="2012173" y="2785847"/>
                </a:cubicBezTo>
                <a:cubicBezTo>
                  <a:pt x="1914369" y="3150857"/>
                  <a:pt x="1539183" y="3367471"/>
                  <a:pt x="1174173" y="3269667"/>
                </a:cubicBezTo>
                <a:cubicBezTo>
                  <a:pt x="809163" y="3171862"/>
                  <a:pt x="592548" y="2796676"/>
                  <a:pt x="690352" y="2431666"/>
                </a:cubicBezTo>
                <a:cubicBezTo>
                  <a:pt x="775931" y="2112283"/>
                  <a:pt x="1073881" y="1906514"/>
                  <a:pt x="1391559" y="1925584"/>
                </a:cubicBezTo>
                <a:close/>
                <a:moveTo>
                  <a:pt x="2206528" y="0"/>
                </a:moveTo>
                <a:lnTo>
                  <a:pt x="11986020" y="0"/>
                </a:lnTo>
                <a:lnTo>
                  <a:pt x="11986020" y="6858000"/>
                </a:lnTo>
                <a:lnTo>
                  <a:pt x="151376" y="6858000"/>
                </a:lnTo>
                <a:lnTo>
                  <a:pt x="86817" y="6665489"/>
                </a:lnTo>
                <a:cubicBezTo>
                  <a:pt x="-144285" y="5835902"/>
                  <a:pt x="53711" y="4858120"/>
                  <a:pt x="1074148" y="4210833"/>
                </a:cubicBezTo>
                <a:cubicBezTo>
                  <a:pt x="1452236" y="3970934"/>
                  <a:pt x="1807671" y="3694142"/>
                  <a:pt x="2163452" y="3420870"/>
                </a:cubicBezTo>
                <a:cubicBezTo>
                  <a:pt x="2499873" y="3162313"/>
                  <a:pt x="2607470" y="2788715"/>
                  <a:pt x="2485522" y="2378659"/>
                </a:cubicBezTo>
                <a:cubicBezTo>
                  <a:pt x="2350715" y="1927911"/>
                  <a:pt x="2171827" y="1485899"/>
                  <a:pt x="2085365" y="1026482"/>
                </a:cubicBezTo>
                <a:cubicBezTo>
                  <a:pt x="2017886" y="668078"/>
                  <a:pt x="2043512" y="336833"/>
                  <a:pt x="2176751" y="54992"/>
                </a:cubicBezTo>
                <a:close/>
              </a:path>
            </a:pathLst>
          </a:cu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DFAE976-C4DC-E9A9-9BAE-D05A05833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90" y="232968"/>
            <a:ext cx="4424975" cy="355249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534CE6E-C4C4-00AA-4153-A38FF5A02782}"/>
              </a:ext>
            </a:extLst>
          </p:cNvPr>
          <p:cNvSpPr txBox="1"/>
          <p:nvPr/>
        </p:nvSpPr>
        <p:spPr>
          <a:xfrm>
            <a:off x="7632885" y="1034691"/>
            <a:ext cx="3615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Спочатку вони почали створювати</a:t>
            </a:r>
          </a:p>
          <a:p>
            <a:r>
              <a:rPr lang="uk-UA" b="1" dirty="0">
                <a:solidFill>
                  <a:schemeClr val="accent2"/>
                </a:solidFill>
              </a:rPr>
              <a:t>найпростіші споруди – намети з гілля,</a:t>
            </a:r>
          </a:p>
          <a:p>
            <a:r>
              <a:rPr lang="uk-UA" b="1" dirty="0">
                <a:solidFill>
                  <a:schemeClr val="accent2"/>
                </a:solidFill>
              </a:rPr>
              <a:t>шкір та кісток тварин, землянки.</a:t>
            </a:r>
          </a:p>
        </p:txBody>
      </p:sp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3FDEFF07-D62A-B304-597B-D82117210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34" y="3079531"/>
            <a:ext cx="3557655" cy="367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674DE55D-5E7B-49C3-AC0F-EE10C2D05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drzewo, na wolnym powietrzu, niebo, dom&#10;&#10;Opis wygenerowany automatycznie">
            <a:extLst>
              <a:ext uri="{FF2B5EF4-FFF2-40B4-BE49-F238E27FC236}">
                <a16:creationId xmlns:a16="http://schemas.microsoft.com/office/drawing/2014/main" id="{F4059E75-8759-AA10-A32F-6F7A4D9ED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2433"/>
          <a:stretch/>
        </p:blipFill>
        <p:spPr>
          <a:xfrm>
            <a:off x="202932" y="10"/>
            <a:ext cx="11986020" cy="6857990"/>
          </a:xfrm>
          <a:custGeom>
            <a:avLst/>
            <a:gdLst/>
            <a:ahLst/>
            <a:cxnLst/>
            <a:rect l="l" t="t" r="r" b="b"/>
            <a:pathLst>
              <a:path w="11986020" h="6858000">
                <a:moveTo>
                  <a:pt x="530902" y="3322416"/>
                </a:moveTo>
                <a:cubicBezTo>
                  <a:pt x="557490" y="3324013"/>
                  <a:pt x="584315" y="3328297"/>
                  <a:pt x="611046" y="3335460"/>
                </a:cubicBezTo>
                <a:cubicBezTo>
                  <a:pt x="824897" y="3392761"/>
                  <a:pt x="951804" y="3612571"/>
                  <a:pt x="894503" y="3826422"/>
                </a:cubicBezTo>
                <a:cubicBezTo>
                  <a:pt x="837202" y="4040274"/>
                  <a:pt x="617392" y="4167182"/>
                  <a:pt x="403541" y="4109881"/>
                </a:cubicBezTo>
                <a:cubicBezTo>
                  <a:pt x="189690" y="4052579"/>
                  <a:pt x="62782" y="3832768"/>
                  <a:pt x="120083" y="3618917"/>
                </a:cubicBezTo>
                <a:cubicBezTo>
                  <a:pt x="170221" y="3431798"/>
                  <a:pt x="344782" y="3311244"/>
                  <a:pt x="530902" y="3322416"/>
                </a:cubicBezTo>
                <a:close/>
                <a:moveTo>
                  <a:pt x="1391559" y="1925584"/>
                </a:moveTo>
                <a:cubicBezTo>
                  <a:pt x="1436942" y="1928308"/>
                  <a:pt x="1482727" y="1935621"/>
                  <a:pt x="1528353" y="1947846"/>
                </a:cubicBezTo>
                <a:cubicBezTo>
                  <a:pt x="1893364" y="2045650"/>
                  <a:pt x="2109977" y="2420837"/>
                  <a:pt x="2012173" y="2785847"/>
                </a:cubicBezTo>
                <a:cubicBezTo>
                  <a:pt x="1914369" y="3150857"/>
                  <a:pt x="1539183" y="3367471"/>
                  <a:pt x="1174173" y="3269667"/>
                </a:cubicBezTo>
                <a:cubicBezTo>
                  <a:pt x="809163" y="3171862"/>
                  <a:pt x="592548" y="2796676"/>
                  <a:pt x="690352" y="2431666"/>
                </a:cubicBezTo>
                <a:cubicBezTo>
                  <a:pt x="775931" y="2112283"/>
                  <a:pt x="1073881" y="1906514"/>
                  <a:pt x="1391559" y="1925584"/>
                </a:cubicBezTo>
                <a:close/>
                <a:moveTo>
                  <a:pt x="2206528" y="0"/>
                </a:moveTo>
                <a:lnTo>
                  <a:pt x="11986020" y="0"/>
                </a:lnTo>
                <a:lnTo>
                  <a:pt x="11986020" y="6858000"/>
                </a:lnTo>
                <a:lnTo>
                  <a:pt x="151376" y="6858000"/>
                </a:lnTo>
                <a:lnTo>
                  <a:pt x="86817" y="6665489"/>
                </a:lnTo>
                <a:cubicBezTo>
                  <a:pt x="-144285" y="5835902"/>
                  <a:pt x="53711" y="4858120"/>
                  <a:pt x="1074148" y="4210833"/>
                </a:cubicBezTo>
                <a:cubicBezTo>
                  <a:pt x="1452236" y="3970934"/>
                  <a:pt x="1807671" y="3694142"/>
                  <a:pt x="2163452" y="3420870"/>
                </a:cubicBezTo>
                <a:cubicBezTo>
                  <a:pt x="2499873" y="3162313"/>
                  <a:pt x="2607470" y="2788715"/>
                  <a:pt x="2485522" y="2378659"/>
                </a:cubicBezTo>
                <a:cubicBezTo>
                  <a:pt x="2350715" y="1927911"/>
                  <a:pt x="2171827" y="1485899"/>
                  <a:pt x="2085365" y="1026482"/>
                </a:cubicBezTo>
                <a:cubicBezTo>
                  <a:pt x="2017886" y="668078"/>
                  <a:pt x="2043512" y="336833"/>
                  <a:pt x="2176751" y="54992"/>
                </a:cubicBezTo>
                <a:close/>
              </a:path>
            </a:pathLst>
          </a:cu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77B3EC1-B075-0FF9-B3F1-28A9D4F6A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69" y="232968"/>
            <a:ext cx="4407782" cy="353869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5BFFE18-C626-EE38-F656-268AF9B9200D}"/>
              </a:ext>
            </a:extLst>
          </p:cNvPr>
          <p:cNvSpPr txBox="1"/>
          <p:nvPr/>
        </p:nvSpPr>
        <p:spPr>
          <a:xfrm>
            <a:off x="8219091" y="1124607"/>
            <a:ext cx="3391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А вже набагато пізніше робили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житло з дерева та каменю, які певним 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чином оброблялися.</a:t>
            </a:r>
          </a:p>
          <a:p>
            <a:endParaRPr lang="uk-UA" dirty="0"/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FDCD3CA9-831F-98BD-2AAE-BB533DDF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06" y="3093128"/>
            <a:ext cx="3427225" cy="353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4C98D-2392-BB24-79B4-E6AC31D0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Навіть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зараз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іще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можна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побачити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дерев’яні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споруди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які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зводили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не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використовуючи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жодного</a:t>
            </a:r>
            <a:r>
              <a:rPr lang="en-US" sz="36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цвяха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 descr="Obraz zawierający trawa, na wolnym powietrzu, dom, budynek&#10;&#10;Opis wygenerowany automatycznie">
            <a:extLst>
              <a:ext uri="{FF2B5EF4-FFF2-40B4-BE49-F238E27FC236}">
                <a16:creationId xmlns:a16="http://schemas.microsoft.com/office/drawing/2014/main" id="{E30AC6D3-32B9-080E-D92B-552C554C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6" y="2068563"/>
            <a:ext cx="4320299" cy="2089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 descr="Obraz zawierający trawa, niebo, na wolnym powietrzu&#10;&#10;Opis wygenerowany automatycznie">
            <a:extLst>
              <a:ext uri="{FF2B5EF4-FFF2-40B4-BE49-F238E27FC236}">
                <a16:creationId xmlns:a16="http://schemas.microsoft.com/office/drawing/2014/main" id="{06977200-0F90-BD1E-2224-67E385698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23" y="1663256"/>
            <a:ext cx="3509744" cy="3091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az 8" descr="Obraz zawierający trawa, na wolnym powietrzu, budynek, dom&#10;&#10;Opis wygenerowany automatycznie">
            <a:extLst>
              <a:ext uri="{FF2B5EF4-FFF2-40B4-BE49-F238E27FC236}">
                <a16:creationId xmlns:a16="http://schemas.microsoft.com/office/drawing/2014/main" id="{39325AA0-C04A-D41F-7F0C-60F7DB90D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25" y="1663256"/>
            <a:ext cx="3209627" cy="1963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05D8397-6EEE-5FA3-48DC-A9F77C40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49" y="3429000"/>
            <a:ext cx="3850518" cy="309130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B43203C-319B-7344-533C-DD5F5163FB82}"/>
              </a:ext>
            </a:extLst>
          </p:cNvPr>
          <p:cNvSpPr txBox="1"/>
          <p:nvPr/>
        </p:nvSpPr>
        <p:spPr>
          <a:xfrm>
            <a:off x="6524890" y="4117246"/>
            <a:ext cx="2722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Поміркуйте, чим відрізняється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Сучасний будинок від старовинного?</a:t>
            </a:r>
          </a:p>
        </p:txBody>
      </p:sp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7B540947-B1D2-255E-FEB6-7A7EDA4E4D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51" y="3856252"/>
            <a:ext cx="2830582" cy="29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6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FFE435-0754-492D-B815-BD114217D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EF79062-B5BB-45DF-810C-95A324A9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54BD56-3700-622F-6D27-91D2B3CA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9856"/>
            <a:ext cx="9560477" cy="14511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Поміркуйте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із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чого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складається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кожний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будинок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b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А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чи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може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він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бути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без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якоїсь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600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складової</a:t>
            </a:r>
            <a:r>
              <a:rPr lang="en-US" sz="3600" i="0" dirty="0">
                <a:solidFill>
                  <a:schemeClr val="accent1">
                    <a:lumMod val="75000"/>
                  </a:schemeClr>
                </a:solidFill>
                <a:effectLst/>
              </a:rPr>
              <a:t>? </a:t>
            </a:r>
            <a:br>
              <a:rPr lang="en-US" sz="2200" i="0" dirty="0">
                <a:effectLst/>
              </a:rPr>
            </a:br>
            <a:endParaRPr lang="en-US" sz="2200" dirty="0"/>
          </a:p>
        </p:txBody>
      </p:sp>
      <p:pic>
        <p:nvPicPr>
          <p:cNvPr id="5" name="Obraz 4" descr="Obraz zawierający tekst, budynek, dom, okno&#10;&#10;Opis wygenerowany automatycznie">
            <a:extLst>
              <a:ext uri="{FF2B5EF4-FFF2-40B4-BE49-F238E27FC236}">
                <a16:creationId xmlns:a16="http://schemas.microsoft.com/office/drawing/2014/main" id="{16408C30-BFCA-535B-C622-530883397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24" y="3701435"/>
            <a:ext cx="6277033" cy="28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ивий будинок” (Сопот, Польща). - Дивовижні споруди світу">
            <a:extLst>
              <a:ext uri="{FF2B5EF4-FFF2-40B4-BE49-F238E27FC236}">
                <a16:creationId xmlns:a16="http://schemas.microsoft.com/office/drawing/2014/main" id="{6379E5F8-CD9D-EE73-CEE2-27A5DC48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2" y="227049"/>
            <a:ext cx="4682676" cy="3512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0 найбільш незвичайних архітектурних споруд планети - Antonivtours.com">
            <a:extLst>
              <a:ext uri="{FF2B5EF4-FFF2-40B4-BE49-F238E27FC236}">
                <a16:creationId xmlns:a16="http://schemas.microsoft.com/office/drawing/2014/main" id="{B9B1CD5E-6BD6-78C9-F2E1-331FD474C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97" y="4004441"/>
            <a:ext cx="4712119" cy="27157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Будівлі, не схожі на будівлі: Топ-15 архітектурних чудасій | Українська  правда _Життя">
            <a:extLst>
              <a:ext uri="{FF2B5EF4-FFF2-40B4-BE49-F238E27FC236}">
                <a16:creationId xmlns:a16="http://schemas.microsoft.com/office/drawing/2014/main" id="{8EB90A95-5D25-3DCC-81F6-5F637CEA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8" y="227049"/>
            <a:ext cx="5253858" cy="3520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strzała/wskazówka&#10;&#10;Opis wygenerowany automatycznie">
            <a:extLst>
              <a:ext uri="{FF2B5EF4-FFF2-40B4-BE49-F238E27FC236}">
                <a16:creationId xmlns:a16="http://schemas.microsoft.com/office/drawing/2014/main" id="{E689661E-1B15-F7B4-C996-94374A0B7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8" y="3437660"/>
            <a:ext cx="6274676" cy="324045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38F51AD-3767-10F0-02E1-3F9D476C32F9}"/>
              </a:ext>
            </a:extLst>
          </p:cNvPr>
          <p:cNvSpPr txBox="1"/>
          <p:nvPr/>
        </p:nvSpPr>
        <p:spPr>
          <a:xfrm>
            <a:off x="1789471" y="4346637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І це будинки?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Не треба дивуватися. Адже форми споруд бувають дуже дивними.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Поміркуйте, які форми тих споруд е у них основами?</a:t>
            </a: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Вигадайте для них цікаві назви!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918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7" name="Rectangle 8206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Будівлі, не схожі на будівлі: Топ-15 архітектурних чудасій | Українська  правда _Життя">
            <a:extLst>
              <a:ext uri="{FF2B5EF4-FFF2-40B4-BE49-F238E27FC236}">
                <a16:creationId xmlns:a16="http://schemas.microsoft.com/office/drawing/2014/main" id="{610EA322-B5D0-7F41-A710-591072404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r="5805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Будівлі, не схожі на будівлі: Топ-15 архітектурних чудасій | Українська  правда _Життя">
            <a:extLst>
              <a:ext uri="{FF2B5EF4-FFF2-40B4-BE49-F238E27FC236}">
                <a16:creationId xmlns:a16="http://schemas.microsoft.com/office/drawing/2014/main" id="{6AD36FB6-79D4-CD87-5197-5591AC088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" b="4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Вперше у світі з&amp;#39;явився перевернутий будинок – Zagorodna.com">
            <a:extLst>
              <a:ext uri="{FF2B5EF4-FFF2-40B4-BE49-F238E27FC236}">
                <a16:creationId xmlns:a16="http://schemas.microsoft.com/office/drawing/2014/main" id="{45AE27A8-E8F3-4786-90FB-510910692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r="7892" b="2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7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różny, automat&#10;&#10;Opis wygenerowany automatycznie">
            <a:extLst>
              <a:ext uri="{FF2B5EF4-FFF2-40B4-BE49-F238E27FC236}">
                <a16:creationId xmlns:a16="http://schemas.microsoft.com/office/drawing/2014/main" id="{E223A77B-E474-7AAB-8BD2-E158C2A35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"/>
          <a:stretch/>
        </p:blipFill>
        <p:spPr>
          <a:xfrm>
            <a:off x="-601" y="10"/>
            <a:ext cx="1219260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8129BC-0C51-4867-94F7-5D578EEE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18984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36200">
                <a:srgbClr val="000000">
                  <a:alpha val="33000"/>
                </a:srgbClr>
              </a:gs>
              <a:gs pos="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4B96DB-3DBE-4D91-9C01-32C3771F8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1" y="3191435"/>
            <a:ext cx="12191999" cy="366656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37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0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BDF4D-4826-490A-8307-7247A295E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0FF4CF-25CB-4537-9BBF-28B36C76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5328" y="1352190"/>
            <a:ext cx="7823624" cy="5505810"/>
          </a:xfrm>
          <a:custGeom>
            <a:avLst/>
            <a:gdLst>
              <a:gd name="connsiteX0" fmla="*/ 7676365 w 7823624"/>
              <a:gd name="connsiteY0" fmla="*/ 583688 h 5505810"/>
              <a:gd name="connsiteX1" fmla="*/ 7807957 w 7823624"/>
              <a:gd name="connsiteY1" fmla="*/ 609260 h 5505810"/>
              <a:gd name="connsiteX2" fmla="*/ 7823624 w 7823624"/>
              <a:gd name="connsiteY2" fmla="*/ 618028 h 5505810"/>
              <a:gd name="connsiteX3" fmla="*/ 7823624 w 7823624"/>
              <a:gd name="connsiteY3" fmla="*/ 1356037 h 5505810"/>
              <a:gd name="connsiteX4" fmla="*/ 7783921 w 7823624"/>
              <a:gd name="connsiteY4" fmla="*/ 1367061 h 5505810"/>
              <a:gd name="connsiteX5" fmla="*/ 7685829 w 7823624"/>
              <a:gd name="connsiteY5" fmla="*/ 1364631 h 5505810"/>
              <a:gd name="connsiteX6" fmla="*/ 7556041 w 7823624"/>
              <a:gd name="connsiteY6" fmla="*/ 1308528 h 5505810"/>
              <a:gd name="connsiteX7" fmla="*/ 7412440 w 7823624"/>
              <a:gd name="connsiteY7" fmla="*/ 765688 h 5505810"/>
              <a:gd name="connsiteX8" fmla="*/ 7676365 w 7823624"/>
              <a:gd name="connsiteY8" fmla="*/ 583688 h 5505810"/>
              <a:gd name="connsiteX9" fmla="*/ 7062857 w 7823624"/>
              <a:gd name="connsiteY9" fmla="*/ 396783 h 5505810"/>
              <a:gd name="connsiteX10" fmla="*/ 7127059 w 7823624"/>
              <a:gd name="connsiteY10" fmla="*/ 424535 h 5505810"/>
              <a:gd name="connsiteX11" fmla="*/ 7198094 w 7823624"/>
              <a:gd name="connsiteY11" fmla="*/ 693059 h 5505810"/>
              <a:gd name="connsiteX12" fmla="*/ 7099157 w 7823624"/>
              <a:gd name="connsiteY12" fmla="*/ 778505 h 5505810"/>
              <a:gd name="connsiteX13" fmla="*/ 7034998 w 7823624"/>
              <a:gd name="connsiteY13" fmla="*/ 780480 h 5505810"/>
              <a:gd name="connsiteX14" fmla="*/ 6970795 w 7823624"/>
              <a:gd name="connsiteY14" fmla="*/ 752727 h 5505810"/>
              <a:gd name="connsiteX15" fmla="*/ 6899760 w 7823624"/>
              <a:gd name="connsiteY15" fmla="*/ 484203 h 5505810"/>
              <a:gd name="connsiteX16" fmla="*/ 7062857 w 7823624"/>
              <a:gd name="connsiteY16" fmla="*/ 396783 h 5505810"/>
              <a:gd name="connsiteX17" fmla="*/ 1780739 w 7823624"/>
              <a:gd name="connsiteY17" fmla="*/ 1190 h 5505810"/>
              <a:gd name="connsiteX18" fmla="*/ 2850847 w 7823624"/>
              <a:gd name="connsiteY18" fmla="*/ 384530 h 5505810"/>
              <a:gd name="connsiteX19" fmla="*/ 3809413 w 7823624"/>
              <a:gd name="connsiteY19" fmla="*/ 1153764 h 5505810"/>
              <a:gd name="connsiteX20" fmla="*/ 5160376 w 7823624"/>
              <a:gd name="connsiteY20" fmla="*/ 1003825 h 5505810"/>
              <a:gd name="connsiteX21" fmla="*/ 5677238 w 7823624"/>
              <a:gd name="connsiteY21" fmla="*/ 480424 h 5505810"/>
              <a:gd name="connsiteX22" fmla="*/ 7082965 w 7823624"/>
              <a:gd name="connsiteY22" fmla="*/ 1065272 h 5505810"/>
              <a:gd name="connsiteX23" fmla="*/ 7687818 w 7823624"/>
              <a:gd name="connsiteY23" fmla="*/ 1625585 h 5505810"/>
              <a:gd name="connsiteX24" fmla="*/ 7823624 w 7823624"/>
              <a:gd name="connsiteY24" fmla="*/ 1633445 h 5505810"/>
              <a:gd name="connsiteX25" fmla="*/ 7823624 w 7823624"/>
              <a:gd name="connsiteY25" fmla="*/ 5505810 h 5505810"/>
              <a:gd name="connsiteX26" fmla="*/ 1419133 w 7823624"/>
              <a:gd name="connsiteY26" fmla="*/ 5505810 h 5505810"/>
              <a:gd name="connsiteX27" fmla="*/ 1422753 w 7823624"/>
              <a:gd name="connsiteY27" fmla="*/ 5488656 h 5505810"/>
              <a:gd name="connsiteX28" fmla="*/ 1543078 w 7823624"/>
              <a:gd name="connsiteY28" fmla="*/ 4961644 h 5505810"/>
              <a:gd name="connsiteX29" fmla="*/ 1334564 w 7823624"/>
              <a:gd name="connsiteY29" fmla="*/ 4133160 h 5505810"/>
              <a:gd name="connsiteX30" fmla="*/ 670875 w 7823624"/>
              <a:gd name="connsiteY30" fmla="*/ 3489628 h 5505810"/>
              <a:gd name="connsiteX31" fmla="*/ 499515 w 7823624"/>
              <a:gd name="connsiteY31" fmla="*/ 578153 h 5505810"/>
              <a:gd name="connsiteX32" fmla="*/ 1780739 w 7823624"/>
              <a:gd name="connsiteY32" fmla="*/ 1190 h 5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23624" h="5505810">
                <a:moveTo>
                  <a:pt x="7676365" y="583688"/>
                </a:moveTo>
                <a:cubicBezTo>
                  <a:pt x="7719804" y="582304"/>
                  <a:pt x="7764489" y="590613"/>
                  <a:pt x="7807957" y="609260"/>
                </a:cubicBezTo>
                <a:lnTo>
                  <a:pt x="7823624" y="618028"/>
                </a:lnTo>
                <a:lnTo>
                  <a:pt x="7823624" y="1356037"/>
                </a:lnTo>
                <a:lnTo>
                  <a:pt x="7783921" y="1367061"/>
                </a:lnTo>
                <a:cubicBezTo>
                  <a:pt x="7751926" y="1371702"/>
                  <a:pt x="7718882" y="1370985"/>
                  <a:pt x="7685829" y="1364631"/>
                </a:cubicBezTo>
                <a:cubicBezTo>
                  <a:pt x="7641760" y="1356162"/>
                  <a:pt x="7597675" y="1337676"/>
                  <a:pt x="7556041" y="1308528"/>
                </a:cubicBezTo>
                <a:cubicBezTo>
                  <a:pt x="7389499" y="1191936"/>
                  <a:pt x="7325207" y="948898"/>
                  <a:pt x="7412440" y="765688"/>
                </a:cubicBezTo>
                <a:cubicBezTo>
                  <a:pt x="7466961" y="651183"/>
                  <a:pt x="7567768" y="587147"/>
                  <a:pt x="7676365" y="583688"/>
                </a:cubicBezTo>
                <a:close/>
                <a:moveTo>
                  <a:pt x="7062857" y="396783"/>
                </a:moveTo>
                <a:cubicBezTo>
                  <a:pt x="7084657" y="400973"/>
                  <a:pt x="7106463" y="410117"/>
                  <a:pt x="7127059" y="424535"/>
                </a:cubicBezTo>
                <a:cubicBezTo>
                  <a:pt x="7209442" y="482209"/>
                  <a:pt x="7241245" y="602433"/>
                  <a:pt x="7198094" y="693059"/>
                </a:cubicBezTo>
                <a:cubicBezTo>
                  <a:pt x="7176519" y="738373"/>
                  <a:pt x="7140289" y="767709"/>
                  <a:pt x="7099157" y="778505"/>
                </a:cubicBezTo>
                <a:cubicBezTo>
                  <a:pt x="7078590" y="783905"/>
                  <a:pt x="7056797" y="784670"/>
                  <a:pt x="7034998" y="780480"/>
                </a:cubicBezTo>
                <a:cubicBezTo>
                  <a:pt x="7013198" y="776289"/>
                  <a:pt x="6991391" y="767146"/>
                  <a:pt x="6970795" y="752727"/>
                </a:cubicBezTo>
                <a:cubicBezTo>
                  <a:pt x="6888412" y="695052"/>
                  <a:pt x="6856608" y="574829"/>
                  <a:pt x="6899760" y="484203"/>
                </a:cubicBezTo>
                <a:cubicBezTo>
                  <a:pt x="6932124" y="416232"/>
                  <a:pt x="6997458" y="384213"/>
                  <a:pt x="7062857" y="396783"/>
                </a:cubicBezTo>
                <a:close/>
                <a:moveTo>
                  <a:pt x="1780739" y="1190"/>
                </a:moveTo>
                <a:cubicBezTo>
                  <a:pt x="2129768" y="14988"/>
                  <a:pt x="2488852" y="148495"/>
                  <a:pt x="2850847" y="384530"/>
                </a:cubicBezTo>
                <a:cubicBezTo>
                  <a:pt x="3184362" y="601036"/>
                  <a:pt x="3487788" y="901267"/>
                  <a:pt x="3809413" y="1153764"/>
                </a:cubicBezTo>
                <a:cubicBezTo>
                  <a:pt x="4262448" y="1508236"/>
                  <a:pt x="4750558" y="1545992"/>
                  <a:pt x="5160376" y="1003825"/>
                </a:cubicBezTo>
                <a:cubicBezTo>
                  <a:pt x="5313232" y="801671"/>
                  <a:pt x="5481196" y="587300"/>
                  <a:pt x="5677238" y="480424"/>
                </a:cubicBezTo>
                <a:cubicBezTo>
                  <a:pt x="6182723" y="204840"/>
                  <a:pt x="6667481" y="431193"/>
                  <a:pt x="7082965" y="1065272"/>
                </a:cubicBezTo>
                <a:cubicBezTo>
                  <a:pt x="7249706" y="1319645"/>
                  <a:pt x="7421998" y="1601453"/>
                  <a:pt x="7687818" y="1625585"/>
                </a:cubicBezTo>
                <a:lnTo>
                  <a:pt x="7823624" y="1633445"/>
                </a:lnTo>
                <a:lnTo>
                  <a:pt x="7823624" y="5505810"/>
                </a:lnTo>
                <a:lnTo>
                  <a:pt x="1419133" y="5505810"/>
                </a:lnTo>
                <a:lnTo>
                  <a:pt x="1422753" y="5488656"/>
                </a:lnTo>
                <a:cubicBezTo>
                  <a:pt x="1462649" y="5312984"/>
                  <a:pt x="1506176" y="5138278"/>
                  <a:pt x="1543078" y="4961644"/>
                </a:cubicBezTo>
                <a:cubicBezTo>
                  <a:pt x="1609806" y="4640258"/>
                  <a:pt x="1539760" y="4343419"/>
                  <a:pt x="1334564" y="4133160"/>
                </a:cubicBezTo>
                <a:cubicBezTo>
                  <a:pt x="1117562" y="3910930"/>
                  <a:pt x="900716" y="3685928"/>
                  <a:pt x="670875" y="3489628"/>
                </a:cubicBezTo>
                <a:cubicBezTo>
                  <a:pt x="-321639" y="2642174"/>
                  <a:pt x="-67393" y="1165752"/>
                  <a:pt x="499515" y="578153"/>
                </a:cubicBezTo>
                <a:cubicBezTo>
                  <a:pt x="899852" y="163598"/>
                  <a:pt x="1331986" y="-16550"/>
                  <a:pt x="1780739" y="1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ultimedia online 3" title="Hobbiton Movie Set Tour">
            <a:hlinkClick r:id="" action="ppaction://media"/>
            <a:extLst>
              <a:ext uri="{FF2B5EF4-FFF2-40B4-BE49-F238E27FC236}">
                <a16:creationId xmlns:a16="http://schemas.microsoft.com/office/drawing/2014/main" id="{359CBD18-96D5-9A2D-3C19-0B388F5C25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0890" y="437995"/>
            <a:ext cx="10688503" cy="60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948E1F-2B32-0DB5-6C23-7F8CAD1F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Ось такий малюнок ми з вами зробимо на нашому майстер класі</a:t>
            </a:r>
          </a:p>
        </p:txBody>
      </p:sp>
      <p:pic>
        <p:nvPicPr>
          <p:cNvPr id="5" name="Obraz 4" descr="Obraz zawierający tekst, zdobione&#10;&#10;Opis wygenerowany automatycznie">
            <a:extLst>
              <a:ext uri="{FF2B5EF4-FFF2-40B4-BE49-F238E27FC236}">
                <a16:creationId xmlns:a16="http://schemas.microsoft.com/office/drawing/2014/main" id="{7BA9EF36-297C-3CA9-7DFB-DF5238EB3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02460"/>
            <a:ext cx="11196320" cy="43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3F2A6-F6FE-ADAA-E970-AAD044CC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Сьогодні</a:t>
            </a:r>
            <a:r>
              <a:rPr lang="ru-RU" sz="400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на урок до нас </a:t>
            </a:r>
            <a:r>
              <a:rPr lang="ru-RU" sz="4000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завітав</a:t>
            </a:r>
            <a:r>
              <a:rPr lang="ru-RU" sz="400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Пан </a:t>
            </a:r>
            <a:r>
              <a:rPr lang="ru-RU" sz="4000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Олівець</a:t>
            </a:r>
            <a:br>
              <a:rPr lang="ru-RU" sz="1800" b="0" i="0" dirty="0">
                <a:solidFill>
                  <a:srgbClr val="226E93"/>
                </a:solidFill>
                <a:effectLst/>
                <a:latin typeface="Lato" panose="020F0502020204030203" pitchFamily="34" charset="0"/>
              </a:rPr>
            </a:br>
            <a:endParaRPr lang="uk-UA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BAD95A-E138-3862-3E08-9CE1EFBB4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1410547"/>
            <a:ext cx="4085590" cy="544745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E7F445F-CEFB-FEA9-D3D9-0FB64155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51681" y="1594857"/>
            <a:ext cx="5984240" cy="480278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1DCD0BA-0F38-8E0C-31BF-43D5649F2A2D}"/>
              </a:ext>
            </a:extLst>
          </p:cNvPr>
          <p:cNvSpPr txBox="1"/>
          <p:nvPr/>
        </p:nvSpPr>
        <p:spPr>
          <a:xfrm>
            <a:off x="5514975" y="3585843"/>
            <a:ext cx="4468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Привіт друзі!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Я, Пан Олівець, хочу запросити 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вас до свого містечка.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Послухайте про нього вірш!</a:t>
            </a:r>
          </a:p>
        </p:txBody>
      </p:sp>
    </p:spTree>
    <p:extLst>
      <p:ext uri="{BB962C8B-B14F-4D97-AF65-F5344CB8AC3E}">
        <p14:creationId xmlns:p14="http://schemas.microsoft.com/office/powerpoint/2010/main" val="148614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DEDD4-228B-136E-774C-D9045596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25563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Мистецьке місто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BB28637E-AE9D-AFA5-837E-D5FAC603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9" y="1544320"/>
            <a:ext cx="5895514" cy="4318000"/>
          </a:xfrm>
          <a:prstGeom prst="rect">
            <a:avLst/>
          </a:prstGeom>
        </p:spPr>
      </p:pic>
      <p:pic>
        <p:nvPicPr>
          <p:cNvPr id="7" name="Obraz 6" descr="Obraz zawierający tekst, znak&#10;&#10;Opis wygenerowany automatycznie">
            <a:extLst>
              <a:ext uri="{FF2B5EF4-FFF2-40B4-BE49-F238E27FC236}">
                <a16:creationId xmlns:a16="http://schemas.microsoft.com/office/drawing/2014/main" id="{A1E0596D-A35D-0ABA-4CAD-540942D2F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25" y="3619131"/>
            <a:ext cx="1971950" cy="316274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D848D9C-A136-1B07-5ECC-99C9C6168A8E}"/>
              </a:ext>
            </a:extLst>
          </p:cNvPr>
          <p:cNvSpPr txBox="1"/>
          <p:nvPr/>
        </p:nvSpPr>
        <p:spPr>
          <a:xfrm>
            <a:off x="1415845" y="2410658"/>
            <a:ext cx="41492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Мистецьке місто - просто диво!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Будинки різні, всі красиві!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У місто швидко завітайте!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Жодної вулиці не пропускайте!</a:t>
            </a:r>
          </a:p>
          <a:p>
            <a:endParaRPr lang="uk-UA" dirty="0"/>
          </a:p>
        </p:txBody>
      </p:sp>
      <p:pic>
        <p:nvPicPr>
          <p:cNvPr id="1026" name="Picture 2" descr="Купити Фотошпалери Казкове місто арт. 151868525 | Artside">
            <a:extLst>
              <a:ext uri="{FF2B5EF4-FFF2-40B4-BE49-F238E27FC236}">
                <a16:creationId xmlns:a16="http://schemas.microsoft.com/office/drawing/2014/main" id="{1B085040-69B7-D096-1D20-F882310D5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94" y="778714"/>
            <a:ext cx="4179854" cy="50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8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2B4AE2-923E-E361-C782-499F8950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827"/>
            <a:ext cx="109728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Митець,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мисткиня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– особа займається мистецтвом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603ADAE9-4CF1-0EA8-85AB-F1F8AFEF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1323567"/>
            <a:ext cx="7448727" cy="5455606"/>
          </a:xfrm>
          <a:prstGeom prst="rect">
            <a:avLst/>
          </a:prstGeom>
        </p:spPr>
      </p:pic>
      <p:pic>
        <p:nvPicPr>
          <p:cNvPr id="7" name="Obraz 6" descr="Obraz zawierający tekst, znak&#10;&#10;Opis wygenerowany automatycznie">
            <a:extLst>
              <a:ext uri="{FF2B5EF4-FFF2-40B4-BE49-F238E27FC236}">
                <a16:creationId xmlns:a16="http://schemas.microsoft.com/office/drawing/2014/main" id="{8E395512-4D27-B670-F4EA-DC07BB769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72" y="945818"/>
            <a:ext cx="3637062" cy="58333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3542C54-68AE-2829-5153-C34156F42E63}"/>
              </a:ext>
            </a:extLst>
          </p:cNvPr>
          <p:cNvSpPr txBox="1"/>
          <p:nvPr/>
        </p:nvSpPr>
        <p:spPr>
          <a:xfrm>
            <a:off x="1151392" y="2804875"/>
            <a:ext cx="64244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У Мистецькому місті живуть митці та мисчині, 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які творять прекрасне.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Своєю творчістю вони розповідають про природу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І життя людей.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Тож рушаймо вулицями міста та </a:t>
            </a:r>
          </a:p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</a:rPr>
              <a:t>виконуємо завдання!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862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29DF03-20B8-6EA2-889A-D0BED35FF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744"/>
          <a:stretch/>
        </p:blipFill>
        <p:spPr>
          <a:xfrm>
            <a:off x="3047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7EC7751-495D-487E-B212-AB1DD0DB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1"/>
            <a:ext cx="12188952" cy="312661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36200">
                <a:srgbClr val="000000">
                  <a:alpha val="33000"/>
                </a:srgbClr>
              </a:gs>
              <a:gs pos="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FDDF9C-0155-E2E7-7840-88109328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2" y="327615"/>
            <a:ext cx="5427753" cy="1148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i="0" dirty="0" err="1">
                <a:solidFill>
                  <a:schemeClr val="bg1"/>
                </a:solidFill>
                <a:effectLst/>
              </a:rPr>
              <a:t>Розгляньте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малюнок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.</a:t>
            </a:r>
            <a:br>
              <a:rPr lang="en-US" sz="1400" b="1" i="0" dirty="0">
                <a:solidFill>
                  <a:schemeClr val="bg1"/>
                </a:solidFill>
                <a:effectLst/>
              </a:rPr>
            </a:br>
            <a:r>
              <a:rPr lang="en-US" sz="1400" b="1" i="0" dirty="0" err="1">
                <a:solidFill>
                  <a:schemeClr val="bg1"/>
                </a:solidFill>
                <a:effectLst/>
              </a:rPr>
              <a:t>Розкажіть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, у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якому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із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будинків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живуть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живописці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графіки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композитори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і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скульптори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. </a:t>
            </a:r>
            <a:br>
              <a:rPr lang="en-US" sz="1400" b="1" i="0" dirty="0">
                <a:solidFill>
                  <a:schemeClr val="bg1"/>
                </a:solidFill>
                <a:effectLst/>
              </a:rPr>
            </a:br>
            <a:r>
              <a:rPr lang="en-US" sz="1400" b="1" i="0" dirty="0" err="1">
                <a:solidFill>
                  <a:schemeClr val="bg1"/>
                </a:solidFill>
                <a:effectLst/>
              </a:rPr>
              <a:t>Поясніть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свій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chemeClr val="bg1"/>
                </a:solidFill>
                <a:effectLst/>
              </a:rPr>
              <a:t>вибір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 </a:t>
            </a:r>
            <a:br>
              <a:rPr lang="en-US" sz="1400" b="0" i="0" dirty="0">
                <a:solidFill>
                  <a:srgbClr val="FFFFFF"/>
                </a:solidFill>
                <a:effectLst/>
              </a:rPr>
            </a:b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00DF8D-2CBA-449E-B29E-B111149DF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2" y="4142197"/>
            <a:ext cx="12191999" cy="27158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37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C0E01-3445-0CDE-AE90-97412C38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85" y="813117"/>
            <a:ext cx="10972800" cy="1325563"/>
          </a:xfrm>
        </p:spPr>
        <p:txBody>
          <a:bodyPr>
            <a:normAutofit fontScale="90000"/>
          </a:bodyPr>
          <a:lstStyle/>
          <a:p>
            <a:pPr rtl="0"/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Ласкаво</a:t>
            </a: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просимо на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Архітектурну</a:t>
            </a: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вулицю</a:t>
            </a: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. </a:t>
            </a:r>
            <a:b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Тут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мешкають</a:t>
            </a: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архітектори</a:t>
            </a:r>
            <a:b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– люди,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які</a:t>
            </a: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проєктують</a:t>
            </a: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різні</a:t>
            </a:r>
            <a:r>
              <a:rPr lang="ru-RU" sz="3100" b="1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ru-RU" sz="31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споруди</a:t>
            </a:r>
            <a:br>
              <a:rPr lang="ru-RU" sz="1800" b="0" i="0" dirty="0">
                <a:solidFill>
                  <a:srgbClr val="226E93"/>
                </a:solidFill>
                <a:effectLst/>
                <a:latin typeface="Lato" panose="020F0502020204030203" pitchFamily="34" charset="0"/>
              </a:rPr>
            </a:br>
            <a:endParaRPr lang="uk-UA" dirty="0"/>
          </a:p>
        </p:txBody>
      </p:sp>
      <p:pic>
        <p:nvPicPr>
          <p:cNvPr id="2050" name="Picture 2" descr="ЗМІСТ - Історія, яка застигла в архітектурі. Вулиця Пилипа Орлика">
            <a:extLst>
              <a:ext uri="{FF2B5EF4-FFF2-40B4-BE49-F238E27FC236}">
                <a16:creationId xmlns:a16="http://schemas.microsoft.com/office/drawing/2014/main" id="{8523A564-370C-B07B-1CFF-C6C90D1C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6" y="1789471"/>
            <a:ext cx="7860840" cy="49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 descr="Obraz zawierający strzała/wskazówka&#10;&#10;Opis wygenerowany automatycznie">
            <a:extLst>
              <a:ext uri="{FF2B5EF4-FFF2-40B4-BE49-F238E27FC236}">
                <a16:creationId xmlns:a16="http://schemas.microsoft.com/office/drawing/2014/main" id="{E4D45718-E7DB-4D55-8C32-9614BAE5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16" y="526507"/>
            <a:ext cx="5531239" cy="380375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39B6631-B914-B6DF-742A-9A26839224C8}"/>
              </a:ext>
            </a:extLst>
          </p:cNvPr>
          <p:cNvSpPr txBox="1"/>
          <p:nvPr/>
        </p:nvSpPr>
        <p:spPr>
          <a:xfrm>
            <a:off x="7527561" y="1951672"/>
            <a:ext cx="4109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Архітектура – мистецтво створення споруд,</a:t>
            </a:r>
          </a:p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Вулиць, площ, парків</a:t>
            </a:r>
          </a:p>
          <a:p>
            <a:endParaRPr lang="uk-UA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0796AEC-8C39-42AF-7D7D-64BDA8805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84" y="2898741"/>
            <a:ext cx="2852816" cy="38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8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DCCB0AC-9980-F838-1114-55D26BED5B14}"/>
              </a:ext>
            </a:extLst>
          </p:cNvPr>
          <p:cNvSpPr txBox="1"/>
          <p:nvPr/>
        </p:nvSpPr>
        <p:spPr>
          <a:xfrm>
            <a:off x="612648" y="557783"/>
            <a:ext cx="3901736" cy="3130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Мабуть, вам траплялися будинки, прикрашені великими малюнками. </a:t>
            </a:r>
            <a:br>
              <a:rPr lang="en-US" sz="2400" b="1" i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b="1" i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Це – </a:t>
            </a:r>
            <a:r>
              <a:rPr lang="en-US" sz="2400" b="1" i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мурали</a:t>
            </a:r>
            <a:r>
              <a:rPr lang="en-US" sz="2400" b="1" i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 Розгляньте їх на світлинах. </a:t>
            </a:r>
            <a:br>
              <a:rPr lang="en-US" sz="2400" b="1" i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4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Мурал и граффити - искусство улиц? Что приходит на замену серым стенам |  Cвободное время | АиФ Аргументы и факты в Беларуси">
            <a:extLst>
              <a:ext uri="{FF2B5EF4-FFF2-40B4-BE49-F238E27FC236}">
                <a16:creationId xmlns:a16="http://schemas.microsoft.com/office/drawing/2014/main" id="{F8780F6E-4E9F-26B2-3EA0-44277DC20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r="2194"/>
          <a:stretch/>
        </p:blipFill>
        <p:spPr bwMode="auto"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урал-арт.,">
            <a:extLst>
              <a:ext uri="{FF2B5EF4-FFF2-40B4-BE49-F238E27FC236}">
                <a16:creationId xmlns:a16="http://schemas.microsoft.com/office/drawing/2014/main" id="{78B8869B-7C2E-1C1F-23C7-FB1ED1F6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3" y="3545484"/>
            <a:ext cx="3108145" cy="31081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1F7B89B5-F161-4976-8828-1C59E35B6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17" name="Group 4110">
            <a:extLst>
              <a:ext uri="{FF2B5EF4-FFF2-40B4-BE49-F238E27FC236}">
                <a16:creationId xmlns:a16="http://schemas.microsoft.com/office/drawing/2014/main" id="{D738014B-6A3A-4D23-BEE5-8E255A7B2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3595501"/>
            <a:chOff x="0" y="0"/>
            <a:chExt cx="12192000" cy="3595501"/>
          </a:xfrm>
        </p:grpSpPr>
        <p:sp>
          <p:nvSpPr>
            <p:cNvPr id="4118" name="Freeform: Shape 4111">
              <a:extLst>
                <a:ext uri="{FF2B5EF4-FFF2-40B4-BE49-F238E27FC236}">
                  <a16:creationId xmlns:a16="http://schemas.microsoft.com/office/drawing/2014/main" id="{7D1CCC68-B0D5-43A8-96A7-21B09C8B0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4245997" cy="3595501"/>
            </a:xfrm>
            <a:custGeom>
              <a:avLst/>
              <a:gdLst>
                <a:gd name="connsiteX0" fmla="*/ 2092838 w 4523394"/>
                <a:gd name="connsiteY0" fmla="*/ 3063020 h 3830400"/>
                <a:gd name="connsiteX1" fmla="*/ 2343161 w 4523394"/>
                <a:gd name="connsiteY1" fmla="*/ 3219444 h 3830400"/>
                <a:gd name="connsiteX2" fmla="*/ 2228118 w 4523394"/>
                <a:gd name="connsiteY2" fmla="*/ 3648794 h 3830400"/>
                <a:gd name="connsiteX3" fmla="*/ 1798766 w 4523394"/>
                <a:gd name="connsiteY3" fmla="*/ 3533750 h 3830400"/>
                <a:gd name="connsiteX4" fmla="*/ 1913810 w 4523394"/>
                <a:gd name="connsiteY4" fmla="*/ 3104399 h 3830400"/>
                <a:gd name="connsiteX5" fmla="*/ 2092838 w 4523394"/>
                <a:gd name="connsiteY5" fmla="*/ 3063020 h 3830400"/>
                <a:gd name="connsiteX6" fmla="*/ 4021903 w 4523394"/>
                <a:gd name="connsiteY6" fmla="*/ 1290343 h 3830400"/>
                <a:gd name="connsiteX7" fmla="*/ 4399099 w 4523394"/>
                <a:gd name="connsiteY7" fmla="*/ 1526047 h 3830400"/>
                <a:gd name="connsiteX8" fmla="*/ 4225746 w 4523394"/>
                <a:gd name="connsiteY8" fmla="*/ 2173007 h 3830400"/>
                <a:gd name="connsiteX9" fmla="*/ 3578786 w 4523394"/>
                <a:gd name="connsiteY9" fmla="*/ 1999655 h 3830400"/>
                <a:gd name="connsiteX10" fmla="*/ 3752138 w 4523394"/>
                <a:gd name="connsiteY10" fmla="*/ 1352694 h 3830400"/>
                <a:gd name="connsiteX11" fmla="*/ 4021903 w 4523394"/>
                <a:gd name="connsiteY11" fmla="*/ 1290343 h 3830400"/>
                <a:gd name="connsiteX12" fmla="*/ 0 w 4523394"/>
                <a:gd name="connsiteY12" fmla="*/ 0 h 3830400"/>
                <a:gd name="connsiteX13" fmla="*/ 4496979 w 4523394"/>
                <a:gd name="connsiteY13" fmla="*/ 0 h 3830400"/>
                <a:gd name="connsiteX14" fmla="*/ 4503678 w 4523394"/>
                <a:gd name="connsiteY14" fmla="*/ 25146 h 3830400"/>
                <a:gd name="connsiteX15" fmla="*/ 4424081 w 4523394"/>
                <a:gd name="connsiteY15" fmla="*/ 648848 h 3830400"/>
                <a:gd name="connsiteX16" fmla="*/ 3172963 w 4523394"/>
                <a:gd name="connsiteY16" fmla="*/ 1488410 h 3830400"/>
                <a:gd name="connsiteX17" fmla="*/ 3391126 w 4523394"/>
                <a:gd name="connsiteY17" fmla="*/ 2327151 h 3830400"/>
                <a:gd name="connsiteX18" fmla="*/ 4247887 w 4523394"/>
                <a:gd name="connsiteY18" fmla="*/ 2883393 h 3830400"/>
                <a:gd name="connsiteX19" fmla="*/ 4101114 w 4523394"/>
                <a:gd name="connsiteY19" fmla="*/ 3673646 h 3830400"/>
                <a:gd name="connsiteX20" fmla="*/ 4003376 w 4523394"/>
                <a:gd name="connsiteY20" fmla="*/ 3745292 h 3830400"/>
                <a:gd name="connsiteX21" fmla="*/ 4003825 w 4523394"/>
                <a:gd name="connsiteY21" fmla="*/ 3745865 h 3830400"/>
                <a:gd name="connsiteX22" fmla="*/ 3392396 w 4523394"/>
                <a:gd name="connsiteY22" fmla="*/ 3797004 h 3830400"/>
                <a:gd name="connsiteX23" fmla="*/ 2569691 w 4523394"/>
                <a:gd name="connsiteY23" fmla="*/ 3015770 h 3830400"/>
                <a:gd name="connsiteX24" fmla="*/ 1724277 w 4523394"/>
                <a:gd name="connsiteY24" fmla="*/ 2873737 h 3830400"/>
                <a:gd name="connsiteX25" fmla="*/ 523060 w 4523394"/>
                <a:gd name="connsiteY25" fmla="*/ 3653103 h 3830400"/>
                <a:gd name="connsiteX26" fmla="*/ 8341 w 4523394"/>
                <a:gd name="connsiteY26" fmla="*/ 3554360 h 3830400"/>
                <a:gd name="connsiteX27" fmla="*/ 0 w 4523394"/>
                <a:gd name="connsiteY27" fmla="*/ 3549611 h 38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23394" h="3830400">
                  <a:moveTo>
                    <a:pt x="2092838" y="3063020"/>
                  </a:moveTo>
                  <a:cubicBezTo>
                    <a:pt x="2193485" y="3070133"/>
                    <a:pt x="2288915" y="3125487"/>
                    <a:pt x="2343161" y="3219444"/>
                  </a:cubicBezTo>
                  <a:cubicBezTo>
                    <a:pt x="2429954" y="3369774"/>
                    <a:pt x="2378449" y="3562000"/>
                    <a:pt x="2228118" y="3648794"/>
                  </a:cubicBezTo>
                  <a:cubicBezTo>
                    <a:pt x="2077786" y="3735588"/>
                    <a:pt x="1885559" y="3684081"/>
                    <a:pt x="1798766" y="3533750"/>
                  </a:cubicBezTo>
                  <a:cubicBezTo>
                    <a:pt x="1711974" y="3383419"/>
                    <a:pt x="1763479" y="3191193"/>
                    <a:pt x="1913810" y="3104399"/>
                  </a:cubicBezTo>
                  <a:cubicBezTo>
                    <a:pt x="1970185" y="3071852"/>
                    <a:pt x="2032451" y="3058753"/>
                    <a:pt x="2092838" y="3063020"/>
                  </a:cubicBezTo>
                  <a:close/>
                  <a:moveTo>
                    <a:pt x="4021903" y="1290343"/>
                  </a:moveTo>
                  <a:cubicBezTo>
                    <a:pt x="4173560" y="1301062"/>
                    <a:pt x="4317359" y="1384470"/>
                    <a:pt x="4399099" y="1526047"/>
                  </a:cubicBezTo>
                  <a:cubicBezTo>
                    <a:pt x="4529882" y="1752570"/>
                    <a:pt x="4452269" y="2042224"/>
                    <a:pt x="4225746" y="2173007"/>
                  </a:cubicBezTo>
                  <a:cubicBezTo>
                    <a:pt x="3999223" y="2303790"/>
                    <a:pt x="3709569" y="2226178"/>
                    <a:pt x="3578786" y="1999655"/>
                  </a:cubicBezTo>
                  <a:cubicBezTo>
                    <a:pt x="3448003" y="1773132"/>
                    <a:pt x="3525615" y="1483478"/>
                    <a:pt x="3752138" y="1352694"/>
                  </a:cubicBezTo>
                  <a:cubicBezTo>
                    <a:pt x="3837084" y="1303651"/>
                    <a:pt x="3930908" y="1283912"/>
                    <a:pt x="4021903" y="1290343"/>
                  </a:cubicBezTo>
                  <a:close/>
                  <a:moveTo>
                    <a:pt x="0" y="0"/>
                  </a:moveTo>
                  <a:lnTo>
                    <a:pt x="4496979" y="0"/>
                  </a:lnTo>
                  <a:lnTo>
                    <a:pt x="4503678" y="25146"/>
                  </a:lnTo>
                  <a:cubicBezTo>
                    <a:pt x="4545364" y="235150"/>
                    <a:pt x="4521916" y="466040"/>
                    <a:pt x="4424081" y="648848"/>
                  </a:cubicBezTo>
                  <a:cubicBezTo>
                    <a:pt x="4135114" y="1187460"/>
                    <a:pt x="3356321" y="1009462"/>
                    <a:pt x="3172963" y="1488410"/>
                  </a:cubicBezTo>
                  <a:cubicBezTo>
                    <a:pt x="3063420" y="1774578"/>
                    <a:pt x="3226876" y="2135329"/>
                    <a:pt x="3391126" y="2327151"/>
                  </a:cubicBezTo>
                  <a:cubicBezTo>
                    <a:pt x="3703899" y="2692408"/>
                    <a:pt x="4080095" y="2564143"/>
                    <a:pt x="4247887" y="2883393"/>
                  </a:cubicBezTo>
                  <a:cubicBezTo>
                    <a:pt x="4372467" y="3120590"/>
                    <a:pt x="4314876" y="3477586"/>
                    <a:pt x="4101114" y="3673646"/>
                  </a:cubicBezTo>
                  <a:cubicBezTo>
                    <a:pt x="4071248" y="3700994"/>
                    <a:pt x="4038507" y="3725009"/>
                    <a:pt x="4003376" y="3745292"/>
                  </a:cubicBezTo>
                  <a:lnTo>
                    <a:pt x="4003825" y="3745865"/>
                  </a:lnTo>
                  <a:cubicBezTo>
                    <a:pt x="3767079" y="3882551"/>
                    <a:pt x="3480891" y="3817248"/>
                    <a:pt x="3392396" y="3797004"/>
                  </a:cubicBezTo>
                  <a:cubicBezTo>
                    <a:pt x="2974033" y="3701486"/>
                    <a:pt x="3010744" y="3267137"/>
                    <a:pt x="2569691" y="3015770"/>
                  </a:cubicBezTo>
                  <a:cubicBezTo>
                    <a:pt x="2538732" y="2997977"/>
                    <a:pt x="2156724" y="2787303"/>
                    <a:pt x="1724277" y="2873737"/>
                  </a:cubicBezTo>
                  <a:cubicBezTo>
                    <a:pt x="1105663" y="2997269"/>
                    <a:pt x="1057399" y="3593444"/>
                    <a:pt x="523060" y="3653103"/>
                  </a:cubicBezTo>
                  <a:cubicBezTo>
                    <a:pt x="354178" y="3671957"/>
                    <a:pt x="170589" y="3633468"/>
                    <a:pt x="8341" y="3554360"/>
                  </a:cubicBezTo>
                  <a:lnTo>
                    <a:pt x="0" y="3549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9" name="Freeform: Shape 4112">
              <a:extLst>
                <a:ext uri="{FF2B5EF4-FFF2-40B4-BE49-F238E27FC236}">
                  <a16:creationId xmlns:a16="http://schemas.microsoft.com/office/drawing/2014/main" id="{EC45BA41-B60F-4E51-8A1F-F96D8001A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67861" y="0"/>
              <a:ext cx="4124139" cy="3429000"/>
            </a:xfrm>
            <a:custGeom>
              <a:avLst/>
              <a:gdLst>
                <a:gd name="connsiteX0" fmla="*/ 756925 w 3948960"/>
                <a:gd name="connsiteY0" fmla="*/ 0 h 3283348"/>
                <a:gd name="connsiteX1" fmla="*/ 3948960 w 3948960"/>
                <a:gd name="connsiteY1" fmla="*/ 0 h 3283348"/>
                <a:gd name="connsiteX2" fmla="*/ 3948960 w 3948960"/>
                <a:gd name="connsiteY2" fmla="*/ 3028443 h 3283348"/>
                <a:gd name="connsiteX3" fmla="*/ 3944612 w 3948960"/>
                <a:gd name="connsiteY3" fmla="*/ 3030609 h 3283348"/>
                <a:gd name="connsiteX4" fmla="*/ 3460760 w 3948960"/>
                <a:gd name="connsiteY4" fmla="*/ 3028215 h 3283348"/>
                <a:gd name="connsiteX5" fmla="*/ 3135232 w 3948960"/>
                <a:gd name="connsiteY5" fmla="*/ 2785063 h 3283348"/>
                <a:gd name="connsiteX6" fmla="*/ 2317701 w 3948960"/>
                <a:gd name="connsiteY6" fmla="*/ 2724026 h 3283348"/>
                <a:gd name="connsiteX7" fmla="*/ 1761691 w 3948960"/>
                <a:gd name="connsiteY7" fmla="*/ 3093870 h 3283348"/>
                <a:gd name="connsiteX8" fmla="*/ 340741 w 3948960"/>
                <a:gd name="connsiteY8" fmla="*/ 3018962 h 3283348"/>
                <a:gd name="connsiteX9" fmla="*/ 363831 w 3948960"/>
                <a:gd name="connsiteY9" fmla="*/ 1643970 h 3283348"/>
                <a:gd name="connsiteX10" fmla="*/ 745749 w 3948960"/>
                <a:gd name="connsiteY10" fmla="*/ 1335557 h 3283348"/>
                <a:gd name="connsiteX11" fmla="*/ 848544 w 3948960"/>
                <a:gd name="connsiteY11" fmla="*/ 943073 h 3283348"/>
                <a:gd name="connsiteX12" fmla="*/ 687627 w 3948960"/>
                <a:gd name="connsiteY12" fmla="*/ 444660 h 3283348"/>
                <a:gd name="connsiteX13" fmla="*/ 718069 w 3948960"/>
                <a:gd name="connsiteY13" fmla="*/ 58869 h 32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48960" h="3283348">
                  <a:moveTo>
                    <a:pt x="756925" y="0"/>
                  </a:moveTo>
                  <a:lnTo>
                    <a:pt x="3948960" y="0"/>
                  </a:lnTo>
                  <a:lnTo>
                    <a:pt x="3948960" y="3028443"/>
                  </a:lnTo>
                  <a:lnTo>
                    <a:pt x="3944612" y="3030609"/>
                  </a:lnTo>
                  <a:cubicBezTo>
                    <a:pt x="3794086" y="3095704"/>
                    <a:pt x="3631344" y="3097338"/>
                    <a:pt x="3460760" y="3028215"/>
                  </a:cubicBezTo>
                  <a:cubicBezTo>
                    <a:pt x="3339787" y="2979196"/>
                    <a:pt x="3232748" y="2879330"/>
                    <a:pt x="3135232" y="2785063"/>
                  </a:cubicBezTo>
                  <a:cubicBezTo>
                    <a:pt x="2873582" y="2532193"/>
                    <a:pt x="2580658" y="2553501"/>
                    <a:pt x="2317701" y="2724026"/>
                  </a:cubicBezTo>
                  <a:cubicBezTo>
                    <a:pt x="2130918" y="2845457"/>
                    <a:pt x="1956476" y="2989300"/>
                    <a:pt x="1761691" y="3093870"/>
                  </a:cubicBezTo>
                  <a:cubicBezTo>
                    <a:pt x="1278276" y="3354284"/>
                    <a:pt x="789154" y="3361815"/>
                    <a:pt x="340741" y="3018962"/>
                  </a:cubicBezTo>
                  <a:cubicBezTo>
                    <a:pt x="-16780" y="2745617"/>
                    <a:pt x="-210419" y="2050739"/>
                    <a:pt x="363831" y="1643970"/>
                  </a:cubicBezTo>
                  <a:cubicBezTo>
                    <a:pt x="496822" y="1549696"/>
                    <a:pt x="621275" y="1441991"/>
                    <a:pt x="745749" y="1335557"/>
                  </a:cubicBezTo>
                  <a:cubicBezTo>
                    <a:pt x="863593" y="1234892"/>
                    <a:pt x="897609" y="1094328"/>
                    <a:pt x="848544" y="943073"/>
                  </a:cubicBezTo>
                  <a:cubicBezTo>
                    <a:pt x="794455" y="777011"/>
                    <a:pt x="724491" y="614669"/>
                    <a:pt x="687627" y="444660"/>
                  </a:cubicBezTo>
                  <a:cubicBezTo>
                    <a:pt x="656539" y="302456"/>
                    <a:pt x="664487" y="170561"/>
                    <a:pt x="718069" y="588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20" name="Freeform: Shape 4113">
              <a:extLst>
                <a:ext uri="{FF2B5EF4-FFF2-40B4-BE49-F238E27FC236}">
                  <a16:creationId xmlns:a16="http://schemas.microsoft.com/office/drawing/2014/main" id="{70D5807B-A4B1-4BB5-AAC4-B14519A71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6631" y="0"/>
              <a:ext cx="3797879" cy="3429000"/>
            </a:xfrm>
            <a:custGeom>
              <a:avLst/>
              <a:gdLst>
                <a:gd name="connsiteX0" fmla="*/ 423535 w 6666587"/>
                <a:gd name="connsiteY0" fmla="*/ 3916402 h 6019077"/>
                <a:gd name="connsiteX1" fmla="*/ 840979 w 6666587"/>
                <a:gd name="connsiteY1" fmla="*/ 4333846 h 6019077"/>
                <a:gd name="connsiteX2" fmla="*/ 423535 w 6666587"/>
                <a:gd name="connsiteY2" fmla="*/ 4751290 h 6019077"/>
                <a:gd name="connsiteX3" fmla="*/ 6091 w 6666587"/>
                <a:gd name="connsiteY3" fmla="*/ 4333846 h 6019077"/>
                <a:gd name="connsiteX4" fmla="*/ 423535 w 6666587"/>
                <a:gd name="connsiteY4" fmla="*/ 3916402 h 6019077"/>
                <a:gd name="connsiteX5" fmla="*/ 1989784 w 6666587"/>
                <a:gd name="connsiteY5" fmla="*/ 453 h 6019077"/>
                <a:gd name="connsiteX6" fmla="*/ 3353284 w 6666587"/>
                <a:gd name="connsiteY6" fmla="*/ 490276 h 6019077"/>
                <a:gd name="connsiteX7" fmla="*/ 4064420 w 6666587"/>
                <a:gd name="connsiteY7" fmla="*/ 570858 h 6019077"/>
                <a:gd name="connsiteX8" fmla="*/ 4534574 w 6666587"/>
                <a:gd name="connsiteY8" fmla="*/ 410362 h 6019077"/>
                <a:gd name="connsiteX9" fmla="*/ 6611024 w 6666587"/>
                <a:gd name="connsiteY9" fmla="*/ 1727288 h 6019077"/>
                <a:gd name="connsiteX10" fmla="*/ 5833213 w 6666587"/>
                <a:gd name="connsiteY10" fmla="*/ 3683152 h 6019077"/>
                <a:gd name="connsiteX11" fmla="*/ 5553844 w 6666587"/>
                <a:gd name="connsiteY11" fmla="*/ 4357712 h 6019077"/>
                <a:gd name="connsiteX12" fmla="*/ 5556320 w 6666587"/>
                <a:gd name="connsiteY12" fmla="*/ 4369809 h 6019077"/>
                <a:gd name="connsiteX13" fmla="*/ 4814609 w 6666587"/>
                <a:gd name="connsiteY13" fmla="*/ 5547766 h 6019077"/>
                <a:gd name="connsiteX14" fmla="*/ 4227964 w 6666587"/>
                <a:gd name="connsiteY14" fmla="*/ 5523668 h 6019077"/>
                <a:gd name="connsiteX15" fmla="*/ 3597314 w 6666587"/>
                <a:gd name="connsiteY15" fmla="*/ 5649017 h 6019077"/>
                <a:gd name="connsiteX16" fmla="*/ 2945899 w 6666587"/>
                <a:gd name="connsiteY16" fmla="*/ 5979915 h 6019077"/>
                <a:gd name="connsiteX17" fmla="*/ 1124434 w 6666587"/>
                <a:gd name="connsiteY17" fmla="*/ 4860537 h 6019077"/>
                <a:gd name="connsiteX18" fmla="*/ 1096906 w 6666587"/>
                <a:gd name="connsiteY18" fmla="*/ 4273607 h 6019077"/>
                <a:gd name="connsiteX19" fmla="*/ 1096811 w 6666587"/>
                <a:gd name="connsiteY19" fmla="*/ 4273607 h 6019077"/>
                <a:gd name="connsiteX20" fmla="*/ 835635 w 6666587"/>
                <a:gd name="connsiteY20" fmla="*/ 3666959 h 6019077"/>
                <a:gd name="connsiteX21" fmla="*/ 198 w 6666587"/>
                <a:gd name="connsiteY21" fmla="*/ 2032755 h 6019077"/>
                <a:gd name="connsiteX22" fmla="*/ 1068902 w 6666587"/>
                <a:gd name="connsiteY22" fmla="*/ 239197 h 6019077"/>
                <a:gd name="connsiteX23" fmla="*/ 1989784 w 6666587"/>
                <a:gd name="connsiteY23" fmla="*/ 453 h 601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6587" h="6019077">
                  <a:moveTo>
                    <a:pt x="423535" y="3916402"/>
                  </a:moveTo>
                  <a:cubicBezTo>
                    <a:pt x="654083" y="3916402"/>
                    <a:pt x="840979" y="4103298"/>
                    <a:pt x="840979" y="4333846"/>
                  </a:cubicBezTo>
                  <a:cubicBezTo>
                    <a:pt x="840979" y="4564394"/>
                    <a:pt x="654083" y="4751290"/>
                    <a:pt x="423535" y="4751290"/>
                  </a:cubicBezTo>
                  <a:cubicBezTo>
                    <a:pt x="192987" y="4751290"/>
                    <a:pt x="6091" y="4564394"/>
                    <a:pt x="6091" y="4333846"/>
                  </a:cubicBezTo>
                  <a:cubicBezTo>
                    <a:pt x="6091" y="4103298"/>
                    <a:pt x="192987" y="3916402"/>
                    <a:pt x="423535" y="3916402"/>
                  </a:cubicBezTo>
                  <a:close/>
                  <a:moveTo>
                    <a:pt x="1989784" y="453"/>
                  </a:moveTo>
                  <a:cubicBezTo>
                    <a:pt x="2497478" y="-10315"/>
                    <a:pt x="2981154" y="171129"/>
                    <a:pt x="3353284" y="490276"/>
                  </a:cubicBezTo>
                  <a:cubicBezTo>
                    <a:pt x="3551212" y="660012"/>
                    <a:pt x="3831724" y="688587"/>
                    <a:pt x="4064420" y="570858"/>
                  </a:cubicBezTo>
                  <a:cubicBezTo>
                    <a:pt x="4212915" y="495876"/>
                    <a:pt x="4371221" y="441862"/>
                    <a:pt x="4534574" y="410362"/>
                  </a:cubicBezTo>
                  <a:cubicBezTo>
                    <a:pt x="5462118" y="230434"/>
                    <a:pt x="6378519" y="811936"/>
                    <a:pt x="6611024" y="1727288"/>
                  </a:cubicBezTo>
                  <a:cubicBezTo>
                    <a:pt x="6802477" y="2478877"/>
                    <a:pt x="6488532" y="3268281"/>
                    <a:pt x="5833213" y="3683152"/>
                  </a:cubicBezTo>
                  <a:cubicBezTo>
                    <a:pt x="5607374" y="3826122"/>
                    <a:pt x="5498790" y="4096251"/>
                    <a:pt x="5553844" y="4357712"/>
                  </a:cubicBezTo>
                  <a:cubicBezTo>
                    <a:pt x="5554702" y="4361713"/>
                    <a:pt x="5555464" y="4365714"/>
                    <a:pt x="5556320" y="4369809"/>
                  </a:cubicBezTo>
                  <a:cubicBezTo>
                    <a:pt x="5659953" y="4893779"/>
                    <a:pt x="5332103" y="5414416"/>
                    <a:pt x="4814609" y="5547766"/>
                  </a:cubicBezTo>
                  <a:cubicBezTo>
                    <a:pt x="4620966" y="5597963"/>
                    <a:pt x="4416845" y="5589571"/>
                    <a:pt x="4227964" y="5523668"/>
                  </a:cubicBezTo>
                  <a:cubicBezTo>
                    <a:pt x="4011556" y="5448039"/>
                    <a:pt x="3770574" y="5498998"/>
                    <a:pt x="3597314" y="5649017"/>
                  </a:cubicBezTo>
                  <a:cubicBezTo>
                    <a:pt x="3410434" y="5810799"/>
                    <a:pt x="3186786" y="5924404"/>
                    <a:pt x="2945899" y="5979915"/>
                  </a:cubicBezTo>
                  <a:cubicBezTo>
                    <a:pt x="2138465" y="6167081"/>
                    <a:pt x="1321601" y="5665304"/>
                    <a:pt x="1124434" y="4860537"/>
                  </a:cubicBezTo>
                  <a:cubicBezTo>
                    <a:pt x="1077094" y="4668551"/>
                    <a:pt x="1067759" y="4469174"/>
                    <a:pt x="1096906" y="4273607"/>
                  </a:cubicBezTo>
                  <a:lnTo>
                    <a:pt x="1096811" y="4273607"/>
                  </a:lnTo>
                  <a:cubicBezTo>
                    <a:pt x="1131958" y="4039101"/>
                    <a:pt x="1027278" y="3806500"/>
                    <a:pt x="835635" y="3666959"/>
                  </a:cubicBezTo>
                  <a:cubicBezTo>
                    <a:pt x="344241" y="3309105"/>
                    <a:pt x="9723" y="2729604"/>
                    <a:pt x="198" y="2032755"/>
                  </a:cubicBezTo>
                  <a:cubicBezTo>
                    <a:pt x="-10375" y="1282185"/>
                    <a:pt x="402152" y="583907"/>
                    <a:pt x="1068902" y="239197"/>
                  </a:cubicBezTo>
                  <a:cubicBezTo>
                    <a:pt x="1371905" y="82570"/>
                    <a:pt x="1685168" y="6914"/>
                    <a:pt x="1989784" y="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8F94888-EB38-1939-DA2F-30790DEC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21759"/>
            <a:ext cx="6172200" cy="2298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А такий мурал зроблений на стіні нашій студії «Творчість на дотик» ХСШ ім. В. Г. Короленко, який ми разом намолювали з творчою групою учнів нашої школи.</a:t>
            </a:r>
          </a:p>
        </p:txBody>
      </p:sp>
      <p:pic>
        <p:nvPicPr>
          <p:cNvPr id="5" name="Obraz 4" descr="Obraz zawierający budynek, zewnętrzne, kolorowy, namalowane&#10;&#10;Opis wygenerowany automatycznie">
            <a:extLst>
              <a:ext uri="{FF2B5EF4-FFF2-40B4-BE49-F238E27FC236}">
                <a16:creationId xmlns:a16="http://schemas.microsoft.com/office/drawing/2014/main" id="{E340A229-B984-BA9E-9CF3-F96C09AAA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12334" r="11725" b="6768"/>
          <a:stretch/>
        </p:blipFill>
        <p:spPr>
          <a:xfrm>
            <a:off x="3774264" y="638175"/>
            <a:ext cx="3702236" cy="2017371"/>
          </a:xfrm>
          <a:prstGeom prst="rect">
            <a:avLst/>
          </a:prstGeom>
        </p:spPr>
      </p:pic>
      <p:pic>
        <p:nvPicPr>
          <p:cNvPr id="7" name="Obraz 6" descr="Obraz zawierający podłoże, osoba, zewnętrzne, pozujący&#10;&#10;Opis wygenerowany automatycznie">
            <a:extLst>
              <a:ext uri="{FF2B5EF4-FFF2-40B4-BE49-F238E27FC236}">
                <a16:creationId xmlns:a16="http://schemas.microsoft.com/office/drawing/2014/main" id="{C12B4107-79BD-22A1-F249-EDB403E65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r="7111"/>
          <a:stretch/>
        </p:blipFill>
        <p:spPr>
          <a:xfrm>
            <a:off x="191902" y="624650"/>
            <a:ext cx="3391076" cy="200293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0E9070-20D9-46CA-99FA-753D492E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1491" y="638176"/>
            <a:ext cx="4286251" cy="20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1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131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Вчені розповіли, які бесіди вели давні люди 200 тис. років тому">
            <a:extLst>
              <a:ext uri="{FF2B5EF4-FFF2-40B4-BE49-F238E27FC236}">
                <a16:creationId xmlns:a16="http://schemas.microsoft.com/office/drawing/2014/main" id="{99D70766-1F5E-1ACD-92A2-4279A6279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 r="1" b="1"/>
          <a:stretch/>
        </p:blipFill>
        <p:spPr bwMode="auto">
          <a:xfrm>
            <a:off x="-74645" y="10"/>
            <a:ext cx="122666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F4EC6B62-8D18-47C6-815A-17919789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50443" y="-1383557"/>
            <a:ext cx="6858000" cy="96251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46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27A378-7CAC-9A33-E16B-AF2A51EA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2" y="663960"/>
            <a:ext cx="6787658" cy="3594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 b="1" i="0">
                <a:solidFill>
                  <a:srgbClr val="FFFFFF"/>
                </a:solidFill>
                <a:effectLst/>
              </a:rPr>
              <a:t>Поміркуйте, де жили наші пращури?</a:t>
            </a:r>
            <a:br>
              <a:rPr lang="en-US" sz="5400" b="0" i="0">
                <a:solidFill>
                  <a:srgbClr val="FFFFFF"/>
                </a:solidFill>
                <a:effectLst/>
              </a:rPr>
            </a:br>
            <a:endParaRPr lang="en-US" sz="5400">
              <a:solidFill>
                <a:srgbClr val="FFFFFF"/>
              </a:solidFill>
            </a:endParaRPr>
          </a:p>
        </p:txBody>
      </p:sp>
      <p:sp useBgFill="1">
        <p:nvSpPr>
          <p:cNvPr id="5135" name="Freeform: Shape 5134">
            <a:extLst>
              <a:ext uri="{FF2B5EF4-FFF2-40B4-BE49-F238E27FC236}">
                <a16:creationId xmlns:a16="http://schemas.microsoft.com/office/drawing/2014/main" id="{0EE1950E-A750-4EB6-943D-2FE814B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2630" cy="2848482"/>
          </a:xfrm>
          <a:custGeom>
            <a:avLst/>
            <a:gdLst>
              <a:gd name="connsiteX0" fmla="*/ 1193013 w 2432630"/>
              <a:gd name="connsiteY0" fmla="*/ 1609830 h 2848482"/>
              <a:gd name="connsiteX1" fmla="*/ 1452520 w 2432630"/>
              <a:gd name="connsiteY1" fmla="*/ 1771993 h 2848482"/>
              <a:gd name="connsiteX2" fmla="*/ 1333256 w 2432630"/>
              <a:gd name="connsiteY2" fmla="*/ 2217094 h 2848482"/>
              <a:gd name="connsiteX3" fmla="*/ 888154 w 2432630"/>
              <a:gd name="connsiteY3" fmla="*/ 2097829 h 2848482"/>
              <a:gd name="connsiteX4" fmla="*/ 1007419 w 2432630"/>
              <a:gd name="connsiteY4" fmla="*/ 1652728 h 2848482"/>
              <a:gd name="connsiteX5" fmla="*/ 1193013 w 2432630"/>
              <a:gd name="connsiteY5" fmla="*/ 1609830 h 2848482"/>
              <a:gd name="connsiteX6" fmla="*/ 1721013 w 2432630"/>
              <a:gd name="connsiteY6" fmla="*/ 1345937 h 2848482"/>
              <a:gd name="connsiteX7" fmla="*/ 1880524 w 2432630"/>
              <a:gd name="connsiteY7" fmla="*/ 1425334 h 2848482"/>
              <a:gd name="connsiteX8" fmla="*/ 1821528 w 2432630"/>
              <a:gd name="connsiteY8" fmla="*/ 1645511 h 2848482"/>
              <a:gd name="connsiteX9" fmla="*/ 1601350 w 2432630"/>
              <a:gd name="connsiteY9" fmla="*/ 1586514 h 2848482"/>
              <a:gd name="connsiteX10" fmla="*/ 1660347 w 2432630"/>
              <a:gd name="connsiteY10" fmla="*/ 1366337 h 2848482"/>
              <a:gd name="connsiteX11" fmla="*/ 1721013 w 2432630"/>
              <a:gd name="connsiteY11" fmla="*/ 1345937 h 2848482"/>
              <a:gd name="connsiteX12" fmla="*/ 0 w 2432630"/>
              <a:gd name="connsiteY12" fmla="*/ 0 h 2848482"/>
              <a:gd name="connsiteX13" fmla="*/ 2420476 w 2432630"/>
              <a:gd name="connsiteY13" fmla="*/ 0 h 2848482"/>
              <a:gd name="connsiteX14" fmla="*/ 2431096 w 2432630"/>
              <a:gd name="connsiteY14" fmla="*/ 94052 h 2848482"/>
              <a:gd name="connsiteX15" fmla="*/ 2426545 w 2432630"/>
              <a:gd name="connsiteY15" fmla="*/ 261706 h 2848482"/>
              <a:gd name="connsiteX16" fmla="*/ 1347411 w 2432630"/>
              <a:gd name="connsiteY16" fmla="*/ 1289202 h 2848482"/>
              <a:gd name="connsiteX17" fmla="*/ 678423 w 2432630"/>
              <a:gd name="connsiteY17" fmla="*/ 1606118 h 2848482"/>
              <a:gd name="connsiteX18" fmla="*/ 284014 w 2432630"/>
              <a:gd name="connsiteY18" fmla="*/ 2398976 h 2848482"/>
              <a:gd name="connsiteX19" fmla="*/ 97407 w 2432630"/>
              <a:gd name="connsiteY19" fmla="*/ 2742323 h 2848482"/>
              <a:gd name="connsiteX20" fmla="*/ 0 w 2432630"/>
              <a:gd name="connsiteY20" fmla="*/ 2848482 h 284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2630" h="2848482">
                <a:moveTo>
                  <a:pt x="1193013" y="1609830"/>
                </a:moveTo>
                <a:cubicBezTo>
                  <a:pt x="1297352" y="1617205"/>
                  <a:pt x="1396284" y="1674588"/>
                  <a:pt x="1452520" y="1771993"/>
                </a:cubicBezTo>
                <a:cubicBezTo>
                  <a:pt x="1542498" y="1927838"/>
                  <a:pt x="1489101" y="2127117"/>
                  <a:pt x="1333256" y="2217094"/>
                </a:cubicBezTo>
                <a:cubicBezTo>
                  <a:pt x="1177410" y="2307071"/>
                  <a:pt x="978131" y="2253675"/>
                  <a:pt x="888154" y="2097829"/>
                </a:cubicBezTo>
                <a:cubicBezTo>
                  <a:pt x="798176" y="1941984"/>
                  <a:pt x="851572" y="1742705"/>
                  <a:pt x="1007419" y="1652728"/>
                </a:cubicBezTo>
                <a:cubicBezTo>
                  <a:pt x="1065861" y="1618986"/>
                  <a:pt x="1130410" y="1605406"/>
                  <a:pt x="1193013" y="1609830"/>
                </a:cubicBezTo>
                <a:close/>
                <a:moveTo>
                  <a:pt x="1721013" y="1345937"/>
                </a:moveTo>
                <a:cubicBezTo>
                  <a:pt x="1783347" y="1338202"/>
                  <a:pt x="1847142" y="1367515"/>
                  <a:pt x="1880524" y="1425334"/>
                </a:cubicBezTo>
                <a:cubicBezTo>
                  <a:pt x="1925033" y="1502425"/>
                  <a:pt x="1898619" y="1601002"/>
                  <a:pt x="1821528" y="1645511"/>
                </a:cubicBezTo>
                <a:cubicBezTo>
                  <a:pt x="1744436" y="1690020"/>
                  <a:pt x="1645859" y="1663606"/>
                  <a:pt x="1601350" y="1586514"/>
                </a:cubicBezTo>
                <a:cubicBezTo>
                  <a:pt x="1556841" y="1509423"/>
                  <a:pt x="1583254" y="1410846"/>
                  <a:pt x="1660347" y="1366337"/>
                </a:cubicBezTo>
                <a:cubicBezTo>
                  <a:pt x="1679620" y="1355210"/>
                  <a:pt x="1700235" y="1348515"/>
                  <a:pt x="1721013" y="1345937"/>
                </a:cubicBezTo>
                <a:close/>
                <a:moveTo>
                  <a:pt x="0" y="0"/>
                </a:moveTo>
                <a:lnTo>
                  <a:pt x="2420476" y="0"/>
                </a:lnTo>
                <a:lnTo>
                  <a:pt x="2431096" y="94052"/>
                </a:lnTo>
                <a:cubicBezTo>
                  <a:pt x="2434004" y="150699"/>
                  <a:pt x="2432933" y="206775"/>
                  <a:pt x="2426545" y="261706"/>
                </a:cubicBezTo>
                <a:cubicBezTo>
                  <a:pt x="2360669" y="828256"/>
                  <a:pt x="1972176" y="1172577"/>
                  <a:pt x="1347411" y="1289202"/>
                </a:cubicBezTo>
                <a:cubicBezTo>
                  <a:pt x="1096744" y="1336043"/>
                  <a:pt x="825156" y="1376752"/>
                  <a:pt x="678423" y="1606118"/>
                </a:cubicBezTo>
                <a:cubicBezTo>
                  <a:pt x="520257" y="1853673"/>
                  <a:pt x="394149" y="2125038"/>
                  <a:pt x="284014" y="2398976"/>
                </a:cubicBezTo>
                <a:cubicBezTo>
                  <a:pt x="233465" y="2524954"/>
                  <a:pt x="173906" y="2641107"/>
                  <a:pt x="97407" y="2742323"/>
                </a:cubicBezTo>
                <a:lnTo>
                  <a:pt x="0" y="28484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8DA400-55F2-0F62-475B-D5533FFC765E}"/>
              </a:ext>
            </a:extLst>
          </p:cNvPr>
          <p:cNvSpPr txBox="1"/>
          <p:nvPr/>
        </p:nvSpPr>
        <p:spPr>
          <a:xfrm>
            <a:off x="646250" y="6009374"/>
            <a:ext cx="1093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 далекі – далекі часи, коли наші пращури не вміли будувати, вони жили в місцях, які вважали придатними до цього – в печерах. Згодом вони почали задумуватися над тим, що печери це не найкраще житло.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07649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387</Words>
  <Application>Microsoft Office PowerPoint</Application>
  <PresentationFormat>Широкий екран</PresentationFormat>
  <Paragraphs>43</Paragraphs>
  <Slides>18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Lato</vt:lpstr>
      <vt:lpstr>Open Sans</vt:lpstr>
      <vt:lpstr>Posterama</vt:lpstr>
      <vt:lpstr>Times New Roman</vt:lpstr>
      <vt:lpstr>SplashVTI</vt:lpstr>
      <vt:lpstr>Чарівні дива. Архітектура. Мурал. </vt:lpstr>
      <vt:lpstr>Сьогодні на урок до нас завітав Пан Олівець </vt:lpstr>
      <vt:lpstr>Мистецьке місто</vt:lpstr>
      <vt:lpstr>Митець, мисткиня – особа займається мистецтвом</vt:lpstr>
      <vt:lpstr>Розгляньте малюнок. Розкажіть , у якому із будинків живуть живописці, графіки, композитори і скульптори.  Поясніть свій вибір  </vt:lpstr>
      <vt:lpstr>Ласкаво просимо на Архітектурну вулицю.  Тут мешкають архітектори – люди, які проєктують різні споруди </vt:lpstr>
      <vt:lpstr>Презентація PowerPoint</vt:lpstr>
      <vt:lpstr>А такий мурал зроблений на стіні нашій студії «Творчість на дотик» ХСШ ім. В. Г. Короленко, який ми разом намолювали з творчою групою учнів нашої школи.</vt:lpstr>
      <vt:lpstr>Поміркуйте, де жили наші пращури? </vt:lpstr>
      <vt:lpstr>Презентація PowerPoint</vt:lpstr>
      <vt:lpstr>Презентація PowerPoint</vt:lpstr>
      <vt:lpstr>Навіть зараз іще можна побачити дерев’яні споруди, які зводили, не використовуючи жодного цвяха</vt:lpstr>
      <vt:lpstr>Поміркуйте, із чого складається кожний будинок. А чи може він бути без якоїсь складової?  </vt:lpstr>
      <vt:lpstr>Презентація PowerPoint</vt:lpstr>
      <vt:lpstr>Презентація PowerPoint</vt:lpstr>
      <vt:lpstr>Презентація PowerPoint</vt:lpstr>
      <vt:lpstr>Презентація PowerPoint</vt:lpstr>
      <vt:lpstr>Ось такий малюнок ми з вами зробимо на нашому майстер класі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Чарівні дива. Архітектура. Мурал.</dc:title>
  <dc:creator>Кирилл Попов</dc:creator>
  <cp:lastModifiedBy>Світлана Полотовська</cp:lastModifiedBy>
  <cp:revision>3</cp:revision>
  <dcterms:created xsi:type="dcterms:W3CDTF">2023-02-22T08:49:32Z</dcterms:created>
  <dcterms:modified xsi:type="dcterms:W3CDTF">2026-02-11T20:30:11Z</dcterms:modified>
</cp:coreProperties>
</file>