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Mulled Wine Season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2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6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pn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18" Target="../media/image21.png" Type="http://schemas.openxmlformats.org/officeDocument/2006/relationships/image"/><Relationship Id="rId19" Target="../media/image22.svg" Type="http://schemas.openxmlformats.org/officeDocument/2006/relationships/image"/><Relationship Id="rId2" Target="../media/image1.png" Type="http://schemas.openxmlformats.org/officeDocument/2006/relationships/image"/><Relationship Id="rId20" Target="../media/image23.png" Type="http://schemas.openxmlformats.org/officeDocument/2006/relationships/image"/><Relationship Id="rId21" Target="../media/image24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24" Target="../media/image27.png" Type="http://schemas.openxmlformats.org/officeDocument/2006/relationships/image"/><Relationship Id="rId25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22696" y="2524696"/>
            <a:ext cx="11442608" cy="438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b="true" sz="5808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</a:t>
            </a:r>
            <a:r>
              <a:rPr lang="en-US" sz="5808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Імунітет та його види. Поняття про вакцини та сироватки. Поняття про імунодефіцит, імунотерапію та імунокорекцію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68458" y="7618494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9" y="0"/>
                </a:lnTo>
                <a:lnTo>
                  <a:pt x="4107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18646" y="-1824885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94163" y="6172200"/>
            <a:ext cx="3831277" cy="4123684"/>
          </a:xfrm>
          <a:custGeom>
            <a:avLst/>
            <a:gdLst/>
            <a:ahLst/>
            <a:cxnLst/>
            <a:rect r="r" b="b" t="t" l="l"/>
            <a:pathLst>
              <a:path h="4123684" w="3831277">
                <a:moveTo>
                  <a:pt x="0" y="0"/>
                </a:moveTo>
                <a:lnTo>
                  <a:pt x="3831277" y="0"/>
                </a:lnTo>
                <a:lnTo>
                  <a:pt x="3831277" y="4123684"/>
                </a:lnTo>
                <a:lnTo>
                  <a:pt x="0" y="4123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97284" y="-1411113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899687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18885">
            <a:off x="16542876" y="2999940"/>
            <a:ext cx="2342105" cy="2099377"/>
          </a:xfrm>
          <a:custGeom>
            <a:avLst/>
            <a:gdLst/>
            <a:ahLst/>
            <a:cxnLst/>
            <a:rect r="r" b="b" t="t" l="l"/>
            <a:pathLst>
              <a:path h="2099377" w="2342105">
                <a:moveTo>
                  <a:pt x="0" y="0"/>
                </a:moveTo>
                <a:lnTo>
                  <a:pt x="2342105" y="0"/>
                </a:lnTo>
                <a:lnTo>
                  <a:pt x="2342105" y="2099377"/>
                </a:lnTo>
                <a:lnTo>
                  <a:pt x="0" y="20993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312379" y="8236574"/>
            <a:ext cx="7223376" cy="1021726"/>
            <a:chOff x="0" y="0"/>
            <a:chExt cx="1902453" cy="2690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02453" cy="269097"/>
            </a:xfrm>
            <a:custGeom>
              <a:avLst/>
              <a:gdLst/>
              <a:ahLst/>
              <a:cxnLst/>
              <a:rect r="r" b="b" t="t" l="l"/>
              <a:pathLst>
                <a:path h="269097" w="1902453">
                  <a:moveTo>
                    <a:pt x="54661" y="0"/>
                  </a:moveTo>
                  <a:lnTo>
                    <a:pt x="1847792" y="0"/>
                  </a:lnTo>
                  <a:cubicBezTo>
                    <a:pt x="1862289" y="0"/>
                    <a:pt x="1876192" y="5759"/>
                    <a:pt x="1886443" y="16010"/>
                  </a:cubicBezTo>
                  <a:cubicBezTo>
                    <a:pt x="1896694" y="26261"/>
                    <a:pt x="1902453" y="40164"/>
                    <a:pt x="1902453" y="54661"/>
                  </a:cubicBezTo>
                  <a:lnTo>
                    <a:pt x="1902453" y="214435"/>
                  </a:lnTo>
                  <a:cubicBezTo>
                    <a:pt x="1902453" y="244624"/>
                    <a:pt x="1877981" y="269097"/>
                    <a:pt x="1847792" y="269097"/>
                  </a:cubicBezTo>
                  <a:lnTo>
                    <a:pt x="54661" y="269097"/>
                  </a:lnTo>
                  <a:cubicBezTo>
                    <a:pt x="24473" y="269097"/>
                    <a:pt x="0" y="244624"/>
                    <a:pt x="0" y="214435"/>
                  </a:cubicBezTo>
                  <a:lnTo>
                    <a:pt x="0" y="54661"/>
                  </a:lnTo>
                  <a:cubicBezTo>
                    <a:pt x="0" y="24473"/>
                    <a:pt x="24473" y="0"/>
                    <a:pt x="54661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0245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635912" y="8478197"/>
            <a:ext cx="657630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Біологія 8 клас НУШ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40699" y="843178"/>
            <a:ext cx="7019826" cy="2377722"/>
            <a:chOff x="0" y="0"/>
            <a:chExt cx="1848843" cy="6262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8843" cy="626231"/>
            </a:xfrm>
            <a:custGeom>
              <a:avLst/>
              <a:gdLst/>
              <a:ahLst/>
              <a:cxnLst/>
              <a:rect r="r" b="b" t="t" l="l"/>
              <a:pathLst>
                <a:path h="626231" w="1848843">
                  <a:moveTo>
                    <a:pt x="56246" y="0"/>
                  </a:moveTo>
                  <a:lnTo>
                    <a:pt x="1792597" y="0"/>
                  </a:lnTo>
                  <a:cubicBezTo>
                    <a:pt x="1807514" y="0"/>
                    <a:pt x="1821821" y="5926"/>
                    <a:pt x="1832369" y="16474"/>
                  </a:cubicBezTo>
                  <a:cubicBezTo>
                    <a:pt x="1842917" y="27022"/>
                    <a:pt x="1848843" y="41329"/>
                    <a:pt x="1848843" y="56246"/>
                  </a:cubicBezTo>
                  <a:lnTo>
                    <a:pt x="1848843" y="569985"/>
                  </a:lnTo>
                  <a:cubicBezTo>
                    <a:pt x="1848843" y="584903"/>
                    <a:pt x="1842917" y="599209"/>
                    <a:pt x="1832369" y="609757"/>
                  </a:cubicBezTo>
                  <a:cubicBezTo>
                    <a:pt x="1821821" y="620305"/>
                    <a:pt x="1807514" y="626231"/>
                    <a:pt x="1792597" y="626231"/>
                  </a:cubicBezTo>
                  <a:lnTo>
                    <a:pt x="56246" y="626231"/>
                  </a:lnTo>
                  <a:cubicBezTo>
                    <a:pt x="41329" y="626231"/>
                    <a:pt x="27022" y="620305"/>
                    <a:pt x="16474" y="609757"/>
                  </a:cubicBezTo>
                  <a:cubicBezTo>
                    <a:pt x="5926" y="599209"/>
                    <a:pt x="0" y="584903"/>
                    <a:pt x="0" y="569985"/>
                  </a:cubicBezTo>
                  <a:lnTo>
                    <a:pt x="0" y="56246"/>
                  </a:lnTo>
                  <a:cubicBezTo>
                    <a:pt x="0" y="41329"/>
                    <a:pt x="5926" y="27022"/>
                    <a:pt x="16474" y="16474"/>
                  </a:cubicBezTo>
                  <a:cubicBezTo>
                    <a:pt x="27022" y="5926"/>
                    <a:pt x="41329" y="0"/>
                    <a:pt x="56246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848843" cy="664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157950" y="3767135"/>
            <a:ext cx="6505715" cy="5041929"/>
          </a:xfrm>
          <a:custGeom>
            <a:avLst/>
            <a:gdLst/>
            <a:ahLst/>
            <a:cxnLst/>
            <a:rect r="r" b="b" t="t" l="l"/>
            <a:pathLst>
              <a:path h="5041929" w="6505715">
                <a:moveTo>
                  <a:pt x="0" y="0"/>
                </a:moveTo>
                <a:lnTo>
                  <a:pt x="6505715" y="0"/>
                </a:lnTo>
                <a:lnTo>
                  <a:pt x="6505715" y="5041929"/>
                </a:lnTo>
                <a:lnTo>
                  <a:pt x="0" y="50419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879136" y="701714"/>
            <a:ext cx="10916460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Механізм набутої імунної відповіді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розпізнавання антигену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утворення клітин пам’яті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швидка повторна відповідь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663665" y="4388233"/>
            <a:ext cx="8656919" cy="4157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Т-лімфоцити</a:t>
            </a: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– Т-хелпери — керують імунною відповіддю</a:t>
            </a: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– Т-кілери — знищують інфіковані клітини</a:t>
            </a: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– Т-рег</a:t>
            </a: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улятори — гальмують надмірну реакцію</a:t>
            </a:r>
          </a:p>
          <a:p>
            <a:pPr algn="ctr">
              <a:lnSpc>
                <a:spcPts val="2775"/>
              </a:lnSpc>
            </a:pP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В-лімфоцити </a:t>
            </a: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→ ут</a:t>
            </a: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ворюють антитіла</a:t>
            </a:r>
          </a:p>
          <a:p>
            <a:pPr algn="ctr">
              <a:lnSpc>
                <a:spcPts val="2775"/>
              </a:lnSpc>
            </a:pP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Антитіла</a:t>
            </a: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– специфічно зв’язуються з антигенами</a:t>
            </a: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– нейтралізують віруси та токсини</a:t>
            </a:r>
          </a:p>
          <a:p>
            <a:pPr algn="ctr">
              <a:lnSpc>
                <a:spcPts val="2775"/>
              </a:lnSpc>
            </a:pPr>
            <a:r>
              <a:rPr lang="en-US" sz="19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– позначають мішень для фагоцитів</a:t>
            </a:r>
          </a:p>
          <a:p>
            <a:pPr algn="ctr">
              <a:lnSpc>
                <a:spcPts val="2775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95528" y="3314739"/>
            <a:ext cx="4867427" cy="6972261"/>
          </a:xfrm>
          <a:custGeom>
            <a:avLst/>
            <a:gdLst/>
            <a:ahLst/>
            <a:cxnLst/>
            <a:rect r="r" b="b" t="t" l="l"/>
            <a:pathLst>
              <a:path h="6972261" w="4867427">
                <a:moveTo>
                  <a:pt x="0" y="0"/>
                </a:moveTo>
                <a:lnTo>
                  <a:pt x="4867428" y="0"/>
                </a:lnTo>
                <a:lnTo>
                  <a:pt x="4867428" y="6972261"/>
                </a:lnTo>
                <a:lnTo>
                  <a:pt x="0" y="6972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44782" y="703853"/>
            <a:ext cx="11886146" cy="24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42"/>
              </a:lnSpc>
            </a:pPr>
            <a:r>
              <a:rPr lang="en-US" sz="549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Вроджений і</a:t>
            </a:r>
            <a:r>
              <a:rPr lang="en-US" sz="549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набутий імунітет</a:t>
            </a:r>
          </a:p>
          <a:p>
            <a:pPr algn="l" marL="1186944" indent="-593472" lvl="1">
              <a:lnSpc>
                <a:spcPts val="6542"/>
              </a:lnSpc>
              <a:buFont typeface="Arial"/>
              <a:buChar char="•"/>
            </a:pPr>
            <a:r>
              <a:rPr lang="en-US" b="true" sz="5497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працюють разом</a:t>
            </a:r>
          </a:p>
          <a:p>
            <a:pPr algn="l" marL="1186944" indent="-593472" lvl="1">
              <a:lnSpc>
                <a:spcPts val="6542"/>
              </a:lnSpc>
              <a:buFont typeface="Arial"/>
              <a:buChar char="•"/>
            </a:pPr>
            <a:r>
              <a:rPr lang="en-US" b="true" sz="5497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доповнюють один одного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340710" y="8299169"/>
            <a:ext cx="2954080" cy="3179538"/>
          </a:xfrm>
          <a:custGeom>
            <a:avLst/>
            <a:gdLst/>
            <a:ahLst/>
            <a:cxnLst/>
            <a:rect r="r" b="b" t="t" l="l"/>
            <a:pathLst>
              <a:path h="3179538" w="2954080">
                <a:moveTo>
                  <a:pt x="0" y="0"/>
                </a:moveTo>
                <a:lnTo>
                  <a:pt x="2954080" y="0"/>
                </a:lnTo>
                <a:lnTo>
                  <a:pt x="2954080" y="3179538"/>
                </a:lnTo>
                <a:lnTo>
                  <a:pt x="0" y="317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52884" y="951881"/>
            <a:ext cx="5483118" cy="1093551"/>
            <a:chOff x="0" y="0"/>
            <a:chExt cx="1868900" cy="3727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9622236" y="1242418"/>
            <a:ext cx="0" cy="42235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>
            <a:off x="9100184" y="3382300"/>
            <a:ext cx="522051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3" id="13"/>
          <p:cNvGrpSpPr/>
          <p:nvPr/>
        </p:nvGrpSpPr>
        <p:grpSpPr>
          <a:xfrm rot="0">
            <a:off x="9803211" y="2835524"/>
            <a:ext cx="5483118" cy="1093551"/>
            <a:chOff x="0" y="0"/>
            <a:chExt cx="1868900" cy="3727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803211" y="4862020"/>
            <a:ext cx="5483118" cy="1093551"/>
            <a:chOff x="0" y="0"/>
            <a:chExt cx="1868900" cy="3727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2359737" y="4626294"/>
            <a:ext cx="6669462" cy="5660706"/>
          </a:xfrm>
          <a:custGeom>
            <a:avLst/>
            <a:gdLst/>
            <a:ahLst/>
            <a:cxnLst/>
            <a:rect r="r" b="b" t="t" l="l"/>
            <a:pathLst>
              <a:path h="5660706" w="6669462">
                <a:moveTo>
                  <a:pt x="0" y="0"/>
                </a:moveTo>
                <a:lnTo>
                  <a:pt x="6669463" y="0"/>
                </a:lnTo>
                <a:lnTo>
                  <a:pt x="6669463" y="5660706"/>
                </a:lnTo>
                <a:lnTo>
                  <a:pt x="0" y="56607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019586" y="2846907"/>
            <a:ext cx="3890286" cy="135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448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Вакцинація (щеплення)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016846" y="971550"/>
            <a:ext cx="5184710" cy="949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метод профілактики інфекційних хвороб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80377" y="2878874"/>
            <a:ext cx="5857649" cy="949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введення в організм антигенного матеріалу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175045" y="4905369"/>
            <a:ext cx="4638794" cy="949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формує активний штучний імунітет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344782" y="875358"/>
            <a:ext cx="6215382" cy="2987149"/>
            <a:chOff x="0" y="0"/>
            <a:chExt cx="1636973" cy="7867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36973" cy="786739"/>
            </a:xfrm>
            <a:custGeom>
              <a:avLst/>
              <a:gdLst/>
              <a:ahLst/>
              <a:cxnLst/>
              <a:rect r="r" b="b" t="t" l="l"/>
              <a:pathLst>
                <a:path h="786739" w="1636973">
                  <a:moveTo>
                    <a:pt x="63526" y="0"/>
                  </a:moveTo>
                  <a:lnTo>
                    <a:pt x="1573447" y="0"/>
                  </a:lnTo>
                  <a:cubicBezTo>
                    <a:pt x="1590295" y="0"/>
                    <a:pt x="1606453" y="6693"/>
                    <a:pt x="1618367" y="18606"/>
                  </a:cubicBezTo>
                  <a:cubicBezTo>
                    <a:pt x="1630280" y="30520"/>
                    <a:pt x="1636973" y="46678"/>
                    <a:pt x="1636973" y="63526"/>
                  </a:cubicBezTo>
                  <a:lnTo>
                    <a:pt x="1636973" y="723213"/>
                  </a:lnTo>
                  <a:cubicBezTo>
                    <a:pt x="1636973" y="740061"/>
                    <a:pt x="1630280" y="756219"/>
                    <a:pt x="1618367" y="768133"/>
                  </a:cubicBezTo>
                  <a:cubicBezTo>
                    <a:pt x="1606453" y="780046"/>
                    <a:pt x="1590295" y="786739"/>
                    <a:pt x="1573447" y="786739"/>
                  </a:cubicBezTo>
                  <a:lnTo>
                    <a:pt x="63526" y="786739"/>
                  </a:lnTo>
                  <a:cubicBezTo>
                    <a:pt x="46678" y="786739"/>
                    <a:pt x="30520" y="780046"/>
                    <a:pt x="18606" y="768133"/>
                  </a:cubicBezTo>
                  <a:cubicBezTo>
                    <a:pt x="6693" y="756219"/>
                    <a:pt x="0" y="740061"/>
                    <a:pt x="0" y="723213"/>
                  </a:cubicBezTo>
                  <a:lnTo>
                    <a:pt x="0" y="63526"/>
                  </a:lnTo>
                  <a:cubicBezTo>
                    <a:pt x="0" y="46678"/>
                    <a:pt x="6693" y="30520"/>
                    <a:pt x="18606" y="18606"/>
                  </a:cubicBezTo>
                  <a:cubicBezTo>
                    <a:pt x="30520" y="6693"/>
                    <a:pt x="46678" y="0"/>
                    <a:pt x="63526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36973" cy="8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208403" y="2368933"/>
            <a:ext cx="9527757" cy="8229600"/>
          </a:xfrm>
          <a:custGeom>
            <a:avLst/>
            <a:gdLst/>
            <a:ahLst/>
            <a:cxnLst/>
            <a:rect r="r" b="b" t="t" l="l"/>
            <a:pathLst>
              <a:path h="8229600" w="9527757">
                <a:moveTo>
                  <a:pt x="0" y="0"/>
                </a:moveTo>
                <a:lnTo>
                  <a:pt x="9527757" y="0"/>
                </a:lnTo>
                <a:lnTo>
                  <a:pt x="952775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85770" y="1257683"/>
            <a:ext cx="10916460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Дія вакцини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утворення антитіл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ф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ормування клітин пам’яті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три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валий захист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потреба повторних щеплень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340710" y="8299169"/>
            <a:ext cx="2954080" cy="3179538"/>
          </a:xfrm>
          <a:custGeom>
            <a:avLst/>
            <a:gdLst/>
            <a:ahLst/>
            <a:cxnLst/>
            <a:rect r="r" b="b" t="t" l="l"/>
            <a:pathLst>
              <a:path h="3179538" w="2954080">
                <a:moveTo>
                  <a:pt x="0" y="0"/>
                </a:moveTo>
                <a:lnTo>
                  <a:pt x="2954080" y="0"/>
                </a:lnTo>
                <a:lnTo>
                  <a:pt x="2954080" y="3179538"/>
                </a:lnTo>
                <a:lnTo>
                  <a:pt x="0" y="317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52884" y="951881"/>
            <a:ext cx="5483118" cy="1093551"/>
            <a:chOff x="0" y="0"/>
            <a:chExt cx="1868900" cy="3727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9622236" y="1242418"/>
            <a:ext cx="0" cy="42235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>
            <a:off x="9100184" y="3382300"/>
            <a:ext cx="522051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3" id="13"/>
          <p:cNvGrpSpPr/>
          <p:nvPr/>
        </p:nvGrpSpPr>
        <p:grpSpPr>
          <a:xfrm rot="0">
            <a:off x="9803211" y="2835524"/>
            <a:ext cx="5483118" cy="1093551"/>
            <a:chOff x="0" y="0"/>
            <a:chExt cx="1868900" cy="3727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803211" y="4862020"/>
            <a:ext cx="5483118" cy="1093551"/>
            <a:chOff x="0" y="0"/>
            <a:chExt cx="1868900" cy="3727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true" flipV="false" rot="0">
            <a:off x="2058363" y="4259538"/>
            <a:ext cx="5774167" cy="6159112"/>
          </a:xfrm>
          <a:custGeom>
            <a:avLst/>
            <a:gdLst/>
            <a:ahLst/>
            <a:cxnLst/>
            <a:rect r="r" b="b" t="t" l="l"/>
            <a:pathLst>
              <a:path h="6159112" w="5774167">
                <a:moveTo>
                  <a:pt x="5774167" y="0"/>
                </a:moveTo>
                <a:lnTo>
                  <a:pt x="0" y="0"/>
                </a:lnTo>
                <a:lnTo>
                  <a:pt x="0" y="6159111"/>
                </a:lnTo>
                <a:lnTo>
                  <a:pt x="5774167" y="6159111"/>
                </a:lnTo>
                <a:lnTo>
                  <a:pt x="57741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599470" y="3145752"/>
            <a:ext cx="3890286" cy="682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448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Сироватки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016846" y="1238122"/>
            <a:ext cx="5184710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містять готові антитіла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84180" y="2878874"/>
            <a:ext cx="5521180" cy="949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формують пасивний штучний імунітет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83554" y="4905369"/>
            <a:ext cx="3322431" cy="949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діють швидко, але недовго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39658" y="1738867"/>
            <a:ext cx="12408683" cy="6809265"/>
          </a:xfrm>
          <a:custGeom>
            <a:avLst/>
            <a:gdLst/>
            <a:ahLst/>
            <a:cxnLst/>
            <a:rect r="r" b="b" t="t" l="l"/>
            <a:pathLst>
              <a:path h="6809265" w="12408683">
                <a:moveTo>
                  <a:pt x="0" y="0"/>
                </a:moveTo>
                <a:lnTo>
                  <a:pt x="12408684" y="0"/>
                </a:lnTo>
                <a:lnTo>
                  <a:pt x="12408684" y="6809266"/>
                </a:lnTo>
                <a:lnTo>
                  <a:pt x="0" y="6809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861017" y="552058"/>
            <a:ext cx="7916005" cy="2415117"/>
            <a:chOff x="0" y="0"/>
            <a:chExt cx="2084874" cy="636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4874" cy="636080"/>
            </a:xfrm>
            <a:custGeom>
              <a:avLst/>
              <a:gdLst/>
              <a:ahLst/>
              <a:cxnLst/>
              <a:rect r="r" b="b" t="t" l="l"/>
              <a:pathLst>
                <a:path h="636080" w="2084874">
                  <a:moveTo>
                    <a:pt x="49878" y="0"/>
                  </a:moveTo>
                  <a:lnTo>
                    <a:pt x="2034996" y="0"/>
                  </a:lnTo>
                  <a:cubicBezTo>
                    <a:pt x="2048224" y="0"/>
                    <a:pt x="2060911" y="5255"/>
                    <a:pt x="2070265" y="14609"/>
                  </a:cubicBezTo>
                  <a:cubicBezTo>
                    <a:pt x="2079619" y="23963"/>
                    <a:pt x="2084874" y="36650"/>
                    <a:pt x="2084874" y="49878"/>
                  </a:cubicBezTo>
                  <a:lnTo>
                    <a:pt x="2084874" y="586202"/>
                  </a:lnTo>
                  <a:cubicBezTo>
                    <a:pt x="2084874" y="613749"/>
                    <a:pt x="2062543" y="636080"/>
                    <a:pt x="2034996" y="636080"/>
                  </a:cubicBezTo>
                  <a:lnTo>
                    <a:pt x="49878" y="636080"/>
                  </a:lnTo>
                  <a:cubicBezTo>
                    <a:pt x="36650" y="636080"/>
                    <a:pt x="23963" y="630825"/>
                    <a:pt x="14609" y="621471"/>
                  </a:cubicBezTo>
                  <a:cubicBezTo>
                    <a:pt x="5255" y="612117"/>
                    <a:pt x="0" y="599430"/>
                    <a:pt x="0" y="586202"/>
                  </a:cubicBezTo>
                  <a:lnTo>
                    <a:pt x="0" y="49878"/>
                  </a:lnTo>
                  <a:cubicBezTo>
                    <a:pt x="0" y="36650"/>
                    <a:pt x="5255" y="23963"/>
                    <a:pt x="14609" y="14609"/>
                  </a:cubicBezTo>
                  <a:cubicBezTo>
                    <a:pt x="23963" y="5255"/>
                    <a:pt x="36650" y="0"/>
                    <a:pt x="49878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084874" cy="674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4127510" y="3382950"/>
            <a:ext cx="11301259" cy="6201566"/>
          </a:xfrm>
          <a:custGeom>
            <a:avLst/>
            <a:gdLst/>
            <a:ahLst/>
            <a:cxnLst/>
            <a:rect r="r" b="b" t="t" l="l"/>
            <a:pathLst>
              <a:path h="6201566" w="11301259">
                <a:moveTo>
                  <a:pt x="0" y="0"/>
                </a:moveTo>
                <a:lnTo>
                  <a:pt x="11301259" y="0"/>
                </a:lnTo>
                <a:lnTo>
                  <a:pt x="11301259" y="6201566"/>
                </a:lnTo>
                <a:lnTo>
                  <a:pt x="0" y="62015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49893" y="867442"/>
            <a:ext cx="7138253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Клітинний імунітет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забезпечується лейкоцитами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знищує збудників і заражені клітини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пов’язаний із фагоцитозом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861017" y="552058"/>
            <a:ext cx="7916005" cy="2415117"/>
            <a:chOff x="0" y="0"/>
            <a:chExt cx="2084874" cy="636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4874" cy="636080"/>
            </a:xfrm>
            <a:custGeom>
              <a:avLst/>
              <a:gdLst/>
              <a:ahLst/>
              <a:cxnLst/>
              <a:rect r="r" b="b" t="t" l="l"/>
              <a:pathLst>
                <a:path h="636080" w="2084874">
                  <a:moveTo>
                    <a:pt x="49878" y="0"/>
                  </a:moveTo>
                  <a:lnTo>
                    <a:pt x="2034996" y="0"/>
                  </a:lnTo>
                  <a:cubicBezTo>
                    <a:pt x="2048224" y="0"/>
                    <a:pt x="2060911" y="5255"/>
                    <a:pt x="2070265" y="14609"/>
                  </a:cubicBezTo>
                  <a:cubicBezTo>
                    <a:pt x="2079619" y="23963"/>
                    <a:pt x="2084874" y="36650"/>
                    <a:pt x="2084874" y="49878"/>
                  </a:cubicBezTo>
                  <a:lnTo>
                    <a:pt x="2084874" y="586202"/>
                  </a:lnTo>
                  <a:cubicBezTo>
                    <a:pt x="2084874" y="613749"/>
                    <a:pt x="2062543" y="636080"/>
                    <a:pt x="2034996" y="636080"/>
                  </a:cubicBezTo>
                  <a:lnTo>
                    <a:pt x="49878" y="636080"/>
                  </a:lnTo>
                  <a:cubicBezTo>
                    <a:pt x="36650" y="636080"/>
                    <a:pt x="23963" y="630825"/>
                    <a:pt x="14609" y="621471"/>
                  </a:cubicBezTo>
                  <a:cubicBezTo>
                    <a:pt x="5255" y="612117"/>
                    <a:pt x="0" y="599430"/>
                    <a:pt x="0" y="586202"/>
                  </a:cubicBezTo>
                  <a:lnTo>
                    <a:pt x="0" y="49878"/>
                  </a:lnTo>
                  <a:cubicBezTo>
                    <a:pt x="0" y="36650"/>
                    <a:pt x="5255" y="23963"/>
                    <a:pt x="14609" y="14609"/>
                  </a:cubicBezTo>
                  <a:cubicBezTo>
                    <a:pt x="23963" y="5255"/>
                    <a:pt x="36650" y="0"/>
                    <a:pt x="49878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084874" cy="674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101954" y="4128444"/>
            <a:ext cx="14167151" cy="4710578"/>
          </a:xfrm>
          <a:custGeom>
            <a:avLst/>
            <a:gdLst/>
            <a:ahLst/>
            <a:cxnLst/>
            <a:rect r="r" b="b" t="t" l="l"/>
            <a:pathLst>
              <a:path h="4710578" w="14167151">
                <a:moveTo>
                  <a:pt x="0" y="0"/>
                </a:moveTo>
                <a:lnTo>
                  <a:pt x="14167151" y="0"/>
                </a:lnTo>
                <a:lnTo>
                  <a:pt x="14167151" y="4710578"/>
                </a:lnTo>
                <a:lnTo>
                  <a:pt x="0" y="4710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49893" y="867442"/>
            <a:ext cx="7138253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Клітинний імунітет забезпечують: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фагоцити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Т-лімфоц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ити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клітини імунної пам’яті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91939" y="4603440"/>
            <a:ext cx="17590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Т- хеллер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79351" y="4378708"/>
            <a:ext cx="17590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макрофаг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58882" y="7759040"/>
            <a:ext cx="175906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вірусна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частинка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096477" y="4009715"/>
            <a:ext cx="256350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інфікована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клітина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508614" y="4635190"/>
            <a:ext cx="17590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Т-кілер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861017" y="552058"/>
            <a:ext cx="7916005" cy="2415117"/>
            <a:chOff x="0" y="0"/>
            <a:chExt cx="2084874" cy="636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4874" cy="636080"/>
            </a:xfrm>
            <a:custGeom>
              <a:avLst/>
              <a:gdLst/>
              <a:ahLst/>
              <a:cxnLst/>
              <a:rect r="r" b="b" t="t" l="l"/>
              <a:pathLst>
                <a:path h="636080" w="2084874">
                  <a:moveTo>
                    <a:pt x="49878" y="0"/>
                  </a:moveTo>
                  <a:lnTo>
                    <a:pt x="2034996" y="0"/>
                  </a:lnTo>
                  <a:cubicBezTo>
                    <a:pt x="2048224" y="0"/>
                    <a:pt x="2060911" y="5255"/>
                    <a:pt x="2070265" y="14609"/>
                  </a:cubicBezTo>
                  <a:cubicBezTo>
                    <a:pt x="2079619" y="23963"/>
                    <a:pt x="2084874" y="36650"/>
                    <a:pt x="2084874" y="49878"/>
                  </a:cubicBezTo>
                  <a:lnTo>
                    <a:pt x="2084874" y="586202"/>
                  </a:lnTo>
                  <a:cubicBezTo>
                    <a:pt x="2084874" y="613749"/>
                    <a:pt x="2062543" y="636080"/>
                    <a:pt x="2034996" y="636080"/>
                  </a:cubicBezTo>
                  <a:lnTo>
                    <a:pt x="49878" y="636080"/>
                  </a:lnTo>
                  <a:cubicBezTo>
                    <a:pt x="36650" y="636080"/>
                    <a:pt x="23963" y="630825"/>
                    <a:pt x="14609" y="621471"/>
                  </a:cubicBezTo>
                  <a:cubicBezTo>
                    <a:pt x="5255" y="612117"/>
                    <a:pt x="0" y="599430"/>
                    <a:pt x="0" y="586202"/>
                  </a:cubicBezTo>
                  <a:lnTo>
                    <a:pt x="0" y="49878"/>
                  </a:lnTo>
                  <a:cubicBezTo>
                    <a:pt x="0" y="36650"/>
                    <a:pt x="5255" y="23963"/>
                    <a:pt x="14609" y="14609"/>
                  </a:cubicBezTo>
                  <a:cubicBezTo>
                    <a:pt x="23963" y="5255"/>
                    <a:pt x="36650" y="0"/>
                    <a:pt x="49878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084874" cy="674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4127510" y="3382950"/>
            <a:ext cx="11301259" cy="6201566"/>
          </a:xfrm>
          <a:custGeom>
            <a:avLst/>
            <a:gdLst/>
            <a:ahLst/>
            <a:cxnLst/>
            <a:rect r="r" b="b" t="t" l="l"/>
            <a:pathLst>
              <a:path h="6201566" w="11301259">
                <a:moveTo>
                  <a:pt x="0" y="0"/>
                </a:moveTo>
                <a:lnTo>
                  <a:pt x="11301259" y="0"/>
                </a:lnTo>
                <a:lnTo>
                  <a:pt x="11301259" y="6201566"/>
                </a:lnTo>
                <a:lnTo>
                  <a:pt x="0" y="62015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49893" y="867442"/>
            <a:ext cx="7138253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Гуморальний імунітет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забезпечується білками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діє в рідинах організму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пов’язаний з антитілами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861017" y="552058"/>
            <a:ext cx="8334047" cy="2415117"/>
            <a:chOff x="0" y="0"/>
            <a:chExt cx="2194975" cy="636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4975" cy="636080"/>
            </a:xfrm>
            <a:custGeom>
              <a:avLst/>
              <a:gdLst/>
              <a:ahLst/>
              <a:cxnLst/>
              <a:rect r="r" b="b" t="t" l="l"/>
              <a:pathLst>
                <a:path h="636080" w="2194975">
                  <a:moveTo>
                    <a:pt x="47376" y="0"/>
                  </a:moveTo>
                  <a:lnTo>
                    <a:pt x="2147599" y="0"/>
                  </a:lnTo>
                  <a:cubicBezTo>
                    <a:pt x="2173764" y="0"/>
                    <a:pt x="2194975" y="21211"/>
                    <a:pt x="2194975" y="47376"/>
                  </a:cubicBezTo>
                  <a:lnTo>
                    <a:pt x="2194975" y="588704"/>
                  </a:lnTo>
                  <a:cubicBezTo>
                    <a:pt x="2194975" y="614869"/>
                    <a:pt x="2173764" y="636080"/>
                    <a:pt x="2147599" y="636080"/>
                  </a:cubicBezTo>
                  <a:lnTo>
                    <a:pt x="47376" y="636080"/>
                  </a:lnTo>
                  <a:cubicBezTo>
                    <a:pt x="21211" y="636080"/>
                    <a:pt x="0" y="614869"/>
                    <a:pt x="0" y="588704"/>
                  </a:cubicBezTo>
                  <a:lnTo>
                    <a:pt x="0" y="47376"/>
                  </a:lnTo>
                  <a:cubicBezTo>
                    <a:pt x="0" y="21211"/>
                    <a:pt x="21211" y="0"/>
                    <a:pt x="47376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94975" cy="674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934640" y="3466296"/>
            <a:ext cx="12418720" cy="4453177"/>
          </a:xfrm>
          <a:custGeom>
            <a:avLst/>
            <a:gdLst/>
            <a:ahLst/>
            <a:cxnLst/>
            <a:rect r="r" b="b" t="t" l="l"/>
            <a:pathLst>
              <a:path h="4453177" w="12418720">
                <a:moveTo>
                  <a:pt x="0" y="0"/>
                </a:moveTo>
                <a:lnTo>
                  <a:pt x="12418720" y="0"/>
                </a:lnTo>
                <a:lnTo>
                  <a:pt x="12418720" y="4453177"/>
                </a:lnTo>
                <a:lnTo>
                  <a:pt x="0" y="44531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008596" y="867442"/>
            <a:ext cx="8186468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Антитіла (імуноглобуліни)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білкові моле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кули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мають специфічність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утворюють комплекс «антиген–антитіло»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35536" y="8370969"/>
            <a:ext cx="14723764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Схема взаємодії антитіла з антигеном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(зверніть увагу, що певне антитіло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взаємодіє тільки з відповідним антигеном)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723383" y="1028700"/>
            <a:ext cx="13133434" cy="1587155"/>
            <a:chOff x="0" y="0"/>
            <a:chExt cx="3562069" cy="43047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62069" cy="430471"/>
            </a:xfrm>
            <a:custGeom>
              <a:avLst/>
              <a:gdLst/>
              <a:ahLst/>
              <a:cxnLst/>
              <a:rect r="r" b="b" t="t" l="l"/>
              <a:pathLst>
                <a:path h="430471" w="3562069">
                  <a:moveTo>
                    <a:pt x="30064" y="0"/>
                  </a:moveTo>
                  <a:lnTo>
                    <a:pt x="3532006" y="0"/>
                  </a:lnTo>
                  <a:cubicBezTo>
                    <a:pt x="3539979" y="0"/>
                    <a:pt x="3547626" y="3167"/>
                    <a:pt x="3553264" y="8805"/>
                  </a:cubicBezTo>
                  <a:cubicBezTo>
                    <a:pt x="3558902" y="14443"/>
                    <a:pt x="3562069" y="22090"/>
                    <a:pt x="3562069" y="30064"/>
                  </a:cubicBezTo>
                  <a:lnTo>
                    <a:pt x="3562069" y="400407"/>
                  </a:lnTo>
                  <a:cubicBezTo>
                    <a:pt x="3562069" y="408380"/>
                    <a:pt x="3558902" y="416027"/>
                    <a:pt x="3553264" y="421665"/>
                  </a:cubicBezTo>
                  <a:cubicBezTo>
                    <a:pt x="3547626" y="427303"/>
                    <a:pt x="3539979" y="430471"/>
                    <a:pt x="3532006" y="430471"/>
                  </a:cubicBezTo>
                  <a:lnTo>
                    <a:pt x="30064" y="430471"/>
                  </a:lnTo>
                  <a:cubicBezTo>
                    <a:pt x="22090" y="430471"/>
                    <a:pt x="14443" y="427303"/>
                    <a:pt x="8805" y="421665"/>
                  </a:cubicBezTo>
                  <a:cubicBezTo>
                    <a:pt x="3167" y="416027"/>
                    <a:pt x="0" y="408380"/>
                    <a:pt x="0" y="400407"/>
                  </a:cubicBezTo>
                  <a:lnTo>
                    <a:pt x="0" y="30064"/>
                  </a:lnTo>
                  <a:cubicBezTo>
                    <a:pt x="0" y="22090"/>
                    <a:pt x="3167" y="14443"/>
                    <a:pt x="8805" y="8805"/>
                  </a:cubicBezTo>
                  <a:cubicBezTo>
                    <a:pt x="14443" y="3167"/>
                    <a:pt x="22090" y="0"/>
                    <a:pt x="30064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562069" cy="468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738547" y="2974027"/>
            <a:ext cx="13246262" cy="6284273"/>
          </a:xfrm>
          <a:custGeom>
            <a:avLst/>
            <a:gdLst/>
            <a:ahLst/>
            <a:cxnLst/>
            <a:rect r="r" b="b" t="t" l="l"/>
            <a:pathLst>
              <a:path h="6284273" w="13246262">
                <a:moveTo>
                  <a:pt x="0" y="0"/>
                </a:moveTo>
                <a:lnTo>
                  <a:pt x="13246263" y="0"/>
                </a:lnTo>
                <a:lnTo>
                  <a:pt x="13246263" y="6284273"/>
                </a:lnTo>
                <a:lnTo>
                  <a:pt x="0" y="62842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18895" y="1389536"/>
            <a:ext cx="14624832" cy="82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2427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Імунітет — це здатність організму захищатися від чужорідних агентів.</a:t>
            </a:r>
          </a:p>
          <a:p>
            <a:pPr algn="ctr">
              <a:lnSpc>
                <a:spcPts val="3398"/>
              </a:lnSpc>
            </a:pPr>
            <a:r>
              <a:rPr lang="en-US" sz="2427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За походженням імунітет поділяють на вроджений та набутий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340710" y="8299169"/>
            <a:ext cx="2954080" cy="3179538"/>
          </a:xfrm>
          <a:custGeom>
            <a:avLst/>
            <a:gdLst/>
            <a:ahLst/>
            <a:cxnLst/>
            <a:rect r="r" b="b" t="t" l="l"/>
            <a:pathLst>
              <a:path h="3179538" w="2954080">
                <a:moveTo>
                  <a:pt x="0" y="0"/>
                </a:moveTo>
                <a:lnTo>
                  <a:pt x="2954080" y="0"/>
                </a:lnTo>
                <a:lnTo>
                  <a:pt x="2954080" y="3179538"/>
                </a:lnTo>
                <a:lnTo>
                  <a:pt x="0" y="317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52884" y="951881"/>
            <a:ext cx="5483118" cy="1093551"/>
            <a:chOff x="0" y="0"/>
            <a:chExt cx="1868900" cy="3727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9622236" y="1242418"/>
            <a:ext cx="0" cy="42235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>
            <a:off x="9100184" y="3382300"/>
            <a:ext cx="522051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3" id="13"/>
          <p:cNvGrpSpPr/>
          <p:nvPr/>
        </p:nvGrpSpPr>
        <p:grpSpPr>
          <a:xfrm rot="0">
            <a:off x="9803211" y="2835524"/>
            <a:ext cx="5483118" cy="1093551"/>
            <a:chOff x="0" y="0"/>
            <a:chExt cx="1868900" cy="3727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803211" y="4862020"/>
            <a:ext cx="5483118" cy="1093551"/>
            <a:chOff x="0" y="0"/>
            <a:chExt cx="1868900" cy="3727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812387" y="5408795"/>
            <a:ext cx="3875004" cy="3059804"/>
          </a:xfrm>
          <a:custGeom>
            <a:avLst/>
            <a:gdLst/>
            <a:ahLst/>
            <a:cxnLst/>
            <a:rect r="r" b="b" t="t" l="l"/>
            <a:pathLst>
              <a:path h="3059804" w="3875004">
                <a:moveTo>
                  <a:pt x="0" y="0"/>
                </a:moveTo>
                <a:lnTo>
                  <a:pt x="3875005" y="0"/>
                </a:lnTo>
                <a:lnTo>
                  <a:pt x="3875005" y="3059804"/>
                </a:lnTo>
                <a:lnTo>
                  <a:pt x="0" y="30598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09" t="0" r="-1609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657133" y="6645250"/>
            <a:ext cx="3095750" cy="2921614"/>
          </a:xfrm>
          <a:custGeom>
            <a:avLst/>
            <a:gdLst/>
            <a:ahLst/>
            <a:cxnLst/>
            <a:rect r="r" b="b" t="t" l="l"/>
            <a:pathLst>
              <a:path h="2921614" w="3095750">
                <a:moveTo>
                  <a:pt x="0" y="0"/>
                </a:moveTo>
                <a:lnTo>
                  <a:pt x="3095751" y="0"/>
                </a:lnTo>
                <a:lnTo>
                  <a:pt x="3095751" y="2921614"/>
                </a:lnTo>
                <a:lnTo>
                  <a:pt x="0" y="29216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879069" y="7108096"/>
            <a:ext cx="3207728" cy="3055361"/>
          </a:xfrm>
          <a:custGeom>
            <a:avLst/>
            <a:gdLst/>
            <a:ahLst/>
            <a:cxnLst/>
            <a:rect r="r" b="b" t="t" l="l"/>
            <a:pathLst>
              <a:path h="3055361" w="3207728">
                <a:moveTo>
                  <a:pt x="0" y="0"/>
                </a:moveTo>
                <a:lnTo>
                  <a:pt x="3207729" y="0"/>
                </a:lnTo>
                <a:lnTo>
                  <a:pt x="3207729" y="3055361"/>
                </a:lnTo>
                <a:lnTo>
                  <a:pt x="0" y="3055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474187" y="2248324"/>
            <a:ext cx="5669813" cy="2714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448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Фактори гуморального імунітету</a:t>
            </a:r>
          </a:p>
          <a:p>
            <a:pPr algn="ctr">
              <a:lnSpc>
                <a:spcPts val="534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9902087" y="1200189"/>
            <a:ext cx="5184710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лізоцим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84180" y="3141495"/>
            <a:ext cx="5521180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інтерферони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33867" y="5148257"/>
            <a:ext cx="4421805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система комплементу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571470" y="899622"/>
            <a:ext cx="8334047" cy="2415117"/>
            <a:chOff x="0" y="0"/>
            <a:chExt cx="2194975" cy="636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4975" cy="636080"/>
            </a:xfrm>
            <a:custGeom>
              <a:avLst/>
              <a:gdLst/>
              <a:ahLst/>
              <a:cxnLst/>
              <a:rect r="r" b="b" t="t" l="l"/>
              <a:pathLst>
                <a:path h="636080" w="2194975">
                  <a:moveTo>
                    <a:pt x="47376" y="0"/>
                  </a:moveTo>
                  <a:lnTo>
                    <a:pt x="2147599" y="0"/>
                  </a:lnTo>
                  <a:cubicBezTo>
                    <a:pt x="2173764" y="0"/>
                    <a:pt x="2194975" y="21211"/>
                    <a:pt x="2194975" y="47376"/>
                  </a:cubicBezTo>
                  <a:lnTo>
                    <a:pt x="2194975" y="588704"/>
                  </a:lnTo>
                  <a:cubicBezTo>
                    <a:pt x="2194975" y="614869"/>
                    <a:pt x="2173764" y="636080"/>
                    <a:pt x="2147599" y="636080"/>
                  </a:cubicBezTo>
                  <a:lnTo>
                    <a:pt x="47376" y="636080"/>
                  </a:lnTo>
                  <a:cubicBezTo>
                    <a:pt x="21211" y="636080"/>
                    <a:pt x="0" y="614869"/>
                    <a:pt x="0" y="588704"/>
                  </a:cubicBezTo>
                  <a:lnTo>
                    <a:pt x="0" y="47376"/>
                  </a:lnTo>
                  <a:cubicBezTo>
                    <a:pt x="0" y="21211"/>
                    <a:pt x="21211" y="0"/>
                    <a:pt x="47376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94975" cy="674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802900" y="3598942"/>
            <a:ext cx="7462268" cy="6688058"/>
          </a:xfrm>
          <a:custGeom>
            <a:avLst/>
            <a:gdLst/>
            <a:ahLst/>
            <a:cxnLst/>
            <a:rect r="r" b="b" t="t" l="l"/>
            <a:pathLst>
              <a:path h="6688058" w="7462268">
                <a:moveTo>
                  <a:pt x="0" y="0"/>
                </a:moveTo>
                <a:lnTo>
                  <a:pt x="7462267" y="0"/>
                </a:lnTo>
                <a:lnTo>
                  <a:pt x="7462267" y="6688058"/>
                </a:lnTo>
                <a:lnTo>
                  <a:pt x="0" y="6688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19050" y="1215005"/>
            <a:ext cx="8186468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Імунодефіцит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ослаблення імунного захисту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порушення ро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боти імунної систем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и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підвищен</a:t>
            </a:r>
            <a:r>
              <a:rPr lang="en-US" sz="2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а сприйнятливість до хвороб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340710" y="8299169"/>
            <a:ext cx="2954080" cy="3179538"/>
          </a:xfrm>
          <a:custGeom>
            <a:avLst/>
            <a:gdLst/>
            <a:ahLst/>
            <a:cxnLst/>
            <a:rect r="r" b="b" t="t" l="l"/>
            <a:pathLst>
              <a:path h="3179538" w="2954080">
                <a:moveTo>
                  <a:pt x="0" y="0"/>
                </a:moveTo>
                <a:lnTo>
                  <a:pt x="2954080" y="0"/>
                </a:lnTo>
                <a:lnTo>
                  <a:pt x="2954080" y="3179538"/>
                </a:lnTo>
                <a:lnTo>
                  <a:pt x="0" y="317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52884" y="951881"/>
            <a:ext cx="5483118" cy="1093551"/>
            <a:chOff x="0" y="0"/>
            <a:chExt cx="1868900" cy="3727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9622236" y="1242418"/>
            <a:ext cx="0" cy="42235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>
            <a:off x="9100184" y="3382300"/>
            <a:ext cx="522051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3" id="13"/>
          <p:cNvGrpSpPr/>
          <p:nvPr/>
        </p:nvGrpSpPr>
        <p:grpSpPr>
          <a:xfrm rot="0">
            <a:off x="9803211" y="2835524"/>
            <a:ext cx="5483118" cy="1093551"/>
            <a:chOff x="0" y="0"/>
            <a:chExt cx="1868900" cy="3727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803211" y="4862020"/>
            <a:ext cx="5483118" cy="1093551"/>
            <a:chOff x="0" y="0"/>
            <a:chExt cx="1868900" cy="3727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68900" cy="372733"/>
            </a:xfrm>
            <a:custGeom>
              <a:avLst/>
              <a:gdLst/>
              <a:ahLst/>
              <a:cxnLst/>
              <a:rect r="r" b="b" t="t" l="l"/>
              <a:pathLst>
                <a:path h="372733" w="1868900">
                  <a:moveTo>
                    <a:pt x="72010" y="0"/>
                  </a:moveTo>
                  <a:lnTo>
                    <a:pt x="1796890" y="0"/>
                  </a:lnTo>
                  <a:cubicBezTo>
                    <a:pt x="1836660" y="0"/>
                    <a:pt x="1868900" y="32240"/>
                    <a:pt x="1868900" y="72010"/>
                  </a:cubicBezTo>
                  <a:lnTo>
                    <a:pt x="1868900" y="300723"/>
                  </a:lnTo>
                  <a:cubicBezTo>
                    <a:pt x="1868900" y="340493"/>
                    <a:pt x="1836660" y="372733"/>
                    <a:pt x="1796890" y="372733"/>
                  </a:cubicBezTo>
                  <a:lnTo>
                    <a:pt x="72010" y="372733"/>
                  </a:lnTo>
                  <a:cubicBezTo>
                    <a:pt x="32240" y="372733"/>
                    <a:pt x="0" y="340493"/>
                    <a:pt x="0" y="300723"/>
                  </a:cubicBezTo>
                  <a:lnTo>
                    <a:pt x="0" y="72010"/>
                  </a:lnTo>
                  <a:cubicBezTo>
                    <a:pt x="0" y="32240"/>
                    <a:pt x="32240" y="0"/>
                    <a:pt x="7201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868900" cy="410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2521010" y="4467564"/>
            <a:ext cx="6184203" cy="5819436"/>
          </a:xfrm>
          <a:custGeom>
            <a:avLst/>
            <a:gdLst/>
            <a:ahLst/>
            <a:cxnLst/>
            <a:rect r="r" b="b" t="t" l="l"/>
            <a:pathLst>
              <a:path h="5819436" w="6184203">
                <a:moveTo>
                  <a:pt x="0" y="0"/>
                </a:moveTo>
                <a:lnTo>
                  <a:pt x="6184202" y="0"/>
                </a:lnTo>
                <a:lnTo>
                  <a:pt x="6184202" y="5819436"/>
                </a:lnTo>
                <a:lnTo>
                  <a:pt x="0" y="5819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839843" y="2835524"/>
            <a:ext cx="4865369" cy="135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448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Вплив на імунну систему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02087" y="1200189"/>
            <a:ext cx="5184710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імунокорекція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84180" y="3141495"/>
            <a:ext cx="5521180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імуномодулятори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33867" y="5148257"/>
            <a:ext cx="4421805" cy="46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імунотерапія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37262" y="3007325"/>
            <a:ext cx="9613476" cy="427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5"/>
              </a:lnSpc>
            </a:pPr>
            <a:r>
              <a:rPr lang="en-US" sz="4055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Імунітет людини</a:t>
            </a:r>
          </a:p>
          <a:p>
            <a:pPr algn="l" marL="875509" indent="-437755" lvl="1">
              <a:lnSpc>
                <a:spcPts val="4825"/>
              </a:lnSpc>
              <a:buFont typeface="Arial"/>
              <a:buChar char="•"/>
            </a:pPr>
            <a:r>
              <a:rPr lang="en-US" b="true" sz="4055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вроджений і набутий</a:t>
            </a:r>
          </a:p>
          <a:p>
            <a:pPr algn="l" marL="875509" indent="-437755" lvl="1">
              <a:lnSpc>
                <a:spcPts val="4825"/>
              </a:lnSpc>
              <a:buFont typeface="Arial"/>
              <a:buChar char="•"/>
            </a:pPr>
            <a:r>
              <a:rPr lang="en-US" b="true" sz="4055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клітинний і</a:t>
            </a:r>
            <a:r>
              <a:rPr lang="en-US" b="true" sz="4055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гуморальний</a:t>
            </a:r>
          </a:p>
          <a:p>
            <a:pPr algn="l" marL="875509" indent="-437755" lvl="1">
              <a:lnSpc>
                <a:spcPts val="4825"/>
              </a:lnSpc>
              <a:buFont typeface="Arial"/>
              <a:buChar char="•"/>
            </a:pPr>
            <a:r>
              <a:rPr lang="en-US" b="true" sz="4055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антигени, антитіла, клітини пам’яті</a:t>
            </a:r>
          </a:p>
          <a:p>
            <a:pPr algn="l" marL="875509" indent="-437755" lvl="1">
              <a:lnSpc>
                <a:spcPts val="4825"/>
              </a:lnSpc>
              <a:buFont typeface="Arial"/>
              <a:buChar char="•"/>
            </a:pPr>
            <a:r>
              <a:rPr lang="en-US" b="true" sz="4055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вакцинація, сироватки</a:t>
            </a:r>
          </a:p>
          <a:p>
            <a:pPr algn="l" marL="875509" indent="-437755" lvl="1">
              <a:lnSpc>
                <a:spcPts val="4825"/>
              </a:lnSpc>
              <a:buFont typeface="Arial"/>
              <a:buChar char="•"/>
            </a:pPr>
            <a:r>
              <a:rPr lang="en-US" b="true" sz="4055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імунодефіцит та імунотерапія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29921" y="1297465"/>
            <a:ext cx="10486365" cy="8790697"/>
          </a:xfrm>
          <a:custGeom>
            <a:avLst/>
            <a:gdLst/>
            <a:ahLst/>
            <a:cxnLst/>
            <a:rect r="r" b="b" t="t" l="l"/>
            <a:pathLst>
              <a:path h="8790697" w="10486365">
                <a:moveTo>
                  <a:pt x="0" y="0"/>
                </a:moveTo>
                <a:lnTo>
                  <a:pt x="10486365" y="0"/>
                </a:lnTo>
                <a:lnTo>
                  <a:pt x="10486365" y="8790698"/>
                </a:lnTo>
                <a:lnTo>
                  <a:pt x="0" y="8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4000" y="795829"/>
            <a:ext cx="7539985" cy="1363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9000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Дякую!!!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340710" y="8299169"/>
            <a:ext cx="2954080" cy="3179538"/>
          </a:xfrm>
          <a:custGeom>
            <a:avLst/>
            <a:gdLst/>
            <a:ahLst/>
            <a:cxnLst/>
            <a:rect r="r" b="b" t="t" l="l"/>
            <a:pathLst>
              <a:path h="3179538" w="2954080">
                <a:moveTo>
                  <a:pt x="0" y="0"/>
                </a:moveTo>
                <a:lnTo>
                  <a:pt x="2954080" y="0"/>
                </a:lnTo>
                <a:lnTo>
                  <a:pt x="2954080" y="3179538"/>
                </a:lnTo>
                <a:lnTo>
                  <a:pt x="0" y="317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52884" y="951881"/>
            <a:ext cx="5581559" cy="789496"/>
            <a:chOff x="0" y="0"/>
            <a:chExt cx="1902453" cy="2690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02453" cy="269097"/>
            </a:xfrm>
            <a:custGeom>
              <a:avLst/>
              <a:gdLst/>
              <a:ahLst/>
              <a:cxnLst/>
              <a:rect r="r" b="b" t="t" l="l"/>
              <a:pathLst>
                <a:path h="269097" w="1902453">
                  <a:moveTo>
                    <a:pt x="70740" y="0"/>
                  </a:moveTo>
                  <a:lnTo>
                    <a:pt x="1831713" y="0"/>
                  </a:lnTo>
                  <a:cubicBezTo>
                    <a:pt x="1850475" y="0"/>
                    <a:pt x="1868468" y="7453"/>
                    <a:pt x="1881734" y="20719"/>
                  </a:cubicBezTo>
                  <a:cubicBezTo>
                    <a:pt x="1895000" y="33985"/>
                    <a:pt x="1902453" y="51978"/>
                    <a:pt x="1902453" y="70740"/>
                  </a:cubicBezTo>
                  <a:lnTo>
                    <a:pt x="1902453" y="198357"/>
                  </a:lnTo>
                  <a:cubicBezTo>
                    <a:pt x="1902453" y="217118"/>
                    <a:pt x="1895000" y="235111"/>
                    <a:pt x="1881734" y="248377"/>
                  </a:cubicBezTo>
                  <a:cubicBezTo>
                    <a:pt x="1868468" y="261644"/>
                    <a:pt x="1850475" y="269097"/>
                    <a:pt x="1831713" y="269097"/>
                  </a:cubicBezTo>
                  <a:lnTo>
                    <a:pt x="70740" y="269097"/>
                  </a:lnTo>
                  <a:cubicBezTo>
                    <a:pt x="51978" y="269097"/>
                    <a:pt x="33985" y="261644"/>
                    <a:pt x="20719" y="248377"/>
                  </a:cubicBezTo>
                  <a:cubicBezTo>
                    <a:pt x="7453" y="235111"/>
                    <a:pt x="0" y="217118"/>
                    <a:pt x="0" y="198357"/>
                  </a:cubicBezTo>
                  <a:lnTo>
                    <a:pt x="0" y="70740"/>
                  </a:lnTo>
                  <a:cubicBezTo>
                    <a:pt x="0" y="51978"/>
                    <a:pt x="7453" y="33985"/>
                    <a:pt x="20719" y="20719"/>
                  </a:cubicBezTo>
                  <a:cubicBezTo>
                    <a:pt x="33985" y="7453"/>
                    <a:pt x="51978" y="0"/>
                    <a:pt x="7074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90245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52884" y="3036031"/>
            <a:ext cx="5581559" cy="789496"/>
            <a:chOff x="0" y="0"/>
            <a:chExt cx="1902453" cy="2690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02453" cy="269097"/>
            </a:xfrm>
            <a:custGeom>
              <a:avLst/>
              <a:gdLst/>
              <a:ahLst/>
              <a:cxnLst/>
              <a:rect r="r" b="b" t="t" l="l"/>
              <a:pathLst>
                <a:path h="269097" w="1902453">
                  <a:moveTo>
                    <a:pt x="70740" y="0"/>
                  </a:moveTo>
                  <a:lnTo>
                    <a:pt x="1831713" y="0"/>
                  </a:lnTo>
                  <a:cubicBezTo>
                    <a:pt x="1850475" y="0"/>
                    <a:pt x="1868468" y="7453"/>
                    <a:pt x="1881734" y="20719"/>
                  </a:cubicBezTo>
                  <a:cubicBezTo>
                    <a:pt x="1895000" y="33985"/>
                    <a:pt x="1902453" y="51978"/>
                    <a:pt x="1902453" y="70740"/>
                  </a:cubicBezTo>
                  <a:lnTo>
                    <a:pt x="1902453" y="198357"/>
                  </a:lnTo>
                  <a:cubicBezTo>
                    <a:pt x="1902453" y="217118"/>
                    <a:pt x="1895000" y="235111"/>
                    <a:pt x="1881734" y="248377"/>
                  </a:cubicBezTo>
                  <a:cubicBezTo>
                    <a:pt x="1868468" y="261644"/>
                    <a:pt x="1850475" y="269097"/>
                    <a:pt x="1831713" y="269097"/>
                  </a:cubicBezTo>
                  <a:lnTo>
                    <a:pt x="70740" y="269097"/>
                  </a:lnTo>
                  <a:cubicBezTo>
                    <a:pt x="51978" y="269097"/>
                    <a:pt x="33985" y="261644"/>
                    <a:pt x="20719" y="248377"/>
                  </a:cubicBezTo>
                  <a:cubicBezTo>
                    <a:pt x="7453" y="235111"/>
                    <a:pt x="0" y="217118"/>
                    <a:pt x="0" y="198357"/>
                  </a:cubicBezTo>
                  <a:lnTo>
                    <a:pt x="0" y="70740"/>
                  </a:lnTo>
                  <a:cubicBezTo>
                    <a:pt x="0" y="51978"/>
                    <a:pt x="7453" y="33985"/>
                    <a:pt x="20719" y="20719"/>
                  </a:cubicBezTo>
                  <a:cubicBezTo>
                    <a:pt x="33985" y="7453"/>
                    <a:pt x="51978" y="0"/>
                    <a:pt x="7074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0245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752884" y="5120894"/>
            <a:ext cx="5581559" cy="789496"/>
            <a:chOff x="0" y="0"/>
            <a:chExt cx="1902453" cy="2690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02453" cy="269097"/>
            </a:xfrm>
            <a:custGeom>
              <a:avLst/>
              <a:gdLst/>
              <a:ahLst/>
              <a:cxnLst/>
              <a:rect r="r" b="b" t="t" l="l"/>
              <a:pathLst>
                <a:path h="269097" w="1902453">
                  <a:moveTo>
                    <a:pt x="70740" y="0"/>
                  </a:moveTo>
                  <a:lnTo>
                    <a:pt x="1831713" y="0"/>
                  </a:lnTo>
                  <a:cubicBezTo>
                    <a:pt x="1850475" y="0"/>
                    <a:pt x="1868468" y="7453"/>
                    <a:pt x="1881734" y="20719"/>
                  </a:cubicBezTo>
                  <a:cubicBezTo>
                    <a:pt x="1895000" y="33985"/>
                    <a:pt x="1902453" y="51978"/>
                    <a:pt x="1902453" y="70740"/>
                  </a:cubicBezTo>
                  <a:lnTo>
                    <a:pt x="1902453" y="198357"/>
                  </a:lnTo>
                  <a:cubicBezTo>
                    <a:pt x="1902453" y="217118"/>
                    <a:pt x="1895000" y="235111"/>
                    <a:pt x="1881734" y="248377"/>
                  </a:cubicBezTo>
                  <a:cubicBezTo>
                    <a:pt x="1868468" y="261644"/>
                    <a:pt x="1850475" y="269097"/>
                    <a:pt x="1831713" y="269097"/>
                  </a:cubicBezTo>
                  <a:lnTo>
                    <a:pt x="70740" y="269097"/>
                  </a:lnTo>
                  <a:cubicBezTo>
                    <a:pt x="51978" y="269097"/>
                    <a:pt x="33985" y="261644"/>
                    <a:pt x="20719" y="248377"/>
                  </a:cubicBezTo>
                  <a:cubicBezTo>
                    <a:pt x="7453" y="235111"/>
                    <a:pt x="0" y="217118"/>
                    <a:pt x="0" y="198357"/>
                  </a:cubicBezTo>
                  <a:lnTo>
                    <a:pt x="0" y="70740"/>
                  </a:lnTo>
                  <a:cubicBezTo>
                    <a:pt x="0" y="51978"/>
                    <a:pt x="7453" y="33985"/>
                    <a:pt x="20719" y="20719"/>
                  </a:cubicBezTo>
                  <a:cubicBezTo>
                    <a:pt x="33985" y="7453"/>
                    <a:pt x="51978" y="0"/>
                    <a:pt x="7074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0245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7" id="17"/>
          <p:cNvSpPr/>
          <p:nvPr/>
        </p:nvSpPr>
        <p:spPr>
          <a:xfrm flipV="true">
            <a:off x="9622236" y="1242418"/>
            <a:ext cx="0" cy="42235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18" id="18"/>
          <p:cNvSpPr/>
          <p:nvPr/>
        </p:nvSpPr>
        <p:spPr>
          <a:xfrm>
            <a:off x="9100184" y="3382300"/>
            <a:ext cx="522051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758028" y="4913692"/>
            <a:ext cx="6998427" cy="4975245"/>
          </a:xfrm>
          <a:custGeom>
            <a:avLst/>
            <a:gdLst/>
            <a:ahLst/>
            <a:cxnLst/>
            <a:rect r="r" b="b" t="t" l="l"/>
            <a:pathLst>
              <a:path h="4975245" w="6998427">
                <a:moveTo>
                  <a:pt x="0" y="0"/>
                </a:moveTo>
                <a:lnTo>
                  <a:pt x="6998427" y="0"/>
                </a:lnTo>
                <a:lnTo>
                  <a:pt x="6998427" y="4975246"/>
                </a:lnTo>
                <a:lnTo>
                  <a:pt x="0" y="4975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019586" y="2846907"/>
            <a:ext cx="3890286" cy="135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448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Вроджений</a:t>
            </a:r>
            <a:r>
              <a:rPr lang="en-US" b="true" sz="4487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імунітет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96084" y="1086096"/>
            <a:ext cx="5857649" cy="46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неспецифічний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54266" y="3170247"/>
            <a:ext cx="5857649" cy="46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успадковується від батьків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53508" y="5256365"/>
            <a:ext cx="5857649" cy="46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діє з моменту народження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474501" y="2939549"/>
            <a:ext cx="8035334" cy="1398202"/>
            <a:chOff x="0" y="0"/>
            <a:chExt cx="2116302" cy="3682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16302" cy="368251"/>
            </a:xfrm>
            <a:custGeom>
              <a:avLst/>
              <a:gdLst/>
              <a:ahLst/>
              <a:cxnLst/>
              <a:rect r="r" b="b" t="t" l="l"/>
              <a:pathLst>
                <a:path h="368251" w="2116302">
                  <a:moveTo>
                    <a:pt x="49138" y="0"/>
                  </a:moveTo>
                  <a:lnTo>
                    <a:pt x="2067164" y="0"/>
                  </a:lnTo>
                  <a:cubicBezTo>
                    <a:pt x="2094302" y="0"/>
                    <a:pt x="2116302" y="22000"/>
                    <a:pt x="2116302" y="49138"/>
                  </a:cubicBezTo>
                  <a:lnTo>
                    <a:pt x="2116302" y="319113"/>
                  </a:lnTo>
                  <a:cubicBezTo>
                    <a:pt x="2116302" y="346251"/>
                    <a:pt x="2094302" y="368251"/>
                    <a:pt x="2067164" y="368251"/>
                  </a:cubicBezTo>
                  <a:lnTo>
                    <a:pt x="49138" y="368251"/>
                  </a:lnTo>
                  <a:cubicBezTo>
                    <a:pt x="22000" y="368251"/>
                    <a:pt x="0" y="346251"/>
                    <a:pt x="0" y="319113"/>
                  </a:cubicBezTo>
                  <a:lnTo>
                    <a:pt x="0" y="49138"/>
                  </a:lnTo>
                  <a:cubicBezTo>
                    <a:pt x="0" y="22000"/>
                    <a:pt x="22000" y="0"/>
                    <a:pt x="49138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16302" cy="406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8262596" y="4908366"/>
            <a:ext cx="6869015" cy="4585068"/>
          </a:xfrm>
          <a:custGeom>
            <a:avLst/>
            <a:gdLst/>
            <a:ahLst/>
            <a:cxnLst/>
            <a:rect r="r" b="b" t="t" l="l"/>
            <a:pathLst>
              <a:path h="4585068" w="6869015">
                <a:moveTo>
                  <a:pt x="0" y="0"/>
                </a:moveTo>
                <a:lnTo>
                  <a:pt x="6869015" y="0"/>
                </a:lnTo>
                <a:lnTo>
                  <a:pt x="6869015" y="4585068"/>
                </a:lnTo>
                <a:lnTo>
                  <a:pt x="0" y="45850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91637" y="614993"/>
            <a:ext cx="11139974" cy="196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5"/>
              </a:lnSpc>
            </a:pPr>
            <a:r>
              <a:rPr lang="en-US" sz="6500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Приклад</a:t>
            </a:r>
            <a:r>
              <a:rPr lang="en-US" b="true" sz="6500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вродженого імунітету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74501" y="2404423"/>
            <a:ext cx="10150803" cy="2297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2"/>
              </a:lnSpc>
            </a:pPr>
          </a:p>
          <a:p>
            <a:pPr algn="l" marL="500823" indent="-250412" lvl="1">
              <a:lnSpc>
                <a:spcPts val="4662"/>
              </a:lnSpc>
              <a:buFont typeface="Arial"/>
              <a:buChar char="•"/>
            </a:pPr>
            <a:r>
              <a:rPr lang="en-US" b="true" sz="231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людина не хворіє на деякі хвороби тварин</a:t>
            </a:r>
          </a:p>
          <a:p>
            <a:pPr algn="l" marL="500823" indent="-250412" lvl="1">
              <a:lnSpc>
                <a:spcPts val="4662"/>
              </a:lnSpc>
              <a:buFont typeface="Arial"/>
              <a:buChar char="•"/>
            </a:pPr>
            <a:r>
              <a:rPr lang="en-US" b="true" sz="231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наприклад, чума собак</a:t>
            </a:r>
          </a:p>
          <a:p>
            <a:pPr algn="l">
              <a:lnSpc>
                <a:spcPts val="4662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07801" y="3037244"/>
            <a:ext cx="4331999" cy="2022330"/>
            <a:chOff x="0" y="0"/>
            <a:chExt cx="1140938" cy="5326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0938" cy="532630"/>
            </a:xfrm>
            <a:custGeom>
              <a:avLst/>
              <a:gdLst/>
              <a:ahLst/>
              <a:cxnLst/>
              <a:rect r="r" b="b" t="t" l="l"/>
              <a:pathLst>
                <a:path h="532630" w="1140938">
                  <a:moveTo>
                    <a:pt x="91145" y="0"/>
                  </a:moveTo>
                  <a:lnTo>
                    <a:pt x="1049793" y="0"/>
                  </a:lnTo>
                  <a:cubicBezTo>
                    <a:pt x="1100131" y="0"/>
                    <a:pt x="1140938" y="40807"/>
                    <a:pt x="1140938" y="91145"/>
                  </a:cubicBezTo>
                  <a:lnTo>
                    <a:pt x="1140938" y="441486"/>
                  </a:lnTo>
                  <a:cubicBezTo>
                    <a:pt x="1140938" y="465659"/>
                    <a:pt x="1131335" y="488842"/>
                    <a:pt x="1114242" y="505934"/>
                  </a:cubicBezTo>
                  <a:cubicBezTo>
                    <a:pt x="1097150" y="523027"/>
                    <a:pt x="1073967" y="532630"/>
                    <a:pt x="1049793" y="532630"/>
                  </a:cubicBezTo>
                  <a:lnTo>
                    <a:pt x="91145" y="532630"/>
                  </a:lnTo>
                  <a:cubicBezTo>
                    <a:pt x="40807" y="532630"/>
                    <a:pt x="0" y="491823"/>
                    <a:pt x="0" y="441486"/>
                  </a:cubicBezTo>
                  <a:lnTo>
                    <a:pt x="0" y="91145"/>
                  </a:lnTo>
                  <a:cubicBezTo>
                    <a:pt x="0" y="66971"/>
                    <a:pt x="9603" y="43789"/>
                    <a:pt x="26696" y="26696"/>
                  </a:cubicBezTo>
                  <a:cubicBezTo>
                    <a:pt x="43789" y="9603"/>
                    <a:pt x="66971" y="0"/>
                    <a:pt x="91145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140938" cy="570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23674" y="3037244"/>
            <a:ext cx="4331999" cy="2022330"/>
            <a:chOff x="0" y="0"/>
            <a:chExt cx="1140938" cy="5326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40938" cy="532630"/>
            </a:xfrm>
            <a:custGeom>
              <a:avLst/>
              <a:gdLst/>
              <a:ahLst/>
              <a:cxnLst/>
              <a:rect r="r" b="b" t="t" l="l"/>
              <a:pathLst>
                <a:path h="532630" w="1140938">
                  <a:moveTo>
                    <a:pt x="91145" y="0"/>
                  </a:moveTo>
                  <a:lnTo>
                    <a:pt x="1049793" y="0"/>
                  </a:lnTo>
                  <a:cubicBezTo>
                    <a:pt x="1100131" y="0"/>
                    <a:pt x="1140938" y="40807"/>
                    <a:pt x="1140938" y="91145"/>
                  </a:cubicBezTo>
                  <a:lnTo>
                    <a:pt x="1140938" y="441486"/>
                  </a:lnTo>
                  <a:cubicBezTo>
                    <a:pt x="1140938" y="465659"/>
                    <a:pt x="1131335" y="488842"/>
                    <a:pt x="1114242" y="505934"/>
                  </a:cubicBezTo>
                  <a:cubicBezTo>
                    <a:pt x="1097150" y="523027"/>
                    <a:pt x="1073967" y="532630"/>
                    <a:pt x="1049793" y="532630"/>
                  </a:cubicBezTo>
                  <a:lnTo>
                    <a:pt x="91145" y="532630"/>
                  </a:lnTo>
                  <a:cubicBezTo>
                    <a:pt x="40807" y="532630"/>
                    <a:pt x="0" y="491823"/>
                    <a:pt x="0" y="441486"/>
                  </a:cubicBezTo>
                  <a:lnTo>
                    <a:pt x="0" y="91145"/>
                  </a:lnTo>
                  <a:cubicBezTo>
                    <a:pt x="0" y="66971"/>
                    <a:pt x="9603" y="43789"/>
                    <a:pt x="26696" y="26696"/>
                  </a:cubicBezTo>
                  <a:cubicBezTo>
                    <a:pt x="43789" y="9603"/>
                    <a:pt x="66971" y="0"/>
                    <a:pt x="91145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140938" cy="570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015737" y="3037244"/>
            <a:ext cx="4331999" cy="2022330"/>
            <a:chOff x="0" y="0"/>
            <a:chExt cx="1140938" cy="532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40938" cy="532630"/>
            </a:xfrm>
            <a:custGeom>
              <a:avLst/>
              <a:gdLst/>
              <a:ahLst/>
              <a:cxnLst/>
              <a:rect r="r" b="b" t="t" l="l"/>
              <a:pathLst>
                <a:path h="532630" w="1140938">
                  <a:moveTo>
                    <a:pt x="91145" y="0"/>
                  </a:moveTo>
                  <a:lnTo>
                    <a:pt x="1049793" y="0"/>
                  </a:lnTo>
                  <a:cubicBezTo>
                    <a:pt x="1100131" y="0"/>
                    <a:pt x="1140938" y="40807"/>
                    <a:pt x="1140938" y="91145"/>
                  </a:cubicBezTo>
                  <a:lnTo>
                    <a:pt x="1140938" y="441486"/>
                  </a:lnTo>
                  <a:cubicBezTo>
                    <a:pt x="1140938" y="465659"/>
                    <a:pt x="1131335" y="488842"/>
                    <a:pt x="1114242" y="505934"/>
                  </a:cubicBezTo>
                  <a:cubicBezTo>
                    <a:pt x="1097150" y="523027"/>
                    <a:pt x="1073967" y="532630"/>
                    <a:pt x="1049793" y="532630"/>
                  </a:cubicBezTo>
                  <a:lnTo>
                    <a:pt x="91145" y="532630"/>
                  </a:lnTo>
                  <a:cubicBezTo>
                    <a:pt x="40807" y="532630"/>
                    <a:pt x="0" y="491823"/>
                    <a:pt x="0" y="441486"/>
                  </a:cubicBezTo>
                  <a:lnTo>
                    <a:pt x="0" y="91145"/>
                  </a:lnTo>
                  <a:cubicBezTo>
                    <a:pt x="0" y="66971"/>
                    <a:pt x="9603" y="43789"/>
                    <a:pt x="26696" y="26696"/>
                  </a:cubicBezTo>
                  <a:cubicBezTo>
                    <a:pt x="43789" y="9603"/>
                    <a:pt x="66971" y="0"/>
                    <a:pt x="91145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140938" cy="570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018895" y="5455033"/>
            <a:ext cx="2061148" cy="2057400"/>
          </a:xfrm>
          <a:custGeom>
            <a:avLst/>
            <a:gdLst/>
            <a:ahLst/>
            <a:cxnLst/>
            <a:rect r="r" b="b" t="t" l="l"/>
            <a:pathLst>
              <a:path h="2057400" w="2061148">
                <a:moveTo>
                  <a:pt x="0" y="0"/>
                </a:moveTo>
                <a:lnTo>
                  <a:pt x="2061148" y="0"/>
                </a:lnTo>
                <a:lnTo>
                  <a:pt x="20611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445120" y="6483733"/>
            <a:ext cx="1694681" cy="1720488"/>
          </a:xfrm>
          <a:custGeom>
            <a:avLst/>
            <a:gdLst/>
            <a:ahLst/>
            <a:cxnLst/>
            <a:rect r="r" b="b" t="t" l="l"/>
            <a:pathLst>
              <a:path h="1720488" w="1694681">
                <a:moveTo>
                  <a:pt x="0" y="0"/>
                </a:moveTo>
                <a:lnTo>
                  <a:pt x="1694680" y="0"/>
                </a:lnTo>
                <a:lnTo>
                  <a:pt x="1694680" y="1720488"/>
                </a:lnTo>
                <a:lnTo>
                  <a:pt x="0" y="17204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49469" y="7618494"/>
            <a:ext cx="1728744" cy="2304991"/>
          </a:xfrm>
          <a:custGeom>
            <a:avLst/>
            <a:gdLst/>
            <a:ahLst/>
            <a:cxnLst/>
            <a:rect r="r" b="b" t="t" l="l"/>
            <a:pathLst>
              <a:path h="2304991" w="1728744">
                <a:moveTo>
                  <a:pt x="0" y="0"/>
                </a:moveTo>
                <a:lnTo>
                  <a:pt x="1728743" y="0"/>
                </a:lnTo>
                <a:lnTo>
                  <a:pt x="1728743" y="2304991"/>
                </a:lnTo>
                <a:lnTo>
                  <a:pt x="0" y="2304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431828" y="5947605"/>
            <a:ext cx="1931862" cy="1253295"/>
          </a:xfrm>
          <a:custGeom>
            <a:avLst/>
            <a:gdLst/>
            <a:ahLst/>
            <a:cxnLst/>
            <a:rect r="r" b="b" t="t" l="l"/>
            <a:pathLst>
              <a:path h="1253295" w="1931862">
                <a:moveTo>
                  <a:pt x="0" y="0"/>
                </a:moveTo>
                <a:lnTo>
                  <a:pt x="1931862" y="0"/>
                </a:lnTo>
                <a:lnTo>
                  <a:pt x="1931862" y="1253295"/>
                </a:lnTo>
                <a:lnTo>
                  <a:pt x="0" y="12532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585139" y="6483733"/>
            <a:ext cx="1523138" cy="1340361"/>
          </a:xfrm>
          <a:custGeom>
            <a:avLst/>
            <a:gdLst/>
            <a:ahLst/>
            <a:cxnLst/>
            <a:rect r="r" b="b" t="t" l="l"/>
            <a:pathLst>
              <a:path h="1340361" w="1523138">
                <a:moveTo>
                  <a:pt x="0" y="0"/>
                </a:moveTo>
                <a:lnTo>
                  <a:pt x="1523138" y="0"/>
                </a:lnTo>
                <a:lnTo>
                  <a:pt x="1523138" y="1340361"/>
                </a:lnTo>
                <a:lnTo>
                  <a:pt x="0" y="13403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960090" y="7824094"/>
            <a:ext cx="1625049" cy="1446294"/>
          </a:xfrm>
          <a:custGeom>
            <a:avLst/>
            <a:gdLst/>
            <a:ahLst/>
            <a:cxnLst/>
            <a:rect r="r" b="b" t="t" l="l"/>
            <a:pathLst>
              <a:path h="1446294" w="1625049">
                <a:moveTo>
                  <a:pt x="0" y="0"/>
                </a:moveTo>
                <a:lnTo>
                  <a:pt x="1625049" y="0"/>
                </a:lnTo>
                <a:lnTo>
                  <a:pt x="1625049" y="1446294"/>
                </a:lnTo>
                <a:lnTo>
                  <a:pt x="0" y="14462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354097" y="6365198"/>
            <a:ext cx="1496472" cy="1253295"/>
          </a:xfrm>
          <a:custGeom>
            <a:avLst/>
            <a:gdLst/>
            <a:ahLst/>
            <a:cxnLst/>
            <a:rect r="r" b="b" t="t" l="l"/>
            <a:pathLst>
              <a:path h="1253295" w="1496472">
                <a:moveTo>
                  <a:pt x="0" y="0"/>
                </a:moveTo>
                <a:lnTo>
                  <a:pt x="1496472" y="0"/>
                </a:lnTo>
                <a:lnTo>
                  <a:pt x="1496472" y="1253296"/>
                </a:lnTo>
                <a:lnTo>
                  <a:pt x="0" y="12532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769286" y="7250794"/>
            <a:ext cx="1450571" cy="1296448"/>
          </a:xfrm>
          <a:custGeom>
            <a:avLst/>
            <a:gdLst/>
            <a:ahLst/>
            <a:cxnLst/>
            <a:rect r="r" b="b" t="t" l="l"/>
            <a:pathLst>
              <a:path h="1296448" w="1450571">
                <a:moveTo>
                  <a:pt x="0" y="0"/>
                </a:moveTo>
                <a:lnTo>
                  <a:pt x="1450571" y="0"/>
                </a:lnTo>
                <a:lnTo>
                  <a:pt x="1450571" y="1296447"/>
                </a:lnTo>
                <a:lnTo>
                  <a:pt x="0" y="12964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941377" y="5573923"/>
            <a:ext cx="1210332" cy="1131660"/>
          </a:xfrm>
          <a:custGeom>
            <a:avLst/>
            <a:gdLst/>
            <a:ahLst/>
            <a:cxnLst/>
            <a:rect r="r" b="b" t="t" l="l"/>
            <a:pathLst>
              <a:path h="1131660" w="1210332">
                <a:moveTo>
                  <a:pt x="0" y="0"/>
                </a:moveTo>
                <a:lnTo>
                  <a:pt x="1210332" y="0"/>
                </a:lnTo>
                <a:lnTo>
                  <a:pt x="1210332" y="1131661"/>
                </a:lnTo>
                <a:lnTo>
                  <a:pt x="0" y="11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320023" y="8046607"/>
            <a:ext cx="1790633" cy="1745867"/>
          </a:xfrm>
          <a:custGeom>
            <a:avLst/>
            <a:gdLst/>
            <a:ahLst/>
            <a:cxnLst/>
            <a:rect r="r" b="b" t="t" l="l"/>
            <a:pathLst>
              <a:path h="1745867" w="1790633">
                <a:moveTo>
                  <a:pt x="0" y="0"/>
                </a:moveTo>
                <a:lnTo>
                  <a:pt x="1790633" y="0"/>
                </a:lnTo>
                <a:lnTo>
                  <a:pt x="1790633" y="1745867"/>
                </a:lnTo>
                <a:lnTo>
                  <a:pt x="0" y="17458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344782" y="561583"/>
            <a:ext cx="12480715" cy="196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5"/>
              </a:lnSpc>
            </a:pPr>
            <a:r>
              <a:rPr lang="en-US" sz="6500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Механізми вродженого імунітету: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23892" y="2920649"/>
            <a:ext cx="3499818" cy="194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39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зовнішні бар’єри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769286" y="2920649"/>
            <a:ext cx="3499818" cy="194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39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клітини-захисники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431828" y="2920649"/>
            <a:ext cx="3499818" cy="194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39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захисні речовини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340710" y="8299169"/>
            <a:ext cx="2954080" cy="3179538"/>
          </a:xfrm>
          <a:custGeom>
            <a:avLst/>
            <a:gdLst/>
            <a:ahLst/>
            <a:cxnLst/>
            <a:rect r="r" b="b" t="t" l="l"/>
            <a:pathLst>
              <a:path h="3179538" w="2954080">
                <a:moveTo>
                  <a:pt x="0" y="0"/>
                </a:moveTo>
                <a:lnTo>
                  <a:pt x="2954080" y="0"/>
                </a:lnTo>
                <a:lnTo>
                  <a:pt x="2954080" y="3179538"/>
                </a:lnTo>
                <a:lnTo>
                  <a:pt x="0" y="317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52884" y="951881"/>
            <a:ext cx="7506416" cy="789496"/>
            <a:chOff x="0" y="0"/>
            <a:chExt cx="2558533" cy="2690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58533" cy="269097"/>
            </a:xfrm>
            <a:custGeom>
              <a:avLst/>
              <a:gdLst/>
              <a:ahLst/>
              <a:cxnLst/>
              <a:rect r="r" b="b" t="t" l="l"/>
              <a:pathLst>
                <a:path h="269097" w="2558533">
                  <a:moveTo>
                    <a:pt x="52600" y="0"/>
                  </a:moveTo>
                  <a:lnTo>
                    <a:pt x="2505933" y="0"/>
                  </a:lnTo>
                  <a:cubicBezTo>
                    <a:pt x="2534983" y="0"/>
                    <a:pt x="2558533" y="23550"/>
                    <a:pt x="2558533" y="52600"/>
                  </a:cubicBezTo>
                  <a:lnTo>
                    <a:pt x="2558533" y="216496"/>
                  </a:lnTo>
                  <a:cubicBezTo>
                    <a:pt x="2558533" y="245547"/>
                    <a:pt x="2534983" y="269097"/>
                    <a:pt x="2505933" y="269097"/>
                  </a:cubicBezTo>
                  <a:lnTo>
                    <a:pt x="52600" y="269097"/>
                  </a:lnTo>
                  <a:cubicBezTo>
                    <a:pt x="23550" y="269097"/>
                    <a:pt x="0" y="245547"/>
                    <a:pt x="0" y="216496"/>
                  </a:cubicBezTo>
                  <a:lnTo>
                    <a:pt x="0" y="52600"/>
                  </a:lnTo>
                  <a:cubicBezTo>
                    <a:pt x="0" y="23550"/>
                    <a:pt x="23550" y="0"/>
                    <a:pt x="5260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55853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52884" y="3036031"/>
            <a:ext cx="7506416" cy="789496"/>
            <a:chOff x="0" y="0"/>
            <a:chExt cx="2558533" cy="2690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58533" cy="269097"/>
            </a:xfrm>
            <a:custGeom>
              <a:avLst/>
              <a:gdLst/>
              <a:ahLst/>
              <a:cxnLst/>
              <a:rect r="r" b="b" t="t" l="l"/>
              <a:pathLst>
                <a:path h="269097" w="2558533">
                  <a:moveTo>
                    <a:pt x="52600" y="0"/>
                  </a:moveTo>
                  <a:lnTo>
                    <a:pt x="2505933" y="0"/>
                  </a:lnTo>
                  <a:cubicBezTo>
                    <a:pt x="2534983" y="0"/>
                    <a:pt x="2558533" y="23550"/>
                    <a:pt x="2558533" y="52600"/>
                  </a:cubicBezTo>
                  <a:lnTo>
                    <a:pt x="2558533" y="216496"/>
                  </a:lnTo>
                  <a:cubicBezTo>
                    <a:pt x="2558533" y="245547"/>
                    <a:pt x="2534983" y="269097"/>
                    <a:pt x="2505933" y="269097"/>
                  </a:cubicBezTo>
                  <a:lnTo>
                    <a:pt x="52600" y="269097"/>
                  </a:lnTo>
                  <a:cubicBezTo>
                    <a:pt x="23550" y="269097"/>
                    <a:pt x="0" y="245547"/>
                    <a:pt x="0" y="216496"/>
                  </a:cubicBezTo>
                  <a:lnTo>
                    <a:pt x="0" y="52600"/>
                  </a:lnTo>
                  <a:cubicBezTo>
                    <a:pt x="0" y="23550"/>
                    <a:pt x="23550" y="0"/>
                    <a:pt x="5260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5853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752884" y="5120894"/>
            <a:ext cx="7506416" cy="789496"/>
            <a:chOff x="0" y="0"/>
            <a:chExt cx="2558533" cy="2690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58533" cy="269097"/>
            </a:xfrm>
            <a:custGeom>
              <a:avLst/>
              <a:gdLst/>
              <a:ahLst/>
              <a:cxnLst/>
              <a:rect r="r" b="b" t="t" l="l"/>
              <a:pathLst>
                <a:path h="269097" w="2558533">
                  <a:moveTo>
                    <a:pt x="52600" y="0"/>
                  </a:moveTo>
                  <a:lnTo>
                    <a:pt x="2505933" y="0"/>
                  </a:lnTo>
                  <a:cubicBezTo>
                    <a:pt x="2534983" y="0"/>
                    <a:pt x="2558533" y="23550"/>
                    <a:pt x="2558533" y="52600"/>
                  </a:cubicBezTo>
                  <a:lnTo>
                    <a:pt x="2558533" y="216496"/>
                  </a:lnTo>
                  <a:cubicBezTo>
                    <a:pt x="2558533" y="245547"/>
                    <a:pt x="2534983" y="269097"/>
                    <a:pt x="2505933" y="269097"/>
                  </a:cubicBezTo>
                  <a:lnTo>
                    <a:pt x="52600" y="269097"/>
                  </a:lnTo>
                  <a:cubicBezTo>
                    <a:pt x="23550" y="269097"/>
                    <a:pt x="0" y="245547"/>
                    <a:pt x="0" y="216496"/>
                  </a:cubicBezTo>
                  <a:lnTo>
                    <a:pt x="0" y="52600"/>
                  </a:lnTo>
                  <a:cubicBezTo>
                    <a:pt x="0" y="23550"/>
                    <a:pt x="23550" y="0"/>
                    <a:pt x="52600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558533" cy="307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7" id="17"/>
          <p:cNvSpPr/>
          <p:nvPr/>
        </p:nvSpPr>
        <p:spPr>
          <a:xfrm flipV="true">
            <a:off x="9622236" y="1242418"/>
            <a:ext cx="0" cy="42235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18" id="18"/>
          <p:cNvSpPr/>
          <p:nvPr/>
        </p:nvSpPr>
        <p:spPr>
          <a:xfrm>
            <a:off x="9100184" y="3382300"/>
            <a:ext cx="522051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2018895" y="4683105"/>
            <a:ext cx="7081289" cy="6000213"/>
          </a:xfrm>
          <a:custGeom>
            <a:avLst/>
            <a:gdLst/>
            <a:ahLst/>
            <a:cxnLst/>
            <a:rect r="r" b="b" t="t" l="l"/>
            <a:pathLst>
              <a:path h="6000213" w="7081289">
                <a:moveTo>
                  <a:pt x="0" y="0"/>
                </a:moveTo>
                <a:lnTo>
                  <a:pt x="7081289" y="0"/>
                </a:lnTo>
                <a:lnTo>
                  <a:pt x="7081289" y="6000212"/>
                </a:lnTo>
                <a:lnTo>
                  <a:pt x="0" y="6000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019586" y="2846907"/>
            <a:ext cx="3890286" cy="135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4487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Набутий</a:t>
            </a:r>
            <a:r>
              <a:rPr lang="en-US" b="true" sz="4487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імунітет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30351" y="1086096"/>
            <a:ext cx="5857649" cy="46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специфічний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55460" y="3121767"/>
            <a:ext cx="5857649" cy="46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формується протягом життя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53508" y="5256365"/>
            <a:ext cx="7661554" cy="46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7"/>
              </a:lnSpc>
            </a:pPr>
            <a:r>
              <a:rPr lang="en-US" sz="2704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виникає після контакту з антигеном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570648" y="1257339"/>
            <a:ext cx="13568934" cy="2057400"/>
            <a:chOff x="0" y="0"/>
            <a:chExt cx="3573711" cy="5418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73711" cy="541867"/>
            </a:xfrm>
            <a:custGeom>
              <a:avLst/>
              <a:gdLst/>
              <a:ahLst/>
              <a:cxnLst/>
              <a:rect r="r" b="b" t="t" l="l"/>
              <a:pathLst>
                <a:path h="541867" w="3573711">
                  <a:moveTo>
                    <a:pt x="29099" y="0"/>
                  </a:moveTo>
                  <a:lnTo>
                    <a:pt x="3544612" y="0"/>
                  </a:lnTo>
                  <a:cubicBezTo>
                    <a:pt x="3552330" y="0"/>
                    <a:pt x="3559731" y="3066"/>
                    <a:pt x="3565188" y="8523"/>
                  </a:cubicBezTo>
                  <a:cubicBezTo>
                    <a:pt x="3570645" y="13980"/>
                    <a:pt x="3573711" y="21381"/>
                    <a:pt x="3573711" y="29099"/>
                  </a:cubicBezTo>
                  <a:lnTo>
                    <a:pt x="3573711" y="512768"/>
                  </a:lnTo>
                  <a:cubicBezTo>
                    <a:pt x="3573711" y="528839"/>
                    <a:pt x="3560683" y="541867"/>
                    <a:pt x="3544612" y="541867"/>
                  </a:cubicBezTo>
                  <a:lnTo>
                    <a:pt x="29099" y="541867"/>
                  </a:lnTo>
                  <a:cubicBezTo>
                    <a:pt x="13028" y="541867"/>
                    <a:pt x="0" y="528839"/>
                    <a:pt x="0" y="512768"/>
                  </a:cubicBezTo>
                  <a:lnTo>
                    <a:pt x="0" y="29099"/>
                  </a:lnTo>
                  <a:cubicBezTo>
                    <a:pt x="0" y="13028"/>
                    <a:pt x="13028" y="0"/>
                    <a:pt x="29099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573711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813576" y="350369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008922" y="4274683"/>
            <a:ext cx="7594695" cy="6217124"/>
          </a:xfrm>
          <a:custGeom>
            <a:avLst/>
            <a:gdLst/>
            <a:ahLst/>
            <a:cxnLst/>
            <a:rect r="r" b="b" t="t" l="l"/>
            <a:pathLst>
              <a:path h="6217124" w="7594695">
                <a:moveTo>
                  <a:pt x="0" y="0"/>
                </a:moveTo>
                <a:lnTo>
                  <a:pt x="7594694" y="0"/>
                </a:lnTo>
                <a:lnTo>
                  <a:pt x="7594694" y="6217124"/>
                </a:lnTo>
                <a:lnTo>
                  <a:pt x="0" y="6217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773044" y="1270594"/>
            <a:ext cx="13164143" cy="174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3582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Антиген — це чужорідна для організму речовина, яка викликає імунну відповідь.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57627" y="3767135"/>
            <a:ext cx="5784565" cy="1925680"/>
            <a:chOff x="0" y="0"/>
            <a:chExt cx="1523507" cy="5071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23507" cy="507175"/>
            </a:xfrm>
            <a:custGeom>
              <a:avLst/>
              <a:gdLst/>
              <a:ahLst/>
              <a:cxnLst/>
              <a:rect r="r" b="b" t="t" l="l"/>
              <a:pathLst>
                <a:path h="507175" w="1523507">
                  <a:moveTo>
                    <a:pt x="68257" y="0"/>
                  </a:moveTo>
                  <a:lnTo>
                    <a:pt x="1455250" y="0"/>
                  </a:lnTo>
                  <a:cubicBezTo>
                    <a:pt x="1473353" y="0"/>
                    <a:pt x="1490714" y="7191"/>
                    <a:pt x="1503515" y="19992"/>
                  </a:cubicBezTo>
                  <a:cubicBezTo>
                    <a:pt x="1516315" y="32793"/>
                    <a:pt x="1523507" y="50154"/>
                    <a:pt x="1523507" y="68257"/>
                  </a:cubicBezTo>
                  <a:lnTo>
                    <a:pt x="1523507" y="438918"/>
                  </a:lnTo>
                  <a:cubicBezTo>
                    <a:pt x="1523507" y="457021"/>
                    <a:pt x="1516315" y="474382"/>
                    <a:pt x="1503515" y="487183"/>
                  </a:cubicBezTo>
                  <a:cubicBezTo>
                    <a:pt x="1490714" y="499983"/>
                    <a:pt x="1473353" y="507175"/>
                    <a:pt x="1455250" y="507175"/>
                  </a:cubicBezTo>
                  <a:lnTo>
                    <a:pt x="68257" y="507175"/>
                  </a:lnTo>
                  <a:cubicBezTo>
                    <a:pt x="50154" y="507175"/>
                    <a:pt x="32793" y="499983"/>
                    <a:pt x="19992" y="487183"/>
                  </a:cubicBezTo>
                  <a:cubicBezTo>
                    <a:pt x="7191" y="474382"/>
                    <a:pt x="0" y="457021"/>
                    <a:pt x="0" y="438918"/>
                  </a:cubicBezTo>
                  <a:lnTo>
                    <a:pt x="0" y="68257"/>
                  </a:lnTo>
                  <a:cubicBezTo>
                    <a:pt x="0" y="50154"/>
                    <a:pt x="7191" y="32793"/>
                    <a:pt x="19992" y="19992"/>
                  </a:cubicBezTo>
                  <a:cubicBezTo>
                    <a:pt x="32793" y="7191"/>
                    <a:pt x="50154" y="0"/>
                    <a:pt x="68257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23507" cy="545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516286" y="3767135"/>
            <a:ext cx="5784565" cy="1925680"/>
            <a:chOff x="0" y="0"/>
            <a:chExt cx="1523507" cy="5071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3507" cy="507175"/>
            </a:xfrm>
            <a:custGeom>
              <a:avLst/>
              <a:gdLst/>
              <a:ahLst/>
              <a:cxnLst/>
              <a:rect r="r" b="b" t="t" l="l"/>
              <a:pathLst>
                <a:path h="507175" w="1523507">
                  <a:moveTo>
                    <a:pt x="68257" y="0"/>
                  </a:moveTo>
                  <a:lnTo>
                    <a:pt x="1455250" y="0"/>
                  </a:lnTo>
                  <a:cubicBezTo>
                    <a:pt x="1473353" y="0"/>
                    <a:pt x="1490714" y="7191"/>
                    <a:pt x="1503515" y="19992"/>
                  </a:cubicBezTo>
                  <a:cubicBezTo>
                    <a:pt x="1516315" y="32793"/>
                    <a:pt x="1523507" y="50154"/>
                    <a:pt x="1523507" y="68257"/>
                  </a:cubicBezTo>
                  <a:lnTo>
                    <a:pt x="1523507" y="438918"/>
                  </a:lnTo>
                  <a:cubicBezTo>
                    <a:pt x="1523507" y="457021"/>
                    <a:pt x="1516315" y="474382"/>
                    <a:pt x="1503515" y="487183"/>
                  </a:cubicBezTo>
                  <a:cubicBezTo>
                    <a:pt x="1490714" y="499983"/>
                    <a:pt x="1473353" y="507175"/>
                    <a:pt x="1455250" y="507175"/>
                  </a:cubicBezTo>
                  <a:lnTo>
                    <a:pt x="68257" y="507175"/>
                  </a:lnTo>
                  <a:cubicBezTo>
                    <a:pt x="50154" y="507175"/>
                    <a:pt x="32793" y="499983"/>
                    <a:pt x="19992" y="487183"/>
                  </a:cubicBezTo>
                  <a:cubicBezTo>
                    <a:pt x="7191" y="474382"/>
                    <a:pt x="0" y="457021"/>
                    <a:pt x="0" y="438918"/>
                  </a:cubicBezTo>
                  <a:lnTo>
                    <a:pt x="0" y="68257"/>
                  </a:lnTo>
                  <a:cubicBezTo>
                    <a:pt x="0" y="50154"/>
                    <a:pt x="7191" y="32793"/>
                    <a:pt x="19992" y="19992"/>
                  </a:cubicBezTo>
                  <a:cubicBezTo>
                    <a:pt x="32793" y="7191"/>
                    <a:pt x="50154" y="0"/>
                    <a:pt x="68257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523507" cy="545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4463777" y="3314739"/>
            <a:ext cx="900955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344782" y="5976135"/>
            <a:ext cx="2822639" cy="4498229"/>
          </a:xfrm>
          <a:custGeom>
            <a:avLst/>
            <a:gdLst/>
            <a:ahLst/>
            <a:cxnLst/>
            <a:rect r="r" b="b" t="t" l="l"/>
            <a:pathLst>
              <a:path h="4498229" w="2822639">
                <a:moveTo>
                  <a:pt x="0" y="0"/>
                </a:moveTo>
                <a:lnTo>
                  <a:pt x="2822638" y="0"/>
                </a:lnTo>
                <a:lnTo>
                  <a:pt x="2822638" y="4498229"/>
                </a:lnTo>
                <a:lnTo>
                  <a:pt x="0" y="4498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314100" y="5816639"/>
            <a:ext cx="5087182" cy="4470361"/>
          </a:xfrm>
          <a:custGeom>
            <a:avLst/>
            <a:gdLst/>
            <a:ahLst/>
            <a:cxnLst/>
            <a:rect r="r" b="b" t="t" l="l"/>
            <a:pathLst>
              <a:path h="4470361" w="5087182">
                <a:moveTo>
                  <a:pt x="0" y="0"/>
                </a:moveTo>
                <a:lnTo>
                  <a:pt x="5087182" y="0"/>
                </a:lnTo>
                <a:lnTo>
                  <a:pt x="5087182" y="4470361"/>
                </a:lnTo>
                <a:lnTo>
                  <a:pt x="0" y="4470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463777" y="281662"/>
            <a:ext cx="9360447" cy="196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5"/>
              </a:lnSpc>
            </a:pPr>
            <a:r>
              <a:rPr lang="en-US" sz="6500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Активний набутий</a:t>
            </a:r>
            <a:r>
              <a:rPr lang="en-US" b="true" sz="6500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імунітет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32983" y="3881297"/>
            <a:ext cx="5233851" cy="159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природний — після хвороби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16286" y="3881297"/>
            <a:ext cx="5914087" cy="159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штучний — </a:t>
            </a:r>
          </a:p>
          <a:p>
            <a:pPr algn="ctr">
              <a:lnSpc>
                <a:spcPts val="6434"/>
              </a:lnSpc>
            </a:pPr>
            <a:r>
              <a:rPr lang="en-US" sz="4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після щеплення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4810" y="7200900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88423" y="2368933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69105" y="-800061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07374">
            <a:off x="-1139000" y="7200900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885">
            <a:off x="16505156" y="4190992"/>
            <a:ext cx="3350921" cy="3003644"/>
          </a:xfrm>
          <a:custGeom>
            <a:avLst/>
            <a:gdLst/>
            <a:ahLst/>
            <a:cxnLst/>
            <a:rect r="r" b="b" t="t" l="l"/>
            <a:pathLst>
              <a:path h="3003644" w="3350921">
                <a:moveTo>
                  <a:pt x="0" y="0"/>
                </a:moveTo>
                <a:lnTo>
                  <a:pt x="3350921" y="0"/>
                </a:lnTo>
                <a:lnTo>
                  <a:pt x="3350921" y="3003644"/>
                </a:lnTo>
                <a:lnTo>
                  <a:pt x="0" y="3003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8885">
            <a:off x="-161724" y="-864908"/>
            <a:ext cx="3161588" cy="2833932"/>
          </a:xfrm>
          <a:custGeom>
            <a:avLst/>
            <a:gdLst/>
            <a:ahLst/>
            <a:cxnLst/>
            <a:rect r="r" b="b" t="t" l="l"/>
            <a:pathLst>
              <a:path h="2833932" w="3161588">
                <a:moveTo>
                  <a:pt x="0" y="0"/>
                </a:moveTo>
                <a:lnTo>
                  <a:pt x="3161588" y="0"/>
                </a:lnTo>
                <a:lnTo>
                  <a:pt x="3161588" y="2833932"/>
                </a:lnTo>
                <a:lnTo>
                  <a:pt x="0" y="283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57627" y="3767135"/>
            <a:ext cx="5784565" cy="2716598"/>
            <a:chOff x="0" y="0"/>
            <a:chExt cx="1523507" cy="7154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23507" cy="715483"/>
            </a:xfrm>
            <a:custGeom>
              <a:avLst/>
              <a:gdLst/>
              <a:ahLst/>
              <a:cxnLst/>
              <a:rect r="r" b="b" t="t" l="l"/>
              <a:pathLst>
                <a:path h="715483" w="1523507">
                  <a:moveTo>
                    <a:pt x="68257" y="0"/>
                  </a:moveTo>
                  <a:lnTo>
                    <a:pt x="1455250" y="0"/>
                  </a:lnTo>
                  <a:cubicBezTo>
                    <a:pt x="1473353" y="0"/>
                    <a:pt x="1490714" y="7191"/>
                    <a:pt x="1503515" y="19992"/>
                  </a:cubicBezTo>
                  <a:cubicBezTo>
                    <a:pt x="1516315" y="32793"/>
                    <a:pt x="1523507" y="50154"/>
                    <a:pt x="1523507" y="68257"/>
                  </a:cubicBezTo>
                  <a:lnTo>
                    <a:pt x="1523507" y="647226"/>
                  </a:lnTo>
                  <a:cubicBezTo>
                    <a:pt x="1523507" y="665328"/>
                    <a:pt x="1516315" y="682690"/>
                    <a:pt x="1503515" y="695491"/>
                  </a:cubicBezTo>
                  <a:cubicBezTo>
                    <a:pt x="1490714" y="708291"/>
                    <a:pt x="1473353" y="715483"/>
                    <a:pt x="1455250" y="715483"/>
                  </a:cubicBezTo>
                  <a:lnTo>
                    <a:pt x="68257" y="715483"/>
                  </a:lnTo>
                  <a:cubicBezTo>
                    <a:pt x="50154" y="715483"/>
                    <a:pt x="32793" y="708291"/>
                    <a:pt x="19992" y="695491"/>
                  </a:cubicBezTo>
                  <a:cubicBezTo>
                    <a:pt x="7191" y="682690"/>
                    <a:pt x="0" y="665328"/>
                    <a:pt x="0" y="647226"/>
                  </a:cubicBezTo>
                  <a:lnTo>
                    <a:pt x="0" y="68257"/>
                  </a:lnTo>
                  <a:cubicBezTo>
                    <a:pt x="0" y="50154"/>
                    <a:pt x="7191" y="32793"/>
                    <a:pt x="19992" y="19992"/>
                  </a:cubicBezTo>
                  <a:cubicBezTo>
                    <a:pt x="32793" y="7191"/>
                    <a:pt x="50154" y="0"/>
                    <a:pt x="68257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23507" cy="753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516286" y="3767135"/>
            <a:ext cx="5784565" cy="2716598"/>
            <a:chOff x="0" y="0"/>
            <a:chExt cx="1523507" cy="7154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3507" cy="715483"/>
            </a:xfrm>
            <a:custGeom>
              <a:avLst/>
              <a:gdLst/>
              <a:ahLst/>
              <a:cxnLst/>
              <a:rect r="r" b="b" t="t" l="l"/>
              <a:pathLst>
                <a:path h="715483" w="1523507">
                  <a:moveTo>
                    <a:pt x="68257" y="0"/>
                  </a:moveTo>
                  <a:lnTo>
                    <a:pt x="1455250" y="0"/>
                  </a:lnTo>
                  <a:cubicBezTo>
                    <a:pt x="1473353" y="0"/>
                    <a:pt x="1490714" y="7191"/>
                    <a:pt x="1503515" y="19992"/>
                  </a:cubicBezTo>
                  <a:cubicBezTo>
                    <a:pt x="1516315" y="32793"/>
                    <a:pt x="1523507" y="50154"/>
                    <a:pt x="1523507" y="68257"/>
                  </a:cubicBezTo>
                  <a:lnTo>
                    <a:pt x="1523507" y="647226"/>
                  </a:lnTo>
                  <a:cubicBezTo>
                    <a:pt x="1523507" y="665328"/>
                    <a:pt x="1516315" y="682690"/>
                    <a:pt x="1503515" y="695491"/>
                  </a:cubicBezTo>
                  <a:cubicBezTo>
                    <a:pt x="1490714" y="708291"/>
                    <a:pt x="1473353" y="715483"/>
                    <a:pt x="1455250" y="715483"/>
                  </a:cubicBezTo>
                  <a:lnTo>
                    <a:pt x="68257" y="715483"/>
                  </a:lnTo>
                  <a:cubicBezTo>
                    <a:pt x="50154" y="715483"/>
                    <a:pt x="32793" y="708291"/>
                    <a:pt x="19992" y="695491"/>
                  </a:cubicBezTo>
                  <a:cubicBezTo>
                    <a:pt x="7191" y="682690"/>
                    <a:pt x="0" y="665328"/>
                    <a:pt x="0" y="647226"/>
                  </a:cubicBezTo>
                  <a:lnTo>
                    <a:pt x="0" y="68257"/>
                  </a:lnTo>
                  <a:cubicBezTo>
                    <a:pt x="0" y="50154"/>
                    <a:pt x="7191" y="32793"/>
                    <a:pt x="19992" y="19992"/>
                  </a:cubicBezTo>
                  <a:cubicBezTo>
                    <a:pt x="32793" y="7191"/>
                    <a:pt x="50154" y="0"/>
                    <a:pt x="68257" y="0"/>
                  </a:cubicBezTo>
                  <a:close/>
                </a:path>
              </a:pathLst>
            </a:custGeom>
            <a:solidFill>
              <a:srgbClr val="002B5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523507" cy="753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4463777" y="3314739"/>
            <a:ext cx="900955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Freeform 15" id="15"/>
          <p:cNvSpPr/>
          <p:nvPr/>
        </p:nvSpPr>
        <p:spPr>
          <a:xfrm flipH="true" flipV="false" rot="0">
            <a:off x="3432715" y="6931408"/>
            <a:ext cx="2634389" cy="3334669"/>
          </a:xfrm>
          <a:custGeom>
            <a:avLst/>
            <a:gdLst/>
            <a:ahLst/>
            <a:cxnLst/>
            <a:rect r="r" b="b" t="t" l="l"/>
            <a:pathLst>
              <a:path h="3334669" w="2634389">
                <a:moveTo>
                  <a:pt x="2634388" y="0"/>
                </a:moveTo>
                <a:lnTo>
                  <a:pt x="0" y="0"/>
                </a:lnTo>
                <a:lnTo>
                  <a:pt x="0" y="3334669"/>
                </a:lnTo>
                <a:lnTo>
                  <a:pt x="2634388" y="3334669"/>
                </a:lnTo>
                <a:lnTo>
                  <a:pt x="2634388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463777" y="281662"/>
            <a:ext cx="9360447" cy="196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5"/>
              </a:lnSpc>
            </a:pPr>
            <a:r>
              <a:rPr lang="en-US" sz="6500" b="true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Пасивний набутий</a:t>
            </a:r>
            <a:r>
              <a:rPr lang="en-US" b="true" sz="6500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імунітет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32983" y="3871944"/>
            <a:ext cx="5233851" cy="240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природний — від матері до дитини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51525" y="3890010"/>
            <a:ext cx="5914087" cy="240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499">
                <a:solidFill>
                  <a:srgbClr val="FFFFFF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штучний — лікувальні сироватки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413026" y="6796842"/>
            <a:ext cx="3117975" cy="3469235"/>
          </a:xfrm>
          <a:custGeom>
            <a:avLst/>
            <a:gdLst/>
            <a:ahLst/>
            <a:cxnLst/>
            <a:rect r="r" b="b" t="t" l="l"/>
            <a:pathLst>
              <a:path h="3469235" w="3117975">
                <a:moveTo>
                  <a:pt x="0" y="0"/>
                </a:moveTo>
                <a:lnTo>
                  <a:pt x="3117976" y="0"/>
                </a:lnTo>
                <a:lnTo>
                  <a:pt x="3117976" y="3469235"/>
                </a:lnTo>
                <a:lnTo>
                  <a:pt x="0" y="3469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DAHAt2jy2ck</dc:identifier>
  <dcterms:modified xsi:type="dcterms:W3CDTF">2011-08-01T06:04:30Z</dcterms:modified>
  <cp:revision>1</cp:revision>
  <dc:title>Імунітет та його види. Поняття про вакцини та сироватки. Поняття про імунодефіцит, імунотерапію та імунокорекцію</dc:title>
</cp:coreProperties>
</file>