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1097280"/>
            <a:ext cx="4572000" cy="4572000"/>
          </a:xfrm>
          <a:prstGeom prst="ellipse">
            <a:avLst/>
          </a:prstGeom>
          <a:solidFill>
            <a:srgbClr val="005BBB">
              <a:alpha val="25000"/>
            </a:srgbClr>
          </a:solidFill>
          <a:ln w="12700">
            <a:solidFill>
              <a:srgbClr val="005BBB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2286000"/>
            <a:ext cx="4114800" cy="4114800"/>
          </a:xfrm>
          <a:prstGeom prst="ellipse">
            <a:avLst/>
          </a:prstGeom>
          <a:solidFill>
            <a:srgbClr val="F5C842">
              <a:alpha val="20000"/>
            </a:srgbClr>
          </a:solidFill>
          <a:ln w="12700">
            <a:solidFill>
              <a:srgbClr val="F5C842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164592"/>
            <a:ext cx="9144000" cy="164592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4823460"/>
            <a:ext cx="9144000" cy="164592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4988052"/>
            <a:ext cx="9144000" cy="16459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0058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Тарас Шевченко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457200" y="22402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C9B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Поет • Художник • Борець за свободу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3474720" y="2880360"/>
            <a:ext cx="2194560" cy="77724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0" y="2926080"/>
            <a:ext cx="2194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0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1814 – 1861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38404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0C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Дізнайся про великого українця!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6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0"/>
            <a:ext cx="164592" cy="51435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22860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05BB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🏡 Дитинство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822960" y="1097280"/>
            <a:ext cx="79552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22960" y="1097280"/>
            <a:ext cx="91440" cy="109728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5840" y="1170432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Дата народження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51790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березня 1814 року — саме цього дня народився Тарас у селі Моринці (нині Черкаська область).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22960" y="2331720"/>
            <a:ext cx="79552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22960" y="2331720"/>
            <a:ext cx="91440" cy="109728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2404872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👨‍👩‍👧‍👦 Родина кріпаків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05840" y="275234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Тарас народився кріпаком — це означало, що він і вся його родина «належали» поміщику й не були вільними людьми.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3566160"/>
            <a:ext cx="79552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8B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22960" y="3566160"/>
            <a:ext cx="91440" cy="109728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840" y="3639312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😢 Рано без батьків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05840" y="398678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9 років він втратив маму, а в 12 — тата. Хлопчик залишився сиротою і мусив сам піклуватися про своє майбутнє.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20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F5C842">
              <a:alpha val="15000"/>
            </a:srgbClr>
          </a:solidFill>
          <a:ln w="12700">
            <a:solidFill>
              <a:srgbClr val="F5C842">
                <a:alpha val="1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🔑 Дорога до свободи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1005840" cy="91440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188720"/>
            <a:ext cx="1005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A10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1831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804672" y="2011680"/>
            <a:ext cx="64008" cy="3200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600200" y="1143000"/>
            <a:ext cx="7132320" cy="777240"/>
          </a:xfrm>
          <a:prstGeom prst="rect">
            <a:avLst/>
          </a:prstGeom>
          <a:solidFill>
            <a:srgbClr val="1E3070"/>
          </a:solidFill>
          <a:ln w="12700">
            <a:solidFill>
              <a:srgbClr val="3050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783080" y="1170432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Тарас потрапив до Санкт-Петербурга як слуга поміщика Енгельгардта.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194560"/>
            <a:ext cx="1005840" cy="91440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286000"/>
            <a:ext cx="1005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A10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1836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804672" y="3108960"/>
            <a:ext cx="64008" cy="3200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600200" y="2240280"/>
            <a:ext cx="7132320" cy="777240"/>
          </a:xfrm>
          <a:prstGeom prst="rect">
            <a:avLst/>
          </a:prstGeom>
          <a:solidFill>
            <a:srgbClr val="1E3070"/>
          </a:solidFill>
          <a:ln w="12700">
            <a:solidFill>
              <a:srgbClr val="3050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83080" y="2267712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Познайомився з відомим художником Карлом Брюлловим та поетом Василем Жуковським.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3291840"/>
            <a:ext cx="1005840" cy="91440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1005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A10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1838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1600200" y="3337560"/>
            <a:ext cx="7132320" cy="777240"/>
          </a:xfrm>
          <a:prstGeom prst="rect">
            <a:avLst/>
          </a:prstGeom>
          <a:solidFill>
            <a:srgbClr val="1E3070"/>
          </a:solidFill>
          <a:ln w="12700">
            <a:solidFill>
              <a:srgbClr val="3050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3364992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Друзі розіграли в ЛОТЕРЕЮ картину Брюллова та викупили Тараса з кріпацтва за 2500 рублів!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462272"/>
            <a:ext cx="8046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✨ Цікавинка: Картина, яку розіграли в лотерею, називалася «Портрет В. Жуковського»!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6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10972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8288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📖 «Кобзар» — книга, що підкорила серця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303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C0C8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280160"/>
            <a:ext cx="91440" cy="107899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53312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Перший «Кобзар»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700784"/>
            <a:ext cx="493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1840 році, коли Шевченку було лише 26 років, вийшла його перша поетична збірка «Кобзар». Вона відразу стала знаменитою!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74320" y="2514600"/>
            <a:ext cx="5303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C0C8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2514600"/>
            <a:ext cx="91440" cy="107899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87752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🌾 Про кого писав?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" y="2935224"/>
            <a:ext cx="493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Шевченко писав про простих українців — селян, козаків, кріпаків. Він розумів їхнє горе, бо сам був кріпаком.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274320" y="3749040"/>
            <a:ext cx="5303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C0C8E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3749040"/>
            <a:ext cx="91440" cy="107899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822192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5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🗣️ Мова серця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2920" y="4169664"/>
            <a:ext cx="493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Він писав УКРАЇНСЬКОЮ мовою, коли це було дуже сміливо. Так він показував: українська мова прекрасна і достойна поезії!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852160" y="1280160"/>
            <a:ext cx="3017520" cy="3657600"/>
          </a:xfrm>
          <a:prstGeom prst="rect">
            <a:avLst/>
          </a:prstGeom>
          <a:solidFill>
            <a:srgbClr val="005BBB"/>
          </a:solidFill>
          <a:ln w="12700">
            <a:solidFill>
              <a:srgbClr val="005BB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852160" y="1280160"/>
            <a:ext cx="3017520" cy="10972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0" y="14173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Рядки Шевченка: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989320" y="19202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«Борітеся — поборете,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вам Бог помагає!»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943600" y="3108960"/>
            <a:ext cx="2834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0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 слова ставали надією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0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мільйонів українців,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0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яких пригнічували й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0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давали бути вільними.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10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4572000" cy="4572000"/>
          </a:xfrm>
          <a:prstGeom prst="ellipse">
            <a:avLst/>
          </a:prstGeom>
          <a:solidFill>
            <a:srgbClr val="E8572A">
              <a:alpha val="12000"/>
            </a:srgbClr>
          </a:solidFill>
          <a:ln w="12700">
            <a:solidFill>
              <a:srgbClr val="E8572A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-914400"/>
            <a:ext cx="4572000" cy="4572000"/>
          </a:xfrm>
          <a:prstGeom prst="ellipse">
            <a:avLst/>
          </a:prstGeom>
          <a:solidFill>
            <a:srgbClr val="F5C842">
              <a:alpha val="12000"/>
            </a:srgbClr>
          </a:solidFill>
          <a:ln w="12700">
            <a:solidFill>
              <a:srgbClr val="F5C842">
                <a:alpha val="12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🎨 Шевченко-художник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0B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Він малював так само добре, як і писав вірші!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4206240" cy="1508760"/>
          </a:xfrm>
          <a:prstGeom prst="rect">
            <a:avLst/>
          </a:prstGeom>
          <a:solidFill>
            <a:srgbClr val="2A1A55"/>
          </a:solidFill>
          <a:ln w="12700">
            <a:solidFill>
              <a:srgbClr val="5040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1691640"/>
            <a:ext cx="640080" cy="64008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916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80160" y="1618488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Академія мистецтв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24028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Отримавши свободу, Шевченко вступив до Петербурзької академії мистецтв. Його вчителем був знаменитий Карл Брюллов.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1508760"/>
            <a:ext cx="4206240" cy="1508760"/>
          </a:xfrm>
          <a:prstGeom prst="rect">
            <a:avLst/>
          </a:prstGeom>
          <a:solidFill>
            <a:srgbClr val="2A1A55"/>
          </a:solidFill>
          <a:ln w="12700">
            <a:solidFill>
              <a:srgbClr val="5040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983480" y="1691640"/>
            <a:ext cx="640080" cy="64008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83480" y="16916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🖌️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760720" y="1618488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Гравюри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83480" y="224028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Тарас майстерно робив гравюри — особливий спосіб малювання, коли зображення видряпують на металі чи дереві.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200400"/>
            <a:ext cx="4206240" cy="1508760"/>
          </a:xfrm>
          <a:prstGeom prst="rect">
            <a:avLst/>
          </a:prstGeom>
          <a:solidFill>
            <a:srgbClr val="2A1A55"/>
          </a:solidFill>
          <a:ln w="12700">
            <a:solidFill>
              <a:srgbClr val="5040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3383280"/>
            <a:ext cx="640080" cy="64008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383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🏅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80160" y="3310128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Художник-академік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02920" y="393192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1860 році Шевченко отримав звання академіка гравірування — це найвища нагорода для художника того часу!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846320" y="3200400"/>
            <a:ext cx="4206240" cy="1508760"/>
          </a:xfrm>
          <a:prstGeom prst="rect">
            <a:avLst/>
          </a:prstGeom>
          <a:solidFill>
            <a:srgbClr val="2A1A55"/>
          </a:solidFill>
          <a:ln w="12700">
            <a:solidFill>
              <a:srgbClr val="5040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983480" y="3383280"/>
            <a:ext cx="640080" cy="64008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83480" y="3383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🖼️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760720" y="3310128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Портрети та пейзажі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83480" y="3931920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Він малював портрети звичайних людей, краєвиди України, історичні сцени. Створив понад 1000 малюнків!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6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8572A"/>
          </a:solidFill>
          <a:ln w="12700">
            <a:solidFill>
              <a:srgbClr val="E85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109728"/>
          </a:xfrm>
          <a:prstGeom prst="rect">
            <a:avLst/>
          </a:prstGeom>
          <a:solidFill>
            <a:srgbClr val="8B2000"/>
          </a:solidFill>
          <a:ln w="12700">
            <a:solidFill>
              <a:srgbClr val="8B20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3716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⛓️ Заслання та незламність духу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5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Чому Шевченка заарештували?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1627632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1847 році царська влада знайшла вірші Шевченка, де він критикував царя та захищав Україну. За це його заарештували та відправили солдатом у далекий Казахстан на цілих 10 років (1847–1857)!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2514600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D0C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2514600"/>
            <a:ext cx="109728" cy="749808"/>
          </a:xfrm>
          <a:prstGeom prst="rect">
            <a:avLst/>
          </a:prstGeom>
          <a:solidFill>
            <a:srgbClr val="E8572A"/>
          </a:solidFill>
          <a:ln w="12700">
            <a:solidFill>
              <a:srgbClr val="E857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56946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5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Жорстока умова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8986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Цареві накази забороняли Шевченку писати й малювати. Але він таємно малював і писав вірші — ховав папір у чоботях!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274320" y="3355848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D0C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74320" y="3355848"/>
            <a:ext cx="109728" cy="749808"/>
          </a:xfrm>
          <a:prstGeom prst="rect">
            <a:avLst/>
          </a:prstGeom>
          <a:solidFill>
            <a:srgbClr val="E8572A"/>
          </a:solidFill>
          <a:ln w="12700">
            <a:solidFill>
              <a:srgbClr val="E857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41071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5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 Він не зламався!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" y="373989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Незважаючи на всі заборони та важке життя, Шевченко написав понад 40 поезій під час заслання. Дух поета подолати не вдалося!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274320" y="4197096"/>
            <a:ext cx="8595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0D0C0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4197096"/>
            <a:ext cx="109728" cy="749808"/>
          </a:xfrm>
          <a:prstGeom prst="rect">
            <a:avLst/>
          </a:prstGeom>
          <a:solidFill>
            <a:srgbClr val="E8572A"/>
          </a:solidFill>
          <a:ln w="12700">
            <a:solidFill>
              <a:srgbClr val="E857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251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5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Повернення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02920" y="458114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A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Після смерті царя Миколи I, у 1857 році, Шевченка звільнили. Він повернувся до Петербурга як визнаний великий поет і художник.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6400800" cy="6400800"/>
          </a:xfrm>
          <a:prstGeom prst="ellipse">
            <a:avLst/>
          </a:prstGeom>
          <a:solidFill>
            <a:srgbClr val="F5C842">
              <a:alpha val="10000"/>
            </a:srgbClr>
          </a:solidFill>
          <a:ln w="12700">
            <a:solidFill>
              <a:srgbClr val="F5C842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2286000"/>
            <a:ext cx="4572000" cy="4572000"/>
          </a:xfrm>
          <a:prstGeom prst="ellipse">
            <a:avLst/>
          </a:prstGeom>
          <a:solidFill>
            <a:srgbClr val="005BBB">
              <a:alpha val="15000"/>
            </a:srgbClr>
          </a:solidFill>
          <a:ln w="12700">
            <a:solidFill>
              <a:srgbClr val="005BBB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🌟 Чому Шевченко важливий для нас?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801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365760" y="182880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Написав понад 250 поезій, поем, балад і щоденник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246120" y="109728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09728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12801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🖼️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337560" y="182880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Створив понад 1000 картин, малюнків та гравюр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217920" y="109728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17920" y="109728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0" y="12801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🇺🇦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309360" y="182880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Символ України та її незалежності у всьому світі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74320" y="278892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278892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971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🗓️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365760" y="35204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березня — День народження Шевченка, народне свято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3246120" y="278892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46120" y="278892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37560" y="2971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3337560" y="35204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Національна премія України носить його ім'я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6217920" y="2788920"/>
            <a:ext cx="2743200" cy="1508760"/>
          </a:xfrm>
          <a:prstGeom prst="rect">
            <a:avLst/>
          </a:prstGeom>
          <a:solidFill>
            <a:srgbClr val="162050"/>
          </a:solidFill>
          <a:ln w="12700">
            <a:solidFill>
              <a:srgbClr val="3060C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7920" y="2788920"/>
            <a:ext cx="2743200" cy="914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09360" y="29718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6309360" y="35204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8D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Пам'ятники Шевченку стоять у понад 30 країнах світу!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5BB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5486400" cy="54864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-1371600"/>
            <a:ext cx="4572000" cy="4572000"/>
          </a:xfrm>
          <a:prstGeom prst="ellipse">
            <a:avLst/>
          </a:prstGeom>
          <a:solidFill>
            <a:srgbClr val="F5C842">
              <a:alpha val="15000"/>
            </a:srgbClr>
          </a:solidFill>
          <a:ln w="12700">
            <a:solidFill>
              <a:srgbClr val="F5C842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937760"/>
            <a:ext cx="9144000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86200" y="32004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🌻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457200" y="128016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Пам'ятай Шевченка —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пам'ятай Україну!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914400" y="27889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Тарас Шевченко прожив лише 47 років, але залишив по собі безсмертні твори, що надихають і захищають українців вже понад 180 років.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«І мертвим, і живим, і ненарожденним...» — Т. Шевченко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Тарас Шевченко</dc:title>
  <dc:subject>PptxGenJS Presentation</dc:subject>
  <dc:creator>PptxGenJS</dc:creator>
  <cp:lastModifiedBy>PptxGenJS</cp:lastModifiedBy>
  <cp:revision>1</cp:revision>
  <dcterms:created xsi:type="dcterms:W3CDTF">2026-02-21T11:06:37Z</dcterms:created>
  <dcterms:modified xsi:type="dcterms:W3CDTF">2026-02-21T11:06:37Z</dcterms:modified>
</cp:coreProperties>
</file>