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v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1100" r:id="rId3"/>
    <p:sldId id="525" r:id="rId4"/>
    <p:sldId id="422" r:id="rId5"/>
    <p:sldId id="1906" r:id="rId6"/>
    <p:sldId id="1884" r:id="rId7"/>
    <p:sldId id="1907" r:id="rId8"/>
    <p:sldId id="1908" r:id="rId9"/>
    <p:sldId id="1909" r:id="rId10"/>
    <p:sldId id="1910" r:id="rId11"/>
    <p:sldId id="454" r:id="rId12"/>
    <p:sldId id="1876" r:id="rId13"/>
    <p:sldId id="1853" r:id="rId14"/>
    <p:sldId id="1877" r:id="rId15"/>
    <p:sldId id="1881" r:id="rId16"/>
    <p:sldId id="42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242"/>
    <a:srgbClr val="00FF00"/>
    <a:srgbClr val="79BA1A"/>
    <a:srgbClr val="385723"/>
    <a:srgbClr val="1B1F23"/>
    <a:srgbClr val="616161"/>
    <a:srgbClr val="F1C6F7"/>
    <a:srgbClr val="82D2DC"/>
    <a:srgbClr val="7463F6"/>
    <a:srgbClr val="83D3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3" autoAdjust="0"/>
    <p:restoredTop sz="94660"/>
  </p:normalViewPr>
  <p:slideViewPr>
    <p:cSldViewPr snapToGrid="0">
      <p:cViewPr varScale="1">
        <p:scale>
          <a:sx n="86" d="100"/>
          <a:sy n="86" d="100"/>
        </p:scale>
        <p:origin x="4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D86A0-1217-4E7B-9444-3CA2B7EAE60B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782C8-2FDC-4492-87C1-335491D2FD9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05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782C8-2FDC-4492-87C1-335491D2FD9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71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782C8-2FDC-4492-87C1-335491D2FD9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86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ED74D-05D6-4FA5-A0FE-FCFB5667ECCF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0754-E3B3-4AE5-8334-5A7D8D99D0DF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53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D4D5-8B29-41CC-AD9F-D860F61E6732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8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C26BE-B476-4F10-92EF-5E8F098F3FFD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3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D0A-BC18-4447-81C4-B70106899EEB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7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1C79-03A4-43EF-BF0B-2A1838ED8C3B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97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CC2F-78EE-4DAB-AE28-7EE2FCCC9D7F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17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6C602-D7B2-436E-A38A-787D03AA4BB5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965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F5C9-C2CE-4824-BBA2-613C7A3A53DD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86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204E-09AB-4BA8-9868-771DB87F4C88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19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D62B-D05C-4AD1-AE28-D2EA13C2ADAF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429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E0679-F8D0-4550-BE94-D8E867DD5806}" type="datetime4">
              <a:rPr lang="uk-UA" smtClean="0"/>
              <a:t>22 листопада 2022 р.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02481-857D-442F-835B-10F8CC64237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7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ordwall.net/uk/resource/38520989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8123" y="1155409"/>
            <a:ext cx="1662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Сьогодн</a:t>
            </a:r>
            <a:r>
              <a:rPr lang="uk-UA" sz="2400" b="1" dirty="0">
                <a:solidFill>
                  <a:schemeClr val="bg1"/>
                </a:solidFill>
              </a:rPr>
              <a:t>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1171157" y="1617074"/>
            <a:ext cx="1756555" cy="400110"/>
          </a:xfrm>
        </p:spPr>
        <p:txBody>
          <a:bodyPr/>
          <a:lstStyle/>
          <a:p>
            <a:pPr algn="ctr"/>
            <a:fld id="{45AB5365-D8A3-45F2-94D1-6DD1E6698E88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B8F9FE-FD7D-4D5E-A4F0-5CB7444DCCD6}"/>
              </a:ext>
            </a:extLst>
          </p:cNvPr>
          <p:cNvSpPr txBox="1"/>
          <p:nvPr/>
        </p:nvSpPr>
        <p:spPr>
          <a:xfrm>
            <a:off x="1218123" y="2532493"/>
            <a:ext cx="15816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Урок</a:t>
            </a:r>
          </a:p>
          <a:p>
            <a:pPr algn="ctr"/>
            <a:r>
              <a:rPr lang="uk-UA" sz="48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№29-30</a:t>
            </a:r>
            <a:endParaRPr lang="ru-RU" sz="4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BD5F42-DCD4-4828-A98A-C0B8D74F6F8F}"/>
              </a:ext>
            </a:extLst>
          </p:cNvPr>
          <p:cNvSpPr txBox="1"/>
          <p:nvPr/>
        </p:nvSpPr>
        <p:spPr>
          <a:xfrm>
            <a:off x="850106" y="368121"/>
            <a:ext cx="240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Інформатика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4DECFB-A962-4566-9CF8-1E2DA91E71FB}"/>
              </a:ext>
            </a:extLst>
          </p:cNvPr>
          <p:cNvSpPr txBox="1"/>
          <p:nvPr/>
        </p:nvSpPr>
        <p:spPr>
          <a:xfrm>
            <a:off x="3252336" y="4683091"/>
            <a:ext cx="8622890" cy="191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800" b="1" dirty="0">
                <a:solidFill>
                  <a:srgbClr val="2F3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Робота з векторними зображеннями засобами текстових процесорів. Побудова блок-схем алгоритмів за допомогою фігур. Проєктна діяльність. Розробка логотипів для сортування сміття</a:t>
            </a:r>
            <a:endParaRPr lang="uk-UA" sz="5400" b="1" dirty="0">
              <a:solidFill>
                <a:srgbClr val="2F3242"/>
              </a:solidFill>
            </a:endParaRPr>
          </a:p>
        </p:txBody>
      </p:sp>
      <p:pic>
        <p:nvPicPr>
          <p:cNvPr id="1026" name="Picture 2" descr="Топ порад для створення безкоштовного логотипу для сайту | NeoSeo">
            <a:extLst>
              <a:ext uri="{FF2B5EF4-FFF2-40B4-BE49-F238E27FC236}">
                <a16:creationId xmlns:a16="http://schemas.microsoft.com/office/drawing/2014/main" id="{C844492A-0DAE-52CA-D5F6-AB907E0AB3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" r="11965"/>
          <a:stretch/>
        </p:blipFill>
        <p:spPr bwMode="auto">
          <a:xfrm>
            <a:off x="7202712" y="1069599"/>
            <a:ext cx="4672514" cy="261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67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276688" y="1335150"/>
            <a:ext cx="11638624" cy="1159475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Визнач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значення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яких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властивостей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можна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змінювати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для круга,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побудованого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документі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середовищі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текстового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процесора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Визнач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зайві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властивості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uk-UA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990605E-6B08-99F1-94FD-CD389F177DBB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Оцінюємо себе</a:t>
            </a:r>
          </a:p>
        </p:txBody>
      </p:sp>
      <p:sp>
        <p:nvSpPr>
          <p:cNvPr id="6" name="Прямокутник: округлені кути 5">
            <a:extLst>
              <a:ext uri="{FF2B5EF4-FFF2-40B4-BE49-F238E27FC236}">
                <a16:creationId xmlns:a16="http://schemas.microsoft.com/office/drawing/2014/main" id="{A7B28735-508C-4F31-CA4B-E09E51D7C4CF}"/>
              </a:ext>
            </a:extLst>
          </p:cNvPr>
          <p:cNvSpPr/>
          <p:nvPr/>
        </p:nvSpPr>
        <p:spPr>
          <a:xfrm>
            <a:off x="1029810" y="3505163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Колір заливки</a:t>
            </a:r>
          </a:p>
        </p:txBody>
      </p:sp>
      <p:sp>
        <p:nvSpPr>
          <p:cNvPr id="7" name="Прямокутник: округлені кути 6">
            <a:extLst>
              <a:ext uri="{FF2B5EF4-FFF2-40B4-BE49-F238E27FC236}">
                <a16:creationId xmlns:a16="http://schemas.microsoft.com/office/drawing/2014/main" id="{A50D7ABC-B29C-BF36-7732-129D67F08B25}"/>
              </a:ext>
            </a:extLst>
          </p:cNvPr>
          <p:cNvSpPr/>
          <p:nvPr/>
        </p:nvSpPr>
        <p:spPr>
          <a:xfrm>
            <a:off x="8044019" y="4858618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Обтікання текстом</a:t>
            </a:r>
          </a:p>
        </p:txBody>
      </p:sp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27032DDD-3B30-EDA8-4B1C-D34F42168BB3}"/>
              </a:ext>
            </a:extLst>
          </p:cNvPr>
          <p:cNvSpPr/>
          <p:nvPr/>
        </p:nvSpPr>
        <p:spPr>
          <a:xfrm>
            <a:off x="4536914" y="4858618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Розмір фігури</a:t>
            </a:r>
          </a:p>
        </p:txBody>
      </p:sp>
      <p:sp>
        <p:nvSpPr>
          <p:cNvPr id="10" name="Прямокутник: округлені кути 9">
            <a:extLst>
              <a:ext uri="{FF2B5EF4-FFF2-40B4-BE49-F238E27FC236}">
                <a16:creationId xmlns:a16="http://schemas.microsoft.com/office/drawing/2014/main" id="{CF2A5ECB-924C-1287-FBC0-90E2E1F38621}"/>
              </a:ext>
            </a:extLst>
          </p:cNvPr>
          <p:cNvSpPr/>
          <p:nvPr/>
        </p:nvSpPr>
        <p:spPr>
          <a:xfrm>
            <a:off x="8044019" y="3505163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Колір контуру</a:t>
            </a:r>
          </a:p>
        </p:txBody>
      </p:sp>
      <p:sp>
        <p:nvSpPr>
          <p:cNvPr id="11" name="Прямокутник: округлені кути 10">
            <a:extLst>
              <a:ext uri="{FF2B5EF4-FFF2-40B4-BE49-F238E27FC236}">
                <a16:creationId xmlns:a16="http://schemas.microsoft.com/office/drawing/2014/main" id="{B323E006-1AFE-BE37-4EF0-9BFA80E08FDA}"/>
              </a:ext>
            </a:extLst>
          </p:cNvPr>
          <p:cNvSpPr/>
          <p:nvPr/>
        </p:nvSpPr>
        <p:spPr>
          <a:xfrm>
            <a:off x="4536914" y="3505163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Розмір символів</a:t>
            </a:r>
          </a:p>
        </p:txBody>
      </p:sp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FD70405F-91A6-3F70-7256-2D669E3B0A1E}"/>
              </a:ext>
            </a:extLst>
          </p:cNvPr>
          <p:cNvSpPr/>
          <p:nvPr/>
        </p:nvSpPr>
        <p:spPr>
          <a:xfrm>
            <a:off x="1029810" y="4858618"/>
            <a:ext cx="2929631" cy="683581"/>
          </a:xfrm>
          <a:prstGeom prst="roundRect">
            <a:avLst/>
          </a:prstGeom>
          <a:solidFill>
            <a:schemeClr val="accent4"/>
          </a:solidFill>
          <a:ln>
            <a:solidFill>
              <a:srgbClr val="2F3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ysClr val="windowText" lastClr="000000"/>
                </a:solidFill>
              </a:rPr>
              <a:t>Шрифт</a:t>
            </a:r>
          </a:p>
        </p:txBody>
      </p:sp>
    </p:spTree>
    <p:extLst>
      <p:ext uri="{BB962C8B-B14F-4D97-AF65-F5344CB8AC3E}">
        <p14:creationId xmlns:p14="http://schemas.microsoft.com/office/powerpoint/2010/main" val="351826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1"/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5596" y="494529"/>
            <a:ext cx="8732066" cy="485775"/>
          </a:xfrm>
          <a:prstGeom prst="rect">
            <a:avLst/>
          </a:prstGeom>
          <a:solidFill>
            <a:srgbClr val="2F324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/>
              <a:t>Гімнастика для очей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EF70354-AC86-4451-9374-B0ECE2C699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" t="19029" r="4683" b="16505"/>
          <a:stretch/>
        </p:blipFill>
        <p:spPr>
          <a:xfrm>
            <a:off x="683579" y="1678981"/>
            <a:ext cx="10955045" cy="44210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E9EF476-82D4-43B3-AE2B-35C11B1548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" t="13334" r="91845" b="74110"/>
          <a:stretch/>
        </p:blipFill>
        <p:spPr>
          <a:xfrm>
            <a:off x="84922" y="994737"/>
            <a:ext cx="889961" cy="8611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B75EE9E-5970-4B0B-8CE6-90C38836E6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5" t="16156" r="79686" b="74110"/>
          <a:stretch/>
        </p:blipFill>
        <p:spPr>
          <a:xfrm>
            <a:off x="2545966" y="1170555"/>
            <a:ext cx="889961" cy="66757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BC785B1-C6C8-413B-A06B-F8A6303C51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3" t="16156" r="62305" b="74110"/>
          <a:stretch/>
        </p:blipFill>
        <p:spPr>
          <a:xfrm>
            <a:off x="4834332" y="1297240"/>
            <a:ext cx="1326769" cy="66757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DD879D9-742B-4C30-AD99-1676CEC463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8" t="14023" r="48280" b="76243"/>
          <a:stretch/>
        </p:blipFill>
        <p:spPr>
          <a:xfrm>
            <a:off x="7480204" y="1047751"/>
            <a:ext cx="1326769" cy="66757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534BDB6-5777-4128-9D6C-71ED898723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t="27489" r="86147" b="62493"/>
          <a:stretch/>
        </p:blipFill>
        <p:spPr>
          <a:xfrm>
            <a:off x="10172473" y="1196418"/>
            <a:ext cx="1326769" cy="68707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431D62C-03FD-40A1-8C4E-BCB2832B74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1" t="25383" r="71147" b="62785"/>
          <a:stretch/>
        </p:blipFill>
        <p:spPr>
          <a:xfrm>
            <a:off x="10569540" y="3705658"/>
            <a:ext cx="1326769" cy="8114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E18D3F6-490A-4110-B448-E5E39ABA1A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3" t="25383" r="55945" b="62785"/>
          <a:stretch/>
        </p:blipFill>
        <p:spPr>
          <a:xfrm>
            <a:off x="9051636" y="5816026"/>
            <a:ext cx="1326769" cy="81147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44BD13F-B057-4F2B-9C2D-C391D49050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3" t="25383" r="45295" b="62785"/>
          <a:stretch/>
        </p:blipFill>
        <p:spPr>
          <a:xfrm>
            <a:off x="6464648" y="5816026"/>
            <a:ext cx="1326769" cy="81147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32C2FA8-B135-41AC-B440-801A008F91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6" t="26050" r="34532" b="62118"/>
          <a:stretch/>
        </p:blipFill>
        <p:spPr>
          <a:xfrm>
            <a:off x="4343625" y="6014121"/>
            <a:ext cx="1326769" cy="81147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AAA58F0-F4B7-4AD4-899B-9EF2E8E51C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1" t="26050" r="18907" b="62118"/>
          <a:stretch/>
        </p:blipFill>
        <p:spPr>
          <a:xfrm>
            <a:off x="946115" y="5992671"/>
            <a:ext cx="1326769" cy="81147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008EE52-A5F1-4D33-B36B-23EB6CA705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8" t="26050" r="5240" b="62118"/>
          <a:stretch/>
        </p:blipFill>
        <p:spPr>
          <a:xfrm>
            <a:off x="20194" y="4367541"/>
            <a:ext cx="1326769" cy="81147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47DF2B3-9F46-4E8F-B9C7-7F44632F89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3" t="49358" r="34075" b="38810"/>
          <a:stretch/>
        </p:blipFill>
        <p:spPr>
          <a:xfrm>
            <a:off x="1361636" y="3567617"/>
            <a:ext cx="1052628" cy="643808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59883E8-FE86-4865-BD44-07468E48FA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1" t="49358" r="46240" b="40509"/>
          <a:stretch/>
        </p:blipFill>
        <p:spPr>
          <a:xfrm>
            <a:off x="4316418" y="3613837"/>
            <a:ext cx="827931" cy="55136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5B505AF-A426-4CDE-8BB9-0138108C43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3" t="50590" r="72488" b="39277"/>
          <a:stretch/>
        </p:blipFill>
        <p:spPr>
          <a:xfrm>
            <a:off x="6499238" y="3613837"/>
            <a:ext cx="1096830" cy="55136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E977F35-CB4E-4B02-B455-686FF88D30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6" t="62228" r="60425" b="27639"/>
          <a:stretch/>
        </p:blipFill>
        <p:spPr>
          <a:xfrm>
            <a:off x="10874836" y="5716987"/>
            <a:ext cx="1096830" cy="551368"/>
          </a:xfrm>
          <a:prstGeom prst="rect">
            <a:avLst/>
          </a:prstGeom>
        </p:spPr>
      </p:pic>
      <p:pic>
        <p:nvPicPr>
          <p:cNvPr id="6" name="Гімнастика для очей №11">
            <a:hlinkClick r:id="" action="ppaction://media"/>
            <a:extLst>
              <a:ext uri="{FF2B5EF4-FFF2-40B4-BE49-F238E27FC236}">
                <a16:creationId xmlns:a16="http://schemas.microsoft.com/office/drawing/2014/main" id="{7D33FB66-2B28-4C9C-BEC5-32583FF39C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511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3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4725D47A-5A3C-4115-B704-44C8FB604C56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>
                <a:solidFill>
                  <a:schemeClr val="bg1"/>
                </a:solidFill>
              </a:rPr>
              <a:t>Працюємо за комп’ютером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7C31C4-864B-4569-8E0B-63A01E2A5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6" t="18750" r="8160" b="26250"/>
          <a:stretch/>
        </p:blipFill>
        <p:spPr>
          <a:xfrm>
            <a:off x="312929" y="2386607"/>
            <a:ext cx="3681179" cy="2628652"/>
          </a:xfrm>
          <a:prstGeom prst="rect">
            <a:avLst/>
          </a:prstGeom>
        </p:spPr>
      </p:pic>
      <p:sp>
        <p:nvSpPr>
          <p:cNvPr id="10" name="Дата 1">
            <a:extLst>
              <a:ext uri="{FF2B5EF4-FFF2-40B4-BE49-F238E27FC236}">
                <a16:creationId xmlns:a16="http://schemas.microsoft.com/office/drawing/2014/main" id="{CDA4C1A8-0038-4B00-84C5-B998A4A1E1EF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EDAD03-6050-43B0-84D5-BC4A2159686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473F4160-7D2D-4E7E-B259-2C21A1866C7E}"/>
              </a:ext>
            </a:extLst>
          </p:cNvPr>
          <p:cNvSpPr/>
          <p:nvPr/>
        </p:nvSpPr>
        <p:spPr>
          <a:xfrm>
            <a:off x="4365523" y="1324209"/>
            <a:ext cx="7513548" cy="5248028"/>
          </a:xfrm>
          <a:prstGeom prst="roundRect">
            <a:avLst/>
          </a:prstGeom>
          <a:solidFill>
            <a:srgbClr val="00B050"/>
          </a:solidFill>
          <a:ln w="38100">
            <a:solidFill>
              <a:srgbClr val="2F324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з інструкційною карткою</a:t>
            </a:r>
          </a:p>
        </p:txBody>
      </p:sp>
    </p:spTree>
    <p:extLst>
      <p:ext uri="{BB962C8B-B14F-4D97-AF65-F5344CB8AC3E}">
        <p14:creationId xmlns:p14="http://schemas.microsoft.com/office/powerpoint/2010/main" val="235251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кутник 12">
            <a:extLst>
              <a:ext uri="{FF2B5EF4-FFF2-40B4-BE49-F238E27FC236}">
                <a16:creationId xmlns:a16="http://schemas.microsoft.com/office/drawing/2014/main" id="{6B42F7FC-1FA8-49F4-9582-016898379D1C}"/>
              </a:ext>
            </a:extLst>
          </p:cNvPr>
          <p:cNvSpPr/>
          <p:nvPr/>
        </p:nvSpPr>
        <p:spPr>
          <a:xfrm>
            <a:off x="3375258" y="544401"/>
            <a:ext cx="8665945" cy="707886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i="1" dirty="0">
                <a:solidFill>
                  <a:schemeClr val="bg1"/>
                </a:solidFill>
              </a:rPr>
              <a:t>Щоби відкрити інтерактивне завдання, натисніть на помаранчевий прямокутник або наведіть камеру смартфона на </a:t>
            </a:r>
            <a:r>
              <a:rPr lang="en-US" sz="2000" i="1" dirty="0">
                <a:solidFill>
                  <a:schemeClr val="bg1"/>
                </a:solidFill>
              </a:rPr>
              <a:t>QR-</a:t>
            </a:r>
            <a:r>
              <a:rPr lang="uk-UA" sz="2000" i="1" dirty="0">
                <a:solidFill>
                  <a:schemeClr val="bg1"/>
                </a:solidFill>
              </a:rPr>
              <a:t>код.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F0DCC145-12A5-4979-8522-B84EB31D46A5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594A5F-568A-4FD3-B586-A1AFB725739B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рямокутник: округлені кути 8">
            <a:hlinkClick r:id="rId2"/>
            <a:extLst>
              <a:ext uri="{FF2B5EF4-FFF2-40B4-BE49-F238E27FC236}">
                <a16:creationId xmlns:a16="http://schemas.microsoft.com/office/drawing/2014/main" id="{62726E1D-CEC8-4ABE-9E77-3722FB95CDEA}"/>
              </a:ext>
            </a:extLst>
          </p:cNvPr>
          <p:cNvSpPr/>
          <p:nvPr/>
        </p:nvSpPr>
        <p:spPr>
          <a:xfrm>
            <a:off x="1070033" y="1490200"/>
            <a:ext cx="10312070" cy="1524015"/>
          </a:xfrm>
          <a:prstGeom prst="roundRect">
            <a:avLst/>
          </a:prstGeom>
          <a:solidFill>
            <a:srgbClr val="F9A832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</a:rPr>
              <a:t>Інтерактивне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</a:rPr>
              <a:t>завдання</a:t>
            </a:r>
            <a:endParaRPr lang="uk-UA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3642"/>
            <a:ext cx="2923413" cy="3143794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6E476D84-B1C7-1AD0-C0F2-2CCDF93D8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106" y="3252128"/>
            <a:ext cx="3524250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97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62D9A5DB-7296-467A-BB43-725EA1CD254C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Підсумок</a:t>
            </a:r>
          </a:p>
        </p:txBody>
      </p:sp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28B7EC-B313-4213-869C-E67EE1183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400"/>
            <a:ext cx="4494250" cy="5689600"/>
          </a:xfrm>
          <a:prstGeom prst="rect">
            <a:avLst/>
          </a:prstGeom>
        </p:spPr>
      </p:pic>
      <p:sp>
        <p:nvSpPr>
          <p:cNvPr id="4" name="Прямокутник: округлені кути 3">
            <a:extLst>
              <a:ext uri="{FF2B5EF4-FFF2-40B4-BE49-F238E27FC236}">
                <a16:creationId xmlns:a16="http://schemas.microsoft.com/office/drawing/2014/main" id="{5565AA03-0C59-4EF7-BDE7-D24120464ABD}"/>
              </a:ext>
            </a:extLst>
          </p:cNvPr>
          <p:cNvSpPr/>
          <p:nvPr/>
        </p:nvSpPr>
        <p:spPr>
          <a:xfrm>
            <a:off x="4583028" y="1168400"/>
            <a:ext cx="7405650" cy="918027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Як </a:t>
            </a:r>
            <a:r>
              <a:rPr lang="ru-RU" sz="2400" dirty="0" err="1">
                <a:solidFill>
                  <a:schemeClr val="tx1"/>
                </a:solidFill>
              </a:rPr>
              <a:t>поєднати</a:t>
            </a:r>
            <a:r>
              <a:rPr lang="ru-RU" sz="2400" dirty="0">
                <a:solidFill>
                  <a:schemeClr val="tx1"/>
                </a:solidFill>
              </a:rPr>
              <a:t> текст і </a:t>
            </a:r>
            <a:r>
              <a:rPr lang="ru-RU" sz="2400" dirty="0" err="1">
                <a:solidFill>
                  <a:schemeClr val="tx1"/>
                </a:solidFill>
              </a:rPr>
              <a:t>графіку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під</a:t>
            </a:r>
            <a:r>
              <a:rPr lang="ru-RU" sz="2400" dirty="0">
                <a:solidFill>
                  <a:schemeClr val="tx1"/>
                </a:solidFill>
              </a:rPr>
              <a:t> час </a:t>
            </a:r>
            <a:r>
              <a:rPr lang="ru-RU" sz="2400" dirty="0" err="1">
                <a:solidFill>
                  <a:schemeClr val="tx1"/>
                </a:solidFill>
              </a:rPr>
              <a:t>створення</a:t>
            </a:r>
            <a:r>
              <a:rPr lang="ru-RU" sz="2400" dirty="0">
                <a:solidFill>
                  <a:schemeClr val="tx1"/>
                </a:solidFill>
              </a:rPr>
              <a:t> текстового документа?</a:t>
            </a:r>
            <a:endParaRPr lang="uk-UA" sz="2400" dirty="0">
              <a:solidFill>
                <a:schemeClr val="tx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62726E1D-CEC8-4ABE-9E77-3722FB95CDEA}"/>
              </a:ext>
            </a:extLst>
          </p:cNvPr>
          <p:cNvSpPr/>
          <p:nvPr/>
        </p:nvSpPr>
        <p:spPr>
          <a:xfrm>
            <a:off x="4583028" y="2473112"/>
            <a:ext cx="7405650" cy="1231063"/>
          </a:xfrm>
          <a:prstGeom prst="roundRect">
            <a:avLst/>
          </a:prstGeom>
          <a:solidFill>
            <a:srgbClr val="F9A83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</a:rPr>
              <a:t>Розкажи</a:t>
            </a:r>
            <a:r>
              <a:rPr lang="ru-RU" sz="2400" dirty="0">
                <a:solidFill>
                  <a:schemeClr val="tx1"/>
                </a:solidFill>
              </a:rPr>
              <a:t> алгоритм </a:t>
            </a:r>
            <a:r>
              <a:rPr lang="ru-RU" sz="2400" dirty="0" err="1">
                <a:solidFill>
                  <a:schemeClr val="tx1"/>
                </a:solidFill>
              </a:rPr>
              <a:t>вставляння</a:t>
            </a:r>
            <a:r>
              <a:rPr lang="ru-RU" sz="2400" dirty="0">
                <a:solidFill>
                  <a:schemeClr val="tx1"/>
                </a:solidFill>
              </a:rPr>
              <a:t> до тексту </a:t>
            </a:r>
            <a:r>
              <a:rPr lang="ru-RU" sz="2400" dirty="0" err="1">
                <a:solidFill>
                  <a:schemeClr val="tx1"/>
                </a:solidFill>
              </a:rPr>
              <a:t>малюнків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графічних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примітивів</a:t>
            </a:r>
            <a:r>
              <a:rPr lang="ru-RU" sz="2400" dirty="0">
                <a:solidFill>
                  <a:schemeClr val="tx1"/>
                </a:solidFill>
              </a:rPr>
              <a:t> у </a:t>
            </a:r>
            <a:r>
              <a:rPr lang="ru-RU" sz="2400" dirty="0" err="1">
                <a:solidFill>
                  <a:schemeClr val="tx1"/>
                </a:solidFill>
              </a:rPr>
              <a:t>середовищі</a:t>
            </a:r>
            <a:r>
              <a:rPr lang="ru-RU" sz="2400" dirty="0">
                <a:solidFill>
                  <a:schemeClr val="tx1"/>
                </a:solidFill>
              </a:rPr>
              <a:t> текстового </a:t>
            </a:r>
            <a:r>
              <a:rPr lang="ru-RU" sz="2400" dirty="0" err="1">
                <a:solidFill>
                  <a:schemeClr val="tx1"/>
                </a:solidFill>
              </a:rPr>
              <a:t>процесора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  <a:endParaRPr lang="uk-UA" sz="2400" dirty="0">
              <a:solidFill>
                <a:schemeClr val="tx1"/>
              </a:solidFill>
            </a:endParaRPr>
          </a:p>
        </p:txBody>
      </p:sp>
      <p:sp>
        <p:nvSpPr>
          <p:cNvPr id="10" name="Прямокутник: округлені кути 9">
            <a:extLst>
              <a:ext uri="{FF2B5EF4-FFF2-40B4-BE49-F238E27FC236}">
                <a16:creationId xmlns:a16="http://schemas.microsoft.com/office/drawing/2014/main" id="{E77592A2-B63D-4A25-A462-8D82AA596819}"/>
              </a:ext>
            </a:extLst>
          </p:cNvPr>
          <p:cNvSpPr/>
          <p:nvPr/>
        </p:nvSpPr>
        <p:spPr>
          <a:xfrm>
            <a:off x="4583028" y="5395572"/>
            <a:ext cx="7405650" cy="1271558"/>
          </a:xfrm>
          <a:prstGeom prst="roundRect">
            <a:avLst/>
          </a:prstGeom>
          <a:solidFill>
            <a:srgbClr val="7DE0F4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Опиши принцип </a:t>
            </a:r>
            <a:r>
              <a:rPr lang="ru-RU" sz="2400" dirty="0" err="1">
                <a:solidFill>
                  <a:schemeClr val="tx1"/>
                </a:solidFill>
              </a:rPr>
              <a:t>побудови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інформаційної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моделі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засобами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вбудованого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графічного</a:t>
            </a:r>
            <a:r>
              <a:rPr lang="ru-RU" sz="2400" dirty="0">
                <a:solidFill>
                  <a:schemeClr val="tx1"/>
                </a:solidFill>
              </a:rPr>
              <a:t> редактора </a:t>
            </a:r>
            <a:r>
              <a:rPr lang="ru-RU" sz="2400" dirty="0" err="1">
                <a:solidFill>
                  <a:schemeClr val="tx1"/>
                </a:solidFill>
              </a:rPr>
              <a:t>офісної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програми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  <a:endParaRPr lang="uk-UA" sz="2400" dirty="0">
              <a:solidFill>
                <a:schemeClr val="tx1"/>
              </a:solidFill>
            </a:endParaRPr>
          </a:p>
        </p:txBody>
      </p:sp>
      <p:sp>
        <p:nvSpPr>
          <p:cNvPr id="2" name="Прямокутник: округлені кути 1">
            <a:extLst>
              <a:ext uri="{FF2B5EF4-FFF2-40B4-BE49-F238E27FC236}">
                <a16:creationId xmlns:a16="http://schemas.microsoft.com/office/drawing/2014/main" id="{F8F67E4E-0ABB-BD4D-073B-6CD55B2D8C2C}"/>
              </a:ext>
            </a:extLst>
          </p:cNvPr>
          <p:cNvSpPr/>
          <p:nvPr/>
        </p:nvSpPr>
        <p:spPr>
          <a:xfrm>
            <a:off x="4583028" y="4090860"/>
            <a:ext cx="7405650" cy="918027"/>
          </a:xfrm>
          <a:prstGeom prst="roundRect">
            <a:avLst/>
          </a:prstGeom>
          <a:solidFill>
            <a:srgbClr val="B262E9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</a:rPr>
              <a:t>Назва, які властивості об’єктів та їхніх груп можна змінювати у різних програмних середовищах?</a:t>
            </a:r>
          </a:p>
        </p:txBody>
      </p:sp>
    </p:spTree>
    <p:extLst>
      <p:ext uri="{BB962C8B-B14F-4D97-AF65-F5344CB8AC3E}">
        <p14:creationId xmlns:p14="http://schemas.microsoft.com/office/powerpoint/2010/main" val="159728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62D9A5DB-7296-467A-BB43-725EA1CD254C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Домашнє завдання</a:t>
            </a:r>
          </a:p>
        </p:txBody>
      </p:sp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5965794" y="2254928"/>
            <a:ext cx="5425736" cy="3293615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Опрацювати с. 143-148 у підручнику.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029451-32D1-1607-A4C3-B62897AB6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7" y="1430700"/>
            <a:ext cx="5547149" cy="554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1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8301600" y="4694402"/>
            <a:ext cx="3657810" cy="1528549"/>
          </a:xfrm>
          <a:prstGeom prst="roundRect">
            <a:avLst/>
          </a:prstGeom>
          <a:solidFill>
            <a:srgbClr val="A5F692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61712" y="4694401"/>
            <a:ext cx="3657810" cy="1528549"/>
          </a:xfrm>
          <a:prstGeom prst="roundRect">
            <a:avLst/>
          </a:prstGeom>
          <a:solidFill>
            <a:srgbClr val="A5F692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1824" y="4721788"/>
            <a:ext cx="3657810" cy="1528549"/>
          </a:xfrm>
          <a:prstGeom prst="roundRect">
            <a:avLst/>
          </a:prstGeom>
          <a:solidFill>
            <a:srgbClr val="A5F692"/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6F18290F-02C1-493B-B24A-343BB9484D7F}"/>
              </a:ext>
            </a:extLst>
          </p:cNvPr>
          <p:cNvSpPr/>
          <p:nvPr/>
        </p:nvSpPr>
        <p:spPr>
          <a:xfrm>
            <a:off x="3355596" y="494529"/>
            <a:ext cx="8732066" cy="485775"/>
          </a:xfrm>
          <a:prstGeom prst="rect">
            <a:avLst/>
          </a:prstGeom>
          <a:solidFill>
            <a:srgbClr val="2F324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Рефлексія. Вправа «Ранець-м'ясорубка-кошик»</a:t>
            </a:r>
          </a:p>
        </p:txBody>
      </p:sp>
      <p:sp>
        <p:nvSpPr>
          <p:cNvPr id="8" name="Дата 1">
            <a:extLst>
              <a:ext uri="{FF2B5EF4-FFF2-40B4-BE49-F238E27FC236}">
                <a16:creationId xmlns:a16="http://schemas.microsoft.com/office/drawing/2014/main" id="{37B11F9D-A2DF-4436-8B3D-7D173A225923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F4C5E1-3716-4492-BBB5-B41AA4913A2C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1506" name="Picture 2" descr="Мультфильм школьный рюкзак дает большие пальцы | Премиум вект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689" y="1874773"/>
            <a:ext cx="3041907" cy="264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Векторный мультфильм кухни мясорубки Клипарт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362" y="2035905"/>
            <a:ext cx="2774030" cy="236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SHOPPING CART GREEN vector icon | SVG(VECTOR):Domínio público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158" y="1915904"/>
            <a:ext cx="2953259" cy="260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717" y="4885899"/>
            <a:ext cx="3262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tx2">
                    <a:lumMod val="75000"/>
                  </a:schemeClr>
                </a:solidFill>
              </a:rPr>
              <a:t>Корисні </a:t>
            </a:r>
          </a:p>
          <a:p>
            <a:pPr algn="ctr"/>
            <a:r>
              <a:rPr lang="uk-UA" sz="3600" b="1" dirty="0">
                <a:solidFill>
                  <a:schemeClr val="tx2">
                    <a:lumMod val="75000"/>
                  </a:schemeClr>
                </a:solidFill>
              </a:rPr>
              <a:t>знання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9605" y="4885899"/>
            <a:ext cx="3262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tx2">
                    <a:lumMod val="75000"/>
                  </a:schemeClr>
                </a:solidFill>
              </a:rPr>
              <a:t>Над цим варто замислитися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81571" y="4858514"/>
            <a:ext cx="2768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tx2">
                    <a:lumMod val="75000"/>
                  </a:schemeClr>
                </a:solidFill>
              </a:rPr>
              <a:t>Це мені  потрібно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3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1"/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5596" y="494529"/>
            <a:ext cx="8732066" cy="588037"/>
          </a:xfrm>
          <a:prstGeom prst="rect">
            <a:avLst/>
          </a:prstGeom>
          <a:solidFill>
            <a:srgbClr val="2F324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>
                <a:solidFill>
                  <a:schemeClr val="bg1"/>
                </a:solidFill>
              </a:rPr>
              <a:t>Організація класу </a:t>
            </a:r>
            <a:endParaRPr lang="uk-UA" sz="2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061" y="1544230"/>
            <a:ext cx="745505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705"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2F3242"/>
                </a:solidFill>
              </a:rPr>
              <a:t>Уже дзвінок нам дав сигнал:</a:t>
            </a:r>
          </a:p>
          <a:p>
            <a:pPr marR="179705"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2F3242"/>
                </a:solidFill>
              </a:rPr>
              <a:t>Працювати</a:t>
            </a:r>
            <a:r>
              <a:rPr lang="ru-RU" sz="3600" b="1" dirty="0">
                <a:solidFill>
                  <a:srgbClr val="2F3242"/>
                </a:solidFill>
              </a:rPr>
              <a:t> час настав.</a:t>
            </a:r>
          </a:p>
          <a:p>
            <a:pPr marR="179705"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2F3242"/>
                </a:solidFill>
              </a:rPr>
              <a:t>Тож</a:t>
            </a:r>
            <a:r>
              <a:rPr lang="ru-RU" sz="3600" b="1" dirty="0">
                <a:solidFill>
                  <a:srgbClr val="2F3242"/>
                </a:solidFill>
              </a:rPr>
              <a:t> і ми часу не гаймо </a:t>
            </a:r>
          </a:p>
          <a:p>
            <a:pPr marR="179705"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2F3242"/>
                </a:solidFill>
              </a:rPr>
              <a:t>Роботу швидше починаймо.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803" y="1349649"/>
            <a:ext cx="4601361" cy="5104300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302646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62D9A5DB-7296-467A-BB43-725EA1CD254C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Правила поведінки в кабінеті інформатики</a:t>
            </a:r>
          </a:p>
        </p:txBody>
      </p:sp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D98C64-D9CE-46F4-852E-0B4B0C3BA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7" y="1421137"/>
            <a:ext cx="2971553" cy="20078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8622ED-BECA-4353-AC41-E11EDA8A3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61" y="1212037"/>
            <a:ext cx="3590469" cy="2426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0637DB8-CB9F-4553-8F89-473DF5AB79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235" y="1140542"/>
            <a:ext cx="4147128" cy="2802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22553A-247B-4B3C-A29D-FD01DA010C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1" r="15910" b="2459"/>
          <a:stretch/>
        </p:blipFill>
        <p:spPr>
          <a:xfrm>
            <a:off x="141252" y="3638099"/>
            <a:ext cx="3216840" cy="31969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5A2060-AA5E-49A8-8A4D-330A8B1923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216" y="4048892"/>
            <a:ext cx="3699584" cy="24997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210308B-4BDA-4773-AAA1-10098799D6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29" y="3035299"/>
            <a:ext cx="4512650" cy="401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62D9A5DB-7296-467A-BB43-725EA1CD254C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Повідомлення теми і мети уроку</a:t>
            </a:r>
          </a:p>
        </p:txBody>
      </p:sp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Прямокутник: округлені кути 5">
            <a:extLst>
              <a:ext uri="{FF2B5EF4-FFF2-40B4-BE49-F238E27FC236}">
                <a16:creationId xmlns:a16="http://schemas.microsoft.com/office/drawing/2014/main" id="{E2A5ED55-1A96-482C-8018-A77A944EB088}"/>
              </a:ext>
            </a:extLst>
          </p:cNvPr>
          <p:cNvSpPr/>
          <p:nvPr/>
        </p:nvSpPr>
        <p:spPr>
          <a:xfrm>
            <a:off x="2495068" y="1435251"/>
            <a:ext cx="7906543" cy="991903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accent6">
                    <a:lumMod val="50000"/>
                  </a:schemeClr>
                </a:solidFill>
              </a:rPr>
              <a:t>Сьогодні на уроці ми з вами:</a:t>
            </a: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CC0243BA-5DAF-44BA-A5D5-620F7E542E64}"/>
              </a:ext>
            </a:extLst>
          </p:cNvPr>
          <p:cNvSpPr/>
          <p:nvPr/>
        </p:nvSpPr>
        <p:spPr>
          <a:xfrm>
            <a:off x="2240006" y="2867668"/>
            <a:ext cx="8458474" cy="823353"/>
          </a:xfrm>
          <a:prstGeom prst="roundRect">
            <a:avLst/>
          </a:prstGeom>
          <a:solidFill>
            <a:srgbClr val="F9F95D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пригадаємо, як додавати зображення та графічні примітиви до тексту у текстовому процесорі;</a:t>
            </a:r>
          </a:p>
        </p:txBody>
      </p:sp>
      <p:sp>
        <p:nvSpPr>
          <p:cNvPr id="10" name="Прямокутник: округлені кути 9">
            <a:extLst>
              <a:ext uri="{FF2B5EF4-FFF2-40B4-BE49-F238E27FC236}">
                <a16:creationId xmlns:a16="http://schemas.microsoft.com/office/drawing/2014/main" id="{09A58919-A84F-414C-A39A-D00D8FF88AB1}"/>
              </a:ext>
            </a:extLst>
          </p:cNvPr>
          <p:cNvSpPr/>
          <p:nvPr/>
        </p:nvSpPr>
        <p:spPr>
          <a:xfrm>
            <a:off x="2240006" y="4156273"/>
            <a:ext cx="8458474" cy="823352"/>
          </a:xfrm>
          <a:prstGeom prst="roundRect">
            <a:avLst/>
          </a:prstGeom>
          <a:solidFill>
            <a:srgbClr val="F9F95D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з’ясуємо, які властивості зображень та графічних примітивів можна змінювати у текстовому процесорі;</a:t>
            </a:r>
          </a:p>
        </p:txBody>
      </p:sp>
      <p:sp>
        <p:nvSpPr>
          <p:cNvPr id="18" name="Прямокутник: округлені кути 17">
            <a:extLst>
              <a:ext uri="{FF2B5EF4-FFF2-40B4-BE49-F238E27FC236}">
                <a16:creationId xmlns:a16="http://schemas.microsoft.com/office/drawing/2014/main" id="{B673915F-E74F-5E7E-EF47-6BE74D9F969A}"/>
              </a:ext>
            </a:extLst>
          </p:cNvPr>
          <p:cNvSpPr/>
          <p:nvPr/>
        </p:nvSpPr>
        <p:spPr>
          <a:xfrm>
            <a:off x="2240006" y="5444874"/>
            <a:ext cx="8458474" cy="823353"/>
          </a:xfrm>
          <a:prstGeom prst="roundRect">
            <a:avLst/>
          </a:prstGeom>
          <a:solidFill>
            <a:srgbClr val="F9F95D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засобами текстового процесора розробимо та створимо логотип для сортування сміття.</a:t>
            </a:r>
          </a:p>
        </p:txBody>
      </p:sp>
    </p:spTree>
    <p:extLst>
      <p:ext uri="{BB962C8B-B14F-4D97-AF65-F5344CB8AC3E}">
        <p14:creationId xmlns:p14="http://schemas.microsoft.com/office/powerpoint/2010/main" val="410708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75886F-6A3F-5BFD-DF7E-C6C93D9036EF}"/>
              </a:ext>
            </a:extLst>
          </p:cNvPr>
          <p:cNvSpPr txBox="1"/>
          <p:nvPr/>
        </p:nvSpPr>
        <p:spPr>
          <a:xfrm>
            <a:off x="7033427" y="1807094"/>
            <a:ext cx="4473529" cy="267765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/>
              <a:t>Визначте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це</a:t>
            </a:r>
            <a:r>
              <a:rPr lang="ru-RU" sz="2400" dirty="0"/>
              <a:t> за число, </a:t>
            </a:r>
            <a:r>
              <a:rPr lang="ru-RU" sz="2400" dirty="0" err="1"/>
              <a:t>якщо</a:t>
            </a:r>
            <a:r>
              <a:rPr lang="ru-RU" sz="2400" dirty="0"/>
              <a:t> </a:t>
            </a:r>
            <a:r>
              <a:rPr lang="ru-RU" sz="2400" dirty="0" err="1"/>
              <a:t>відомо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воно</a:t>
            </a:r>
            <a:r>
              <a:rPr lang="ru-RU" sz="2400" dirty="0"/>
              <a:t> </a:t>
            </a:r>
            <a:r>
              <a:rPr lang="ru-RU" sz="2400" dirty="0" err="1"/>
              <a:t>тризначне</a:t>
            </a:r>
            <a:r>
              <a:rPr lang="ru-RU" sz="2400" dirty="0"/>
              <a:t> та </a:t>
            </a:r>
            <a:r>
              <a:rPr lang="ru-RU" sz="2400" dirty="0" err="1"/>
              <a:t>складається</a:t>
            </a:r>
            <a:r>
              <a:rPr lang="ru-RU" sz="2400" dirty="0"/>
              <a:t> з цифр,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зліва</a:t>
            </a:r>
            <a:r>
              <a:rPr lang="ru-RU" sz="2400" dirty="0"/>
              <a:t> направо </a:t>
            </a:r>
            <a:r>
              <a:rPr lang="ru-RU" sz="2400" dirty="0" err="1"/>
              <a:t>збільшуються</a:t>
            </a:r>
            <a:r>
              <a:rPr lang="ru-RU" sz="2400" dirty="0"/>
              <a:t>. </a:t>
            </a:r>
            <a:r>
              <a:rPr lang="ru-RU" sz="2400" dirty="0" err="1"/>
              <a:t>Якщо</a:t>
            </a:r>
            <a:r>
              <a:rPr lang="ru-RU" sz="2400" dirty="0"/>
              <a:t> ж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тризначне</a:t>
            </a:r>
            <a:r>
              <a:rPr lang="ru-RU" sz="2400" dirty="0"/>
              <a:t> число </a:t>
            </a:r>
            <a:r>
              <a:rPr lang="ru-RU" sz="2400" dirty="0" err="1"/>
              <a:t>прочитати</a:t>
            </a:r>
            <a:r>
              <a:rPr lang="ru-RU" sz="2400" dirty="0"/>
              <a:t>, то </a:t>
            </a:r>
            <a:r>
              <a:rPr lang="ru-RU" sz="2400" dirty="0" err="1"/>
              <a:t>усі</a:t>
            </a:r>
            <a:r>
              <a:rPr lang="ru-RU" sz="2400" dirty="0"/>
              <a:t> слова в </a:t>
            </a:r>
            <a:r>
              <a:rPr lang="ru-RU" sz="2400" dirty="0" err="1"/>
              <a:t>ньому</a:t>
            </a:r>
            <a:r>
              <a:rPr lang="ru-RU" sz="2400" dirty="0"/>
              <a:t> </a:t>
            </a:r>
            <a:r>
              <a:rPr lang="ru-RU" sz="2400" dirty="0" err="1"/>
              <a:t>будуть</a:t>
            </a:r>
            <a:r>
              <a:rPr lang="ru-RU" sz="2400" dirty="0"/>
              <a:t> </a:t>
            </a:r>
            <a:r>
              <a:rPr lang="ru-RU" sz="2400" dirty="0" err="1"/>
              <a:t>починатися</a:t>
            </a:r>
            <a:r>
              <a:rPr lang="ru-RU" sz="2400" dirty="0"/>
              <a:t> на одну </a:t>
            </a:r>
            <a:r>
              <a:rPr lang="ru-RU" sz="2400" dirty="0" err="1"/>
              <a:t>літеру</a:t>
            </a:r>
            <a:r>
              <a:rPr lang="ru-RU" sz="2400" dirty="0"/>
              <a:t>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12">
            <a:extLst>
              <a:ext uri="{FF2B5EF4-FFF2-40B4-BE49-F238E27FC236}">
                <a16:creationId xmlns:a16="http://schemas.microsoft.com/office/drawing/2014/main" id="{3DED6AC2-EF47-B905-BD83-A7BC02FBDD2F}"/>
              </a:ext>
            </a:extLst>
          </p:cNvPr>
          <p:cNvSpPr/>
          <p:nvPr/>
        </p:nvSpPr>
        <p:spPr>
          <a:xfrm>
            <a:off x="7407108" y="4484750"/>
            <a:ext cx="3726165" cy="1281638"/>
          </a:xfrm>
          <a:prstGeom prst="rect">
            <a:avLst/>
          </a:prstGeom>
          <a:solidFill>
            <a:srgbClr val="00B050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147</a:t>
            </a: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CEECBD90-F75D-E57C-859F-9F083D5923C9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Інтелектуальна розминка</a:t>
            </a:r>
          </a:p>
        </p:txBody>
      </p:sp>
      <p:pic>
        <p:nvPicPr>
          <p:cNvPr id="2050" name="Picture 2" descr="Вірші про цифри на українській мові. А. Заїка - МегаЗнайка">
            <a:extLst>
              <a:ext uri="{FF2B5EF4-FFF2-40B4-BE49-F238E27FC236}">
                <a16:creationId xmlns:a16="http://schemas.microsoft.com/office/drawing/2014/main" id="{A457BCDD-3A16-451D-AF24-59D9F4DAA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25" y="2099986"/>
            <a:ext cx="4568649" cy="342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8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276688" y="1335150"/>
            <a:ext cx="11638624" cy="1461316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Коли потрібно підготувати зображення, яке можна утворити за допомогою графічних примітивів — ліній, прямокутників, кіл та інших геометричних фігур, доцільно використовувати векторну графіку. Найчастіше такі зображення використовують під час підготовки креслень, ескізів, логотипів, емблем тощо. 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990605E-6B08-99F1-94FD-CD389F177DBB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Вивчаємо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23FB7F-8FD9-499D-17CF-EBFD6D371F19}"/>
              </a:ext>
            </a:extLst>
          </p:cNvPr>
          <p:cNvSpPr txBox="1"/>
          <p:nvPr/>
        </p:nvSpPr>
        <p:spPr>
          <a:xfrm>
            <a:off x="6349753" y="5971099"/>
            <a:ext cx="5565559" cy="646331"/>
          </a:xfrm>
          <a:prstGeom prst="rect">
            <a:avLst/>
          </a:prstGeom>
          <a:noFill/>
          <a:ln w="38100">
            <a:solidFill>
              <a:srgbClr val="79BA1A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Для </a:t>
            </a:r>
            <a:r>
              <a:rPr lang="ru-RU" dirty="0" err="1"/>
              <a:t>створення</a:t>
            </a:r>
            <a:r>
              <a:rPr lang="ru-RU" dirty="0"/>
              <a:t> та </a:t>
            </a:r>
            <a:r>
              <a:rPr lang="ru-RU" dirty="0" err="1"/>
              <a:t>опрацювання</a:t>
            </a:r>
            <a:r>
              <a:rPr lang="ru-RU" dirty="0"/>
              <a:t> </a:t>
            </a:r>
            <a:r>
              <a:rPr lang="ru-RU" dirty="0" err="1"/>
              <a:t>векторних</a:t>
            </a:r>
            <a:r>
              <a:rPr lang="ru-RU" dirty="0"/>
              <a:t> </a:t>
            </a:r>
            <a:r>
              <a:rPr lang="ru-RU" dirty="0" err="1"/>
              <a:t>зображень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</a:t>
            </a:r>
            <a:r>
              <a:rPr lang="ru-RU" b="1" dirty="0" err="1"/>
              <a:t>векторні</a:t>
            </a:r>
            <a:r>
              <a:rPr lang="ru-RU" b="1" dirty="0"/>
              <a:t> </a:t>
            </a:r>
            <a:r>
              <a:rPr lang="ru-RU" b="1" dirty="0" err="1"/>
              <a:t>графічні</a:t>
            </a:r>
            <a:r>
              <a:rPr lang="ru-RU" b="1" dirty="0"/>
              <a:t> </a:t>
            </a:r>
            <a:r>
              <a:rPr lang="ru-RU" b="1" dirty="0" err="1"/>
              <a:t>редактори</a:t>
            </a:r>
            <a:r>
              <a:rPr lang="ru-RU" b="1" dirty="0"/>
              <a:t>.</a:t>
            </a:r>
            <a:endParaRPr lang="uk-UA" b="1" dirty="0"/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EB044820-7542-111E-9665-3F9B15BC0D67}"/>
              </a:ext>
            </a:extLst>
          </p:cNvPr>
          <p:cNvSpPr/>
          <p:nvPr/>
        </p:nvSpPr>
        <p:spPr>
          <a:xfrm>
            <a:off x="402181" y="3479232"/>
            <a:ext cx="1819923" cy="119848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84C9E706-0B83-E42A-B90C-E3C0033AF8A9}"/>
              </a:ext>
            </a:extLst>
          </p:cNvPr>
          <p:cNvSpPr/>
          <p:nvPr/>
        </p:nvSpPr>
        <p:spPr>
          <a:xfrm>
            <a:off x="2367513" y="5290221"/>
            <a:ext cx="1933589" cy="1198486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Ромб 5">
            <a:extLst>
              <a:ext uri="{FF2B5EF4-FFF2-40B4-BE49-F238E27FC236}">
                <a16:creationId xmlns:a16="http://schemas.microsoft.com/office/drawing/2014/main" id="{B21D8AB0-EDDF-7849-3430-41282C7EE4EF}"/>
              </a:ext>
            </a:extLst>
          </p:cNvPr>
          <p:cNvSpPr/>
          <p:nvPr/>
        </p:nvSpPr>
        <p:spPr>
          <a:xfrm>
            <a:off x="3927470" y="3510305"/>
            <a:ext cx="1819923" cy="1461316"/>
          </a:xfrm>
          <a:prstGeom prst="diamond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Рівнобедрений трикутник 6">
            <a:extLst>
              <a:ext uri="{FF2B5EF4-FFF2-40B4-BE49-F238E27FC236}">
                <a16:creationId xmlns:a16="http://schemas.microsoft.com/office/drawing/2014/main" id="{0A251252-490E-98D9-ED1C-1A6F72A428A8}"/>
              </a:ext>
            </a:extLst>
          </p:cNvPr>
          <p:cNvSpPr/>
          <p:nvPr/>
        </p:nvSpPr>
        <p:spPr>
          <a:xfrm>
            <a:off x="5861222" y="3776909"/>
            <a:ext cx="1933589" cy="1647747"/>
          </a:xfrm>
          <a:prstGeom prst="triangl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кутний трикутник 7">
            <a:extLst>
              <a:ext uri="{FF2B5EF4-FFF2-40B4-BE49-F238E27FC236}">
                <a16:creationId xmlns:a16="http://schemas.microsoft.com/office/drawing/2014/main" id="{FB520320-378A-83C6-2AFA-ACC3828641D5}"/>
              </a:ext>
            </a:extLst>
          </p:cNvPr>
          <p:cNvSpPr/>
          <p:nvPr/>
        </p:nvSpPr>
        <p:spPr>
          <a:xfrm>
            <a:off x="8176654" y="3098236"/>
            <a:ext cx="1568935" cy="1461316"/>
          </a:xfrm>
          <a:prstGeom prst="rtTriangle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Десятикутник 9">
            <a:extLst>
              <a:ext uri="{FF2B5EF4-FFF2-40B4-BE49-F238E27FC236}">
                <a16:creationId xmlns:a16="http://schemas.microsoft.com/office/drawing/2014/main" id="{B0F8176D-3974-7124-1910-DD47A3F91F6E}"/>
              </a:ext>
            </a:extLst>
          </p:cNvPr>
          <p:cNvSpPr/>
          <p:nvPr/>
        </p:nvSpPr>
        <p:spPr>
          <a:xfrm>
            <a:off x="10133008" y="4007362"/>
            <a:ext cx="1568935" cy="1399172"/>
          </a:xfrm>
          <a:prstGeom prst="dec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50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426129" y="2241193"/>
            <a:ext cx="6100438" cy="3080551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Текстові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процесори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містять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вбудований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векторний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графічний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редактор,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засобами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якого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можна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створювати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векторні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зображення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що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складаються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з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ліній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прямокутників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інших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фігур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безпосередньо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в текстовому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документі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uk-UA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990605E-6B08-99F1-94FD-CD389F177DBB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Вивчаємо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DF8077-543A-00C9-95F2-92C82E7C3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824" y="407903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276688" y="1335150"/>
            <a:ext cx="11638624" cy="1159475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У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Microsoft Word 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для створення векторних зображень використовують інструмент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Фігури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 з групи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Зображення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 на вкладці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Вставлення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, у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LibreOffice Writer — 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вказівку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Фігури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 в меню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Вставка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990605E-6B08-99F1-94FD-CD389F177DBB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Вивчаємо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969488-74AB-CDAB-DE55-48F2EE0FE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6263" y="2734577"/>
            <a:ext cx="4079474" cy="3776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989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1">
            <a:extLst>
              <a:ext uri="{FF2B5EF4-FFF2-40B4-BE49-F238E27FC236}">
                <a16:creationId xmlns:a16="http://schemas.microsoft.com/office/drawing/2014/main" id="{E4BA0634-C4A0-4761-A7C1-505F00E3FD59}"/>
              </a:ext>
            </a:extLst>
          </p:cNvPr>
          <p:cNvSpPr txBox="1">
            <a:spLocks/>
          </p:cNvSpPr>
          <p:nvPr/>
        </p:nvSpPr>
        <p:spPr>
          <a:xfrm>
            <a:off x="1609500" y="620773"/>
            <a:ext cx="1581665" cy="3739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22185A-496F-4C70-9D8D-D70AC743BCEE}" type="datetime1">
              <a:rPr lang="uk-UA" sz="2400" b="1" smtClean="0">
                <a:solidFill>
                  <a:schemeClr val="bg1"/>
                </a:solidFill>
              </a:rPr>
              <a:pPr algn="ctr"/>
              <a:t>22.11.2022</a:t>
            </a:fld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442077-F096-4C2D-B17B-68E3036EC443}"/>
              </a:ext>
            </a:extLst>
          </p:cNvPr>
          <p:cNvSpPr txBox="1"/>
          <p:nvPr/>
        </p:nvSpPr>
        <p:spPr>
          <a:xfrm>
            <a:off x="1733068" y="15910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</a:rPr>
              <a:t>Сьогодні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4B22F16E-028A-4B1C-8F9B-AE2DF4A0D241}"/>
              </a:ext>
            </a:extLst>
          </p:cNvPr>
          <p:cNvSpPr/>
          <p:nvPr/>
        </p:nvSpPr>
        <p:spPr>
          <a:xfrm>
            <a:off x="5885895" y="1558667"/>
            <a:ext cx="5461246" cy="4754932"/>
          </a:xfrm>
          <a:prstGeom prst="roundRect">
            <a:avLst/>
          </a:prstGeom>
          <a:solidFill>
            <a:srgbClr val="DEFF89"/>
          </a:solidFill>
          <a:ln w="57150">
            <a:solidFill>
              <a:srgbClr val="79B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Вставлені зображення можна форматувати: змінювати властивості заливки фігури та контуру, обирати ефекти та стилі фігур тощо. Значення цих властивостей у </a:t>
            </a:r>
            <a:r>
              <a:rPr lang="en-US" sz="2000" b="1" i="1" dirty="0">
                <a:solidFill>
                  <a:schemeClr val="accent6">
                    <a:lumMod val="50000"/>
                  </a:schemeClr>
                </a:solidFill>
              </a:rPr>
              <a:t>Microsoft Word 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можна задавати за допомогою інструментів на вкладці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Формат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 в області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Засоби креслення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, яка з’являється, якщо виділити створену фігуру. А в середовищі </a:t>
            </a:r>
            <a:r>
              <a:rPr lang="en-US" sz="2000" b="1" i="1" dirty="0">
                <a:solidFill>
                  <a:schemeClr val="accent6">
                    <a:lumMod val="50000"/>
                  </a:schemeClr>
                </a:solidFill>
              </a:rPr>
              <a:t>LibreOffice Writer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якщо виділена фігура, з’являється панель інструментів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Властивості рисунка</a:t>
            </a: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, де можна обрати колір межі, заповнення тощо. 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990605E-6B08-99F1-94FD-CD389F177DBB}"/>
              </a:ext>
            </a:extLst>
          </p:cNvPr>
          <p:cNvSpPr/>
          <p:nvPr/>
        </p:nvSpPr>
        <p:spPr>
          <a:xfrm>
            <a:off x="3375258" y="544401"/>
            <a:ext cx="8665945" cy="400110"/>
          </a:xfrm>
          <a:prstGeom prst="rect">
            <a:avLst/>
          </a:prstGeom>
          <a:solidFill>
            <a:srgbClr val="2F3242"/>
          </a:solidFill>
          <a:ln>
            <a:solidFill>
              <a:srgbClr val="58433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Вивчаємо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EC5A6B-39F6-5061-287A-E059DABDC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934" y="38994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4606</TotalTime>
  <Words>512</Words>
  <Application>Microsoft Office PowerPoint</Application>
  <PresentationFormat>Широкий екран</PresentationFormat>
  <Paragraphs>86</Paragraphs>
  <Slides>16</Slides>
  <Notes>2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https://vsimpptx.com</dc:title>
  <dc:creator>Василь Цупа</dc:creator>
  <cp:lastModifiedBy>Оля</cp:lastModifiedBy>
  <cp:revision>329</cp:revision>
  <dcterms:created xsi:type="dcterms:W3CDTF">2015-10-20T21:14:13Z</dcterms:created>
  <dcterms:modified xsi:type="dcterms:W3CDTF">2022-11-22T10:30:55Z</dcterms:modified>
</cp:coreProperties>
</file>