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483" r:id="rId3"/>
    <p:sldId id="2484" r:id="rId4"/>
    <p:sldId id="2485" r:id="rId5"/>
    <p:sldId id="2486" r:id="rId6"/>
    <p:sldId id="2487" r:id="rId7"/>
    <p:sldId id="2488" r:id="rId8"/>
    <p:sldId id="2489" r:id="rId9"/>
    <p:sldId id="2492" r:id="rId10"/>
    <p:sldId id="2493" r:id="rId11"/>
    <p:sldId id="2495" r:id="rId12"/>
    <p:sldId id="2496" r:id="rId13"/>
    <p:sldId id="2494" r:id="rId14"/>
    <p:sldId id="2490" r:id="rId15"/>
    <p:sldId id="2497" r:id="rId16"/>
    <p:sldId id="2498" r:id="rId17"/>
    <p:sldId id="2499" r:id="rId18"/>
    <p:sldId id="2500" r:id="rId19"/>
    <p:sldId id="2502" r:id="rId20"/>
    <p:sldId id="2503" r:id="rId21"/>
    <p:sldId id="2504" r:id="rId22"/>
    <p:sldId id="2505" r:id="rId23"/>
    <p:sldId id="2512" r:id="rId24"/>
    <p:sldId id="2506" r:id="rId25"/>
    <p:sldId id="2513" r:id="rId26"/>
    <p:sldId id="2507" r:id="rId27"/>
    <p:sldId id="2508" r:id="rId28"/>
    <p:sldId id="2509" r:id="rId29"/>
    <p:sldId id="2510" r:id="rId30"/>
    <p:sldId id="325" r:id="rId31"/>
    <p:sldId id="392" r:id="rId32"/>
    <p:sldId id="259" r:id="rId33"/>
    <p:sldId id="261" r:id="rId34"/>
    <p:sldId id="304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C55A11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1" autoAdjust="0"/>
    <p:restoredTop sz="94892" autoAdjust="0"/>
  </p:normalViewPr>
  <p:slideViewPr>
    <p:cSldViewPr snapToGrid="0">
      <p:cViewPr varScale="1">
        <p:scale>
          <a:sx n="81" d="100"/>
          <a:sy n="81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64"/>
    </p:cViewPr>
  </p:sorter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2FAC1995-4A51-4914-BF0F-4BE996FA8C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C5200A0-DD07-4ADB-B361-8EFFBBBBF8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EB46-8324-41AE-9916-5BF916232DAA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C2197B9-0359-44EE-B9F3-E26A085EEB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1D8A22F-EBA9-452A-A764-FA46DAD62F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2F5F6-637A-4C41-B9AB-B66295DD26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96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>
            <a:extLst>
              <a:ext uri="{FF2B5EF4-FFF2-40B4-BE49-F238E27FC236}">
                <a16:creationId xmlns:a16="http://schemas.microsoft.com/office/drawing/2014/main" id="{DB06DB42-7D29-4D5B-A3BA-7C7366DEAA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4DE7295-2622-4377-8EEA-67E7F39F4C9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31FCE104-A19B-4A7B-BD3C-BC8DAD10F99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BDDD5CB0-7247-4ACE-9E40-15B87344E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EEFFA7DB-5DA7-4EE7-B100-444CD62B19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B90599BE-D8D8-481F-B339-ED2D31CAD4AB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CDD29AB9-EB6A-4822-8B8A-400749CFB9E8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3F80A82D-4D71-4A88-83B1-3323FAAC6C4D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47B99F72-953F-41F9-A3D8-11DA97696FEA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07604EED-80A3-4EEC-98D4-81F847B5AB34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CAEF13C7-6EA9-4F9D-9FC9-302A8CB4D051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9BE30BCD-A287-449A-83C5-9709353C0A4E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FFE3F771-A619-4706-9313-2577FFA9BB27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A4EFB3B0-A40F-433D-ADED-39C50E5DEF46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61979B2E-20F8-4128-A6C2-E40443496380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C7A16FEF-2413-4F95-8143-EE16500CC145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CB45BB84-4AE6-43E6-86F5-52CA0D6272C3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7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10C5A4A0-BA37-4793-AFA6-8E57A47A8A26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19F29D04-FF11-46E3-9B37-AA07BF4E221D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3AE7E512-BEF2-4F2B-94F5-DECE57AD0336}"/>
              </a:ext>
            </a:extLst>
          </p:cNvPr>
          <p:cNvSpPr/>
          <p:nvPr userDrawn="1"/>
        </p:nvSpPr>
        <p:spPr>
          <a:xfrm>
            <a:off x="1133931" y="3338852"/>
            <a:ext cx="2267780" cy="38139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Бондаренко </a:t>
            </a:r>
            <a:r>
              <a:rPr lang="ru-RU" sz="14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О.О.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6">
            <a:extLst>
              <a:ext uri="{FF2B5EF4-FFF2-40B4-BE49-F238E27FC236}">
                <a16:creationId xmlns:a16="http://schemas.microsoft.com/office/drawing/2014/main" id="{B0D43E76-9250-4487-840C-BEA422FF8D36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7A7BEDD2-20BA-4A4A-9D25-9932BBE91CA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5F77954F-56DB-4D79-A48F-39B13826F553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42" name="Графіка 3">
              <a:extLst>
                <a:ext uri="{FF2B5EF4-FFF2-40B4-BE49-F238E27FC236}">
                  <a16:creationId xmlns:a16="http://schemas.microsoft.com/office/drawing/2014/main" id="{A3C2C742-E731-4165-B984-528EB0FB5878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44" name="Полілінія: фігура 43">
                <a:extLst>
                  <a:ext uri="{FF2B5EF4-FFF2-40B4-BE49-F238E27FC236}">
                    <a16:creationId xmlns:a16="http://schemas.microsoft.com/office/drawing/2014/main" id="{58341593-7BA9-4810-9E27-1992E8BD66D3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45" name="Графіка 3">
                <a:extLst>
                  <a:ext uri="{FF2B5EF4-FFF2-40B4-BE49-F238E27FC236}">
                    <a16:creationId xmlns:a16="http://schemas.microsoft.com/office/drawing/2014/main" id="{587DE815-A58E-4CE8-BA57-5B19B7C3C21E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47" name="Полілінія: фігура 46">
                  <a:extLst>
                    <a:ext uri="{FF2B5EF4-FFF2-40B4-BE49-F238E27FC236}">
                      <a16:creationId xmlns:a16="http://schemas.microsoft.com/office/drawing/2014/main" id="{93CD5182-5598-477C-967D-CF531B495EC4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8" name="Полілінія: фігура 47">
                  <a:extLst>
                    <a:ext uri="{FF2B5EF4-FFF2-40B4-BE49-F238E27FC236}">
                      <a16:creationId xmlns:a16="http://schemas.microsoft.com/office/drawing/2014/main" id="{86B7FA5A-7320-44F9-B494-50CAB4F51B5D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9" name="Полілінія: фігура 48">
                  <a:extLst>
                    <a:ext uri="{FF2B5EF4-FFF2-40B4-BE49-F238E27FC236}">
                      <a16:creationId xmlns:a16="http://schemas.microsoft.com/office/drawing/2014/main" id="{D8661EB0-E0E7-453D-8796-BA589FB32D6D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50" name="Полілінія: фігура 49">
                  <a:extLst>
                    <a:ext uri="{FF2B5EF4-FFF2-40B4-BE49-F238E27FC236}">
                      <a16:creationId xmlns:a16="http://schemas.microsoft.com/office/drawing/2014/main" id="{9E9573D4-1C0D-4AE6-A770-1120BC72F63D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51" name="Полілінія: фігура 50">
                  <a:extLst>
                    <a:ext uri="{FF2B5EF4-FFF2-40B4-BE49-F238E27FC236}">
                      <a16:creationId xmlns:a16="http://schemas.microsoft.com/office/drawing/2014/main" id="{1048A6E0-3946-40D2-ACB8-4463A0F217DD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46" name="Полілінія: фігура 45">
                <a:extLst>
                  <a:ext uri="{FF2B5EF4-FFF2-40B4-BE49-F238E27FC236}">
                    <a16:creationId xmlns:a16="http://schemas.microsoft.com/office/drawing/2014/main" id="{9FD3F5AF-B8C1-41C4-B007-BDA00D76CA29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43" name="Прямокутник: округлені кути 42">
              <a:extLst>
                <a:ext uri="{FF2B5EF4-FFF2-40B4-BE49-F238E27FC236}">
                  <a16:creationId xmlns:a16="http://schemas.microsoft.com/office/drawing/2014/main" id="{9AC66C09-04F1-4D00-9CCF-5CB36E37DD4A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EC0F02F4-6919-4DC5-BAA8-39A03BD8C195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EB1DFD-FC31-4EF9-B242-233B69DB5A36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4" name="Picture 3">
              <a:extLst>
                <a:ext uri="{FF2B5EF4-FFF2-40B4-BE49-F238E27FC236}">
                  <a16:creationId xmlns:a16="http://schemas.microsoft.com/office/drawing/2014/main" id="{A5533DAF-5939-4957-A3BB-E448B7F27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Заголовок 1">
            <a:extLst>
              <a:ext uri="{FF2B5EF4-FFF2-40B4-BE49-F238E27FC236}">
                <a16:creationId xmlns:a16="http://schemas.microsoft.com/office/drawing/2014/main" id="{B3E42588-AE30-49F6-AD3F-EEFAAE8F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669FF443-1F92-48F7-81E6-1CA26FFF3BAB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5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29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Нова українська школа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34553B6-07A2-479F-9BFD-062C78937DBF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38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D13B288-4734-4D3D-B549-35CF0E479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Величини. Змінні. Алгоритмічна структура слідування</a:t>
            </a:r>
          </a:p>
        </p:txBody>
      </p:sp>
      <p:pic>
        <p:nvPicPr>
          <p:cNvPr id="8" name="Picture 6" descr="code, coding, custom, marketing, seo, web icon">
            <a:extLst>
              <a:ext uri="{FF2B5EF4-FFF2-40B4-BE49-F238E27FC236}">
                <a16:creationId xmlns:a16="http://schemas.microsoft.com/office/drawing/2014/main" id="{822953FE-FD7E-462F-81AD-41DA6490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52" y="3937638"/>
            <a:ext cx="2336806" cy="233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606E7E-4C2C-43A6-A970-7314A6105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37" y="3936242"/>
            <a:ext cx="2336800" cy="23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характеристики величин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75288-B480-414F-9B2B-C18E0C4271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Літерали </a:t>
            </a:r>
            <a:r>
              <a:rPr lang="uk-UA" sz="2800" b="1" i="1" dirty="0" err="1">
                <a:solidFill>
                  <a:srgbClr val="FFFF00"/>
                </a:solidFill>
              </a:rPr>
              <a:t>Python</a:t>
            </a:r>
            <a:r>
              <a:rPr lang="uk-UA" sz="2800" b="1" i="1" dirty="0">
                <a:solidFill>
                  <a:srgbClr val="FFFF00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— подання фіксованих значень у програмі. Це можуть бути наприклад,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D38826F-D5C0-4E43-9A84-349D4DA95F89}"/>
              </a:ext>
            </a:extLst>
          </p:cNvPr>
          <p:cNvSpPr/>
          <p:nvPr/>
        </p:nvSpPr>
        <p:spPr>
          <a:xfrm>
            <a:off x="69850" y="2310401"/>
            <a:ext cx="3922765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числа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168FE9B-B971-4978-BE5D-0A4E457E8FA6}"/>
              </a:ext>
            </a:extLst>
          </p:cNvPr>
          <p:cNvSpPr/>
          <p:nvPr/>
        </p:nvSpPr>
        <p:spPr>
          <a:xfrm>
            <a:off x="4158684" y="2310401"/>
            <a:ext cx="3874633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символи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293FCAB-3D64-4913-9D02-351EC9678E25}"/>
              </a:ext>
            </a:extLst>
          </p:cNvPr>
          <p:cNvSpPr/>
          <p:nvPr/>
        </p:nvSpPr>
        <p:spPr>
          <a:xfrm>
            <a:off x="8199386" y="2310401"/>
            <a:ext cx="3922764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рядки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822DEB8-9612-458C-AB7E-814F086E2F05}"/>
              </a:ext>
            </a:extLst>
          </p:cNvPr>
          <p:cNvSpPr/>
          <p:nvPr/>
        </p:nvSpPr>
        <p:spPr>
          <a:xfrm>
            <a:off x="69850" y="3743685"/>
            <a:ext cx="1844293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</a:rPr>
              <a:t>7</a:t>
            </a:r>
            <a:endParaRPr lang="uk-UA" sz="2800" b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8DA2671-3209-4C5D-9E0E-4F8A92EFC127}"/>
              </a:ext>
            </a:extLst>
          </p:cNvPr>
          <p:cNvSpPr/>
          <p:nvPr/>
        </p:nvSpPr>
        <p:spPr>
          <a:xfrm>
            <a:off x="4158684" y="3743685"/>
            <a:ext cx="3874633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>
                <a:solidFill>
                  <a:schemeClr val="bg1"/>
                </a:solidFill>
              </a:rPr>
              <a:t>'А'</a:t>
            </a:r>
            <a:endParaRPr lang="uk-UA" sz="2800" b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4B4E8AC-7E15-4E59-A9F8-BA42FF2901C0}"/>
              </a:ext>
            </a:extLst>
          </p:cNvPr>
          <p:cNvSpPr/>
          <p:nvPr/>
        </p:nvSpPr>
        <p:spPr>
          <a:xfrm>
            <a:off x="8199386" y="3743685"/>
            <a:ext cx="3922764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</a:rPr>
              <a:t>'</a:t>
            </a:r>
            <a:r>
              <a:rPr lang="uk-UA" sz="2800" b="1" dirty="0" err="1">
                <a:solidFill>
                  <a:schemeClr val="bg1"/>
                </a:solidFill>
              </a:rPr>
              <a:t>Hello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uk-UA" sz="2800" b="1" dirty="0" err="1">
                <a:solidFill>
                  <a:schemeClr val="bg1"/>
                </a:solidFill>
              </a:rPr>
              <a:t>World</a:t>
            </a:r>
            <a:r>
              <a:rPr lang="uk-UA" sz="2800" b="1" dirty="0">
                <a:solidFill>
                  <a:schemeClr val="bg1"/>
                </a:solidFill>
              </a:rPr>
              <a:t>!'</a:t>
            </a:r>
            <a:endParaRPr lang="uk-UA" sz="2800" b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0C9B5AE-270E-441B-85ED-54CA26AC7C1B}"/>
              </a:ext>
            </a:extLst>
          </p:cNvPr>
          <p:cNvSpPr/>
          <p:nvPr/>
        </p:nvSpPr>
        <p:spPr>
          <a:xfrm>
            <a:off x="2148322" y="3743685"/>
            <a:ext cx="1844293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</a:rPr>
              <a:t>3.14</a:t>
            </a:r>
            <a:endParaRPr lang="uk-UA" sz="28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2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характеристики величин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75288-B480-414F-9B2B-C18E0C427178}"/>
              </a:ext>
            </a:extLst>
          </p:cNvPr>
          <p:cNvSpPr txBox="1"/>
          <p:nvPr/>
        </p:nvSpPr>
        <p:spPr>
          <a:xfrm>
            <a:off x="72008" y="1196763"/>
            <a:ext cx="1025769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Змінна створюється в той момент, коли ви вперше присвоюєте їй значення. Команда присвоювання: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E34DA-526B-4D0E-AD40-24914D06CC25}"/>
              </a:ext>
            </a:extLst>
          </p:cNvPr>
          <p:cNvSpPr txBox="1"/>
          <p:nvPr/>
        </p:nvSpPr>
        <p:spPr>
          <a:xfrm>
            <a:off x="69850" y="2704015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використовується для присвоювання значень змінним. Щоб створити змінну в </a:t>
            </a:r>
            <a:r>
              <a:rPr lang="uk-UA" sz="2800" b="1" i="1" dirty="0" err="1">
                <a:solidFill>
                  <a:srgbClr val="FFFF00"/>
                </a:solidFill>
              </a:rPr>
              <a:t>Python</a:t>
            </a:r>
            <a:r>
              <a:rPr lang="uk-UA" sz="2800" b="1" i="1" dirty="0">
                <a:solidFill>
                  <a:schemeClr val="bg1"/>
                </a:solidFill>
              </a:rPr>
              <a:t>, необхідно дати їй назву та присвоїти значення.</a:t>
            </a:r>
          </a:p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Загальний вигляд команди присвоєння: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F809179-2F5A-4778-B77A-FB049203561F}"/>
              </a:ext>
            </a:extLst>
          </p:cNvPr>
          <p:cNvSpPr/>
          <p:nvPr/>
        </p:nvSpPr>
        <p:spPr>
          <a:xfrm>
            <a:off x="10470382" y="1196762"/>
            <a:ext cx="1649610" cy="13849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08450D5-6834-4491-814D-5AAF7E999264}"/>
              </a:ext>
            </a:extLst>
          </p:cNvPr>
          <p:cNvSpPr/>
          <p:nvPr/>
        </p:nvSpPr>
        <p:spPr>
          <a:xfrm>
            <a:off x="4109475" y="4705669"/>
            <a:ext cx="3973050" cy="865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0" dirty="0">
                <a:solidFill>
                  <a:srgbClr val="FFFFFF"/>
                </a:solidFill>
              </a:rPr>
              <a:t>A </a:t>
            </a:r>
            <a:r>
              <a:rPr lang="en-US" sz="5400" b="1" kern="0" dirty="0">
                <a:solidFill>
                  <a:srgbClr val="FFFF00"/>
                </a:solidFill>
              </a:rPr>
              <a:t>=</a:t>
            </a:r>
            <a:r>
              <a:rPr lang="en-US" sz="5400" b="1" kern="0" dirty="0">
                <a:solidFill>
                  <a:srgbClr val="FFFFFF"/>
                </a:solidFill>
              </a:rPr>
              <a:t> B</a:t>
            </a:r>
            <a:endParaRPr lang="uk-UA" sz="5400" b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6D1FFFA-9FA9-44AE-82B2-AF9A9E737042}"/>
              </a:ext>
            </a:extLst>
          </p:cNvPr>
          <p:cNvSpPr/>
          <p:nvPr/>
        </p:nvSpPr>
        <p:spPr>
          <a:xfrm>
            <a:off x="4885846" y="4722715"/>
            <a:ext cx="809014" cy="8236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4D923-1DA3-4477-AD95-876B11AAE891}"/>
              </a:ext>
            </a:extLst>
          </p:cNvPr>
          <p:cNvSpPr txBox="1"/>
          <p:nvPr/>
        </p:nvSpPr>
        <p:spPr>
          <a:xfrm>
            <a:off x="502418" y="5212357"/>
            <a:ext cx="304317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назва змінної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84DB9B9-31B8-4701-AE58-C8792C6894EE}"/>
              </a:ext>
            </a:extLst>
          </p:cNvPr>
          <p:cNvSpPr/>
          <p:nvPr/>
        </p:nvSpPr>
        <p:spPr>
          <a:xfrm>
            <a:off x="5695081" y="4722715"/>
            <a:ext cx="809014" cy="8236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F5398F-7D28-4250-9BB3-390BBBA1204D}"/>
              </a:ext>
            </a:extLst>
          </p:cNvPr>
          <p:cNvSpPr txBox="1"/>
          <p:nvPr/>
        </p:nvSpPr>
        <p:spPr>
          <a:xfrm>
            <a:off x="3429837" y="6031529"/>
            <a:ext cx="533232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 присвоювання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CD17FE5-A96F-4282-831F-7DA74A6CA0BE}"/>
              </a:ext>
            </a:extLst>
          </p:cNvPr>
          <p:cNvSpPr/>
          <p:nvPr/>
        </p:nvSpPr>
        <p:spPr>
          <a:xfrm>
            <a:off x="6504095" y="4722714"/>
            <a:ext cx="809014" cy="8236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D1FFD-2269-4412-BAFB-EC6B5BC133E7}"/>
              </a:ext>
            </a:extLst>
          </p:cNvPr>
          <p:cNvSpPr txBox="1"/>
          <p:nvPr/>
        </p:nvSpPr>
        <p:spPr>
          <a:xfrm>
            <a:off x="9054500" y="4765958"/>
            <a:ext cx="267898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літерал, змінна або вираз</a:t>
            </a:r>
          </a:p>
        </p:txBody>
      </p:sp>
      <p:cxnSp>
        <p:nvCxnSpPr>
          <p:cNvPr id="14" name="Сполучна лінія: уступом 13">
            <a:extLst>
              <a:ext uri="{FF2B5EF4-FFF2-40B4-BE49-F238E27FC236}">
                <a16:creationId xmlns:a16="http://schemas.microsoft.com/office/drawing/2014/main" id="{90DC1C71-94FC-4115-8C39-8831D05495DE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rot="10800000" flipV="1">
            <a:off x="3545596" y="5134523"/>
            <a:ext cx="1340251" cy="339443"/>
          </a:xfrm>
          <a:prstGeom prst="bentConnector3">
            <a:avLst>
              <a:gd name="adj1" fmla="val 7592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Сполучна лінія: уступом 14">
            <a:extLst>
              <a:ext uri="{FF2B5EF4-FFF2-40B4-BE49-F238E27FC236}">
                <a16:creationId xmlns:a16="http://schemas.microsoft.com/office/drawing/2014/main" id="{420FE220-D732-4131-B846-1941294FC9F8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7313109" y="5134523"/>
            <a:ext cx="1741391" cy="323933"/>
          </a:xfrm>
          <a:prstGeom prst="bentConnector3">
            <a:avLst>
              <a:gd name="adj1" fmla="val 6673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1B62FC60-B0E5-46AB-81A5-491229C4A7B7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6096000" y="5546332"/>
            <a:ext cx="3588" cy="48519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4500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характеристики величин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75288-B480-414F-9B2B-C18E0C4271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b="1" i="1" dirty="0">
                <a:solidFill>
                  <a:srgbClr val="FFFF00"/>
                </a:solidFill>
              </a:rPr>
              <a:t>Python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автоматично визначає тип даних змінної, виходячи зі значення, яке їй присвоєно.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F26C8E-8526-4BF2-A3AA-395A8F4BD84C}"/>
              </a:ext>
            </a:extLst>
          </p:cNvPr>
          <p:cNvSpPr txBox="1"/>
          <p:nvPr/>
        </p:nvSpPr>
        <p:spPr>
          <a:xfrm>
            <a:off x="70929" y="227193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 разі присвоєння цілого числа </a:t>
            </a:r>
            <a:r>
              <a:rPr lang="en-US" sz="2800" b="1" i="1" dirty="0">
                <a:solidFill>
                  <a:schemeClr val="bg1"/>
                </a:solidFill>
              </a:rPr>
              <a:t>Python </a:t>
            </a:r>
            <a:r>
              <a:rPr lang="uk-UA" sz="2800" b="1" i="1" dirty="0">
                <a:solidFill>
                  <a:schemeClr val="bg1"/>
                </a:solidFill>
              </a:rPr>
              <a:t>визначає тип змінної як </a:t>
            </a:r>
            <a:r>
              <a:rPr lang="en-US" sz="2800" b="1" i="1" dirty="0">
                <a:solidFill>
                  <a:srgbClr val="FFFF00"/>
                </a:solidFill>
              </a:rPr>
              <a:t>int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80245-5656-4E58-8C43-82DA790C8DA0}"/>
              </a:ext>
            </a:extLst>
          </p:cNvPr>
          <p:cNvSpPr txBox="1"/>
          <p:nvPr/>
        </p:nvSpPr>
        <p:spPr>
          <a:xfrm>
            <a:off x="70929" y="3347111"/>
            <a:ext cx="920370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Щоб визначити змінну як об’єкт </a:t>
            </a:r>
            <a:r>
              <a:rPr lang="en-US" sz="2800" b="1" i="1" dirty="0">
                <a:solidFill>
                  <a:srgbClr val="FFFF00"/>
                </a:solidFill>
              </a:rPr>
              <a:t>float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uk-UA" sz="2800" b="1" i="1" dirty="0">
                <a:solidFill>
                  <a:schemeClr val="bg1"/>
                </a:solidFill>
              </a:rPr>
              <a:t>їй присвоюється дробове число, в якому роздільником цілої і дробової частини є </a:t>
            </a:r>
            <a:r>
              <a:rPr lang="uk-UA" sz="2800" b="1" i="1" dirty="0">
                <a:solidFill>
                  <a:srgbClr val="FFFF00"/>
                </a:solidFill>
              </a:rPr>
              <a:t>крапка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6D2694A7-A4E7-4DAB-857A-1C99BC4873F7}"/>
              </a:ext>
            </a:extLst>
          </p:cNvPr>
          <p:cNvSpPr/>
          <p:nvPr/>
        </p:nvSpPr>
        <p:spPr>
          <a:xfrm>
            <a:off x="9475596" y="3347111"/>
            <a:ext cx="2645476" cy="18158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schemeClr val="bg1"/>
                </a:solidFill>
              </a:rPr>
              <a:t>7.93</a:t>
            </a:r>
            <a:endParaRPr lang="uk-UA" sz="32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характеристики величин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75288-B480-414F-9B2B-C18E0C4271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Створимо змінну </a:t>
            </a:r>
            <a:r>
              <a:rPr lang="uk-UA" sz="2800" b="1" dirty="0">
                <a:solidFill>
                  <a:schemeClr val="bg1"/>
                </a:solidFill>
              </a:rPr>
              <a:t>а: а = 5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561942E-86C3-4BB3-9437-320EE2868916}"/>
              </a:ext>
            </a:extLst>
          </p:cNvPr>
          <p:cNvSpPr/>
          <p:nvPr/>
        </p:nvSpPr>
        <p:spPr>
          <a:xfrm>
            <a:off x="4109475" y="3276629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0" dirty="0">
                <a:solidFill>
                  <a:srgbClr val="FFFFFF"/>
                </a:solidFill>
              </a:rPr>
              <a:t>a </a:t>
            </a:r>
            <a:r>
              <a:rPr lang="en-US" sz="5400" b="1" kern="0" dirty="0">
                <a:solidFill>
                  <a:srgbClr val="FFFF00"/>
                </a:solidFill>
              </a:rPr>
              <a:t>=</a:t>
            </a:r>
            <a:r>
              <a:rPr lang="en-US" sz="5400" b="1" kern="0" dirty="0">
                <a:solidFill>
                  <a:srgbClr val="FFFFFF"/>
                </a:solidFill>
              </a:rPr>
              <a:t> 5</a:t>
            </a:r>
            <a:endParaRPr lang="uk-UA" sz="5400" b="1" kern="0" dirty="0">
              <a:solidFill>
                <a:srgbClr val="FFFFFF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EC75E03-C2D5-445F-A077-17CA12C5C542}"/>
              </a:ext>
            </a:extLst>
          </p:cNvPr>
          <p:cNvSpPr/>
          <p:nvPr/>
        </p:nvSpPr>
        <p:spPr>
          <a:xfrm>
            <a:off x="4881354" y="3511150"/>
            <a:ext cx="809014" cy="8236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C8955D-62D2-412F-94A1-CEEB44AB8E63}"/>
              </a:ext>
            </a:extLst>
          </p:cNvPr>
          <p:cNvSpPr txBox="1"/>
          <p:nvPr/>
        </p:nvSpPr>
        <p:spPr>
          <a:xfrm>
            <a:off x="453984" y="4227619"/>
            <a:ext cx="309161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Назва змінної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28D0B7B-E467-443B-B4D7-EFC221859492}"/>
              </a:ext>
            </a:extLst>
          </p:cNvPr>
          <p:cNvSpPr/>
          <p:nvPr/>
        </p:nvSpPr>
        <p:spPr>
          <a:xfrm>
            <a:off x="5690589" y="3511150"/>
            <a:ext cx="809014" cy="8236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829BD-D502-4B17-8785-8CE8D7C25165}"/>
              </a:ext>
            </a:extLst>
          </p:cNvPr>
          <p:cNvSpPr txBox="1"/>
          <p:nvPr/>
        </p:nvSpPr>
        <p:spPr>
          <a:xfrm>
            <a:off x="3429837" y="4966403"/>
            <a:ext cx="533232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Операція присвоювання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6A71D70-D34A-4EDA-8365-9FCBFD200A0D}"/>
              </a:ext>
            </a:extLst>
          </p:cNvPr>
          <p:cNvSpPr/>
          <p:nvPr/>
        </p:nvSpPr>
        <p:spPr>
          <a:xfrm>
            <a:off x="6499602" y="3511149"/>
            <a:ext cx="808111" cy="8236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0E920A-2A65-4AB7-960F-23B582A50736}"/>
              </a:ext>
            </a:extLst>
          </p:cNvPr>
          <p:cNvSpPr txBox="1"/>
          <p:nvPr/>
        </p:nvSpPr>
        <p:spPr>
          <a:xfrm>
            <a:off x="8646405" y="4206094"/>
            <a:ext cx="267898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Дані</a:t>
            </a:r>
          </a:p>
        </p:txBody>
      </p:sp>
      <p:cxnSp>
        <p:nvCxnSpPr>
          <p:cNvPr id="11" name="Сполучна лінія: уступом 10">
            <a:extLst>
              <a:ext uri="{FF2B5EF4-FFF2-40B4-BE49-F238E27FC236}">
                <a16:creationId xmlns:a16="http://schemas.microsoft.com/office/drawing/2014/main" id="{E77C48E5-A8DA-47CF-BCC6-7AA614151509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rot="10800000" flipV="1">
            <a:off x="3545596" y="3922959"/>
            <a:ext cx="1335759" cy="56627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5A6F5FDD-7F51-4BDA-A8B2-0372D5062622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7307713" y="3922958"/>
            <a:ext cx="1338692" cy="544746"/>
          </a:xfrm>
          <a:prstGeom prst="bentConnector3">
            <a:avLst>
              <a:gd name="adj1" fmla="val 7552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3" name="Сполучна лінія: уступом 12">
            <a:extLst>
              <a:ext uri="{FF2B5EF4-FFF2-40B4-BE49-F238E27FC236}">
                <a16:creationId xmlns:a16="http://schemas.microsoft.com/office/drawing/2014/main" id="{DD15664B-E1DF-4D08-9CBC-7F6B6DF7528F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16200000" flipH="1">
            <a:off x="5779730" y="4650133"/>
            <a:ext cx="631636" cy="90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1B2E05-516C-4B72-B976-6D29D14619FF}"/>
              </a:ext>
            </a:extLst>
          </p:cNvPr>
          <p:cNvSpPr txBox="1"/>
          <p:nvPr/>
        </p:nvSpPr>
        <p:spPr>
          <a:xfrm>
            <a:off x="2283274" y="1859115"/>
            <a:ext cx="9833424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це посилання на об’єкт, який містить значення 5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5AA780E-C931-4E70-9709-0101CE24DFCA}"/>
              </a:ext>
            </a:extLst>
          </p:cNvPr>
          <p:cNvSpPr/>
          <p:nvPr/>
        </p:nvSpPr>
        <p:spPr>
          <a:xfrm>
            <a:off x="69282" y="1859115"/>
            <a:ext cx="2061593" cy="9541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Змінна 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Множинне присвоювання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BF324-4A0C-4ABC-9CE9-6B64E8231322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мові </a:t>
            </a:r>
            <a:r>
              <a:rPr lang="en-US" sz="2800" b="1" i="1" dirty="0">
                <a:solidFill>
                  <a:srgbClr val="FFFF00"/>
                </a:solidFill>
              </a:rPr>
              <a:t>Python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допустиме так зване множинне присвоювання, що дозволяє скоротити код. При цьому одне значення присвоюється кільком змінним одночасно. Отже, можна створити кілька змінних, потім у ході виконання програми змінити їх значення.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97C25-A03F-42AC-A127-DF52A992B98B}"/>
              </a:ext>
            </a:extLst>
          </p:cNvPr>
          <p:cNvSpPr txBox="1"/>
          <p:nvPr/>
        </p:nvSpPr>
        <p:spPr>
          <a:xfrm>
            <a:off x="72008" y="3574680"/>
            <a:ext cx="8562837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Присвоїмо змінним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AU" sz="2800" b="1" i="1" dirty="0">
                <a:solidFill>
                  <a:schemeClr val="bg1"/>
                </a:solidFill>
              </a:rPr>
              <a:t>a, b, c </a:t>
            </a:r>
            <a:r>
              <a:rPr lang="uk-UA" sz="2800" b="1" i="1" dirty="0">
                <a:solidFill>
                  <a:schemeClr val="bg1"/>
                </a:solidFill>
              </a:rPr>
              <a:t>значення 0: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59EF8-94E6-4A70-91FF-2AB5358DE303}"/>
              </a:ext>
            </a:extLst>
          </p:cNvPr>
          <p:cNvSpPr txBox="1"/>
          <p:nvPr/>
        </p:nvSpPr>
        <p:spPr>
          <a:xfrm>
            <a:off x="72008" y="4210140"/>
            <a:ext cx="856283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а = </a:t>
            </a:r>
            <a:r>
              <a:rPr lang="en-AU" sz="2800" b="1" dirty="0">
                <a:solidFill>
                  <a:schemeClr val="bg1"/>
                </a:solidFill>
              </a:rPr>
              <a:t>b = c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C6ABB-12B8-4A8C-8552-0756DECFE639}"/>
              </a:ext>
            </a:extLst>
          </p:cNvPr>
          <p:cNvSpPr txBox="1"/>
          <p:nvPr/>
        </p:nvSpPr>
        <p:spPr>
          <a:xfrm>
            <a:off x="72008" y="4845600"/>
            <a:ext cx="856283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результаті три змінні мають одне й те саме значення та зберігаються в тій самій ділянці пам’яті.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3C73F8-7633-420D-BAC4-40211763D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084" y="3574680"/>
            <a:ext cx="3403908" cy="26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Множинне присвоювання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8191D-96EE-42C7-88B0-BC37F4467310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Присвоїти значення кільком змінним можна однією командою.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06FA7-BF1B-473E-9EBB-3F06718B00DB}"/>
              </a:ext>
            </a:extLst>
          </p:cNvPr>
          <p:cNvSpPr txBox="1"/>
          <p:nvPr/>
        </p:nvSpPr>
        <p:spPr>
          <a:xfrm>
            <a:off x="70929" y="227806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 Присвоїмо змінній: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FFF06-102E-46DA-A5AD-4F128850D677}"/>
              </a:ext>
            </a:extLst>
          </p:cNvPr>
          <p:cNvSpPr txBox="1"/>
          <p:nvPr/>
        </p:nvSpPr>
        <p:spPr>
          <a:xfrm>
            <a:off x="2235199" y="2905780"/>
            <a:ext cx="9883145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значення </a:t>
            </a:r>
            <a:r>
              <a:rPr lang="uk-UA" sz="2800" b="1" dirty="0">
                <a:solidFill>
                  <a:schemeClr val="bg1"/>
                </a:solidFill>
              </a:rPr>
              <a:t>43</a:t>
            </a:r>
            <a:endParaRPr lang="uk-UA" sz="2800" b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A707081-0B81-42CF-9766-130DE9A32937}"/>
              </a:ext>
            </a:extLst>
          </p:cNvPr>
          <p:cNvSpPr/>
          <p:nvPr/>
        </p:nvSpPr>
        <p:spPr>
          <a:xfrm>
            <a:off x="70929" y="2905780"/>
            <a:ext cx="2061593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</a:rPr>
              <a:t>а</a:t>
            </a:r>
            <a:endParaRPr lang="en-US" sz="2800" b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250EB-8A09-443E-88C4-9B64B64E4163}"/>
              </a:ext>
            </a:extLst>
          </p:cNvPr>
          <p:cNvSpPr txBox="1"/>
          <p:nvPr/>
        </p:nvSpPr>
        <p:spPr>
          <a:xfrm>
            <a:off x="2235199" y="3518844"/>
            <a:ext cx="9883145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значення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'</a:t>
            </a:r>
            <a:r>
              <a:rPr lang="en-US" sz="2800" b="1" dirty="0">
                <a:solidFill>
                  <a:schemeClr val="bg1"/>
                </a:solidFill>
              </a:rPr>
              <a:t>Python</a:t>
            </a:r>
            <a:r>
              <a:rPr lang="uk-UA" sz="2800" b="1" dirty="0">
                <a:solidFill>
                  <a:schemeClr val="bg1"/>
                </a:solidFill>
              </a:rPr>
              <a:t>'</a:t>
            </a:r>
            <a:endParaRPr lang="uk-UA" sz="2800" b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452B3B3-C6F4-426C-BD9B-4C9BDA65EDDB}"/>
              </a:ext>
            </a:extLst>
          </p:cNvPr>
          <p:cNvSpPr/>
          <p:nvPr/>
        </p:nvSpPr>
        <p:spPr>
          <a:xfrm>
            <a:off x="70929" y="3518844"/>
            <a:ext cx="2061593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>
                <a:solidFill>
                  <a:schemeClr val="bg1"/>
                </a:solidFill>
              </a:rPr>
              <a:t>b</a:t>
            </a:r>
            <a:endParaRPr lang="en-US" sz="2800" b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68939A-E29F-45D0-A3E8-1A305195CE3E}"/>
              </a:ext>
            </a:extLst>
          </p:cNvPr>
          <p:cNvSpPr txBox="1"/>
          <p:nvPr/>
        </p:nvSpPr>
        <p:spPr>
          <a:xfrm>
            <a:off x="68203" y="4200551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4000" b="1" dirty="0">
                <a:solidFill>
                  <a:schemeClr val="bg1"/>
                </a:solidFill>
              </a:rPr>
              <a:t>a, b = 43, '</a:t>
            </a:r>
            <a:r>
              <a:rPr lang="en-US" sz="4000" b="1" dirty="0">
                <a:solidFill>
                  <a:schemeClr val="bg1"/>
                </a:solidFill>
              </a:rPr>
              <a:t>Python</a:t>
            </a:r>
            <a:r>
              <a:rPr lang="uk-UA" sz="4000" b="1" dirty="0">
                <a:solidFill>
                  <a:schemeClr val="bg1"/>
                </a:solidFill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7740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Множинне присвоювання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E3F22-0CC8-441E-988A-B052B5C269AC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Поміняємо місцями значення змінних  </a:t>
            </a:r>
            <a:r>
              <a:rPr lang="en-AU" sz="2800" b="1" dirty="0">
                <a:solidFill>
                  <a:srgbClr val="FFFF00"/>
                </a:solidFill>
              </a:rPr>
              <a:t>a</a:t>
            </a:r>
            <a:r>
              <a:rPr lang="en-AU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і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AU" sz="2800" b="1" dirty="0">
                <a:solidFill>
                  <a:srgbClr val="FFFF00"/>
                </a:solidFill>
              </a:rPr>
              <a:t>b</a:t>
            </a:r>
            <a:r>
              <a:rPr lang="uk-UA" sz="2800" b="1" i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B6CF2-7F7C-4A8C-B3B2-8B2B4B987E8C}"/>
              </a:ext>
            </a:extLst>
          </p:cNvPr>
          <p:cNvSpPr txBox="1"/>
          <p:nvPr/>
        </p:nvSpPr>
        <p:spPr>
          <a:xfrm>
            <a:off x="70929" y="1850520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AU" sz="2800" b="1" dirty="0">
                <a:solidFill>
                  <a:schemeClr val="bg1"/>
                </a:solidFill>
              </a:rPr>
              <a:t>a = 3</a:t>
            </a:r>
          </a:p>
          <a:p>
            <a:pPr indent="457200" algn="just"/>
            <a:r>
              <a:rPr lang="en-AU" sz="2800" b="1" dirty="0">
                <a:solidFill>
                  <a:schemeClr val="bg1"/>
                </a:solidFill>
              </a:rPr>
              <a:t>b = 5</a:t>
            </a:r>
          </a:p>
          <a:p>
            <a:pPr indent="457200" algn="just"/>
            <a:r>
              <a:rPr lang="en-AU" sz="2800" b="1" dirty="0">
                <a:solidFill>
                  <a:schemeClr val="bg1"/>
                </a:solidFill>
              </a:rPr>
              <a:t>a, b = b, a</a:t>
            </a:r>
          </a:p>
          <a:p>
            <a:pPr indent="457200" algn="just"/>
            <a:r>
              <a:rPr lang="en-AU" sz="2800" b="1" dirty="0">
                <a:solidFill>
                  <a:schemeClr val="bg1"/>
                </a:solidFill>
              </a:rPr>
              <a:t>print(a, b)   # </a:t>
            </a:r>
            <a:r>
              <a:rPr lang="uk-UA" sz="2800" b="1" dirty="0">
                <a:solidFill>
                  <a:schemeClr val="bg1"/>
                </a:solidFill>
              </a:rPr>
              <a:t>Буде надруковано 5 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F97E1F-79B9-4ED2-848C-9562E99BC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76" y="3850180"/>
            <a:ext cx="7949047" cy="248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Алгоритмічна структура слідування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75288-B480-414F-9B2B-C18E0C4271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конструювання алгоритмів використовуються три базові алгоритмічні структури: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AA164-925F-43B9-8DE0-7A96793B2B0E}"/>
              </a:ext>
            </a:extLst>
          </p:cNvPr>
          <p:cNvSpPr txBox="1"/>
          <p:nvPr/>
        </p:nvSpPr>
        <p:spPr>
          <a:xfrm>
            <a:off x="72007" y="2269653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Слідування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DA708-F36A-4BE8-B82C-B13AE0CA9CEE}"/>
              </a:ext>
            </a:extLst>
          </p:cNvPr>
          <p:cNvSpPr txBox="1"/>
          <p:nvPr/>
        </p:nvSpPr>
        <p:spPr>
          <a:xfrm>
            <a:off x="4110553" y="2269653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FB9B7D-B2B0-4DAB-A198-36D18F7FFCBB}"/>
              </a:ext>
            </a:extLst>
          </p:cNvPr>
          <p:cNvSpPr txBox="1"/>
          <p:nvPr/>
        </p:nvSpPr>
        <p:spPr>
          <a:xfrm>
            <a:off x="8149099" y="2269653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Розгалуження</a:t>
            </a:r>
          </a:p>
        </p:txBody>
      </p:sp>
      <p:pic>
        <p:nvPicPr>
          <p:cNvPr id="7" name="Picture 2" descr="Algorithm, diagram, flowchart, usability, workflow icon - Download on Iconfinder">
            <a:extLst>
              <a:ext uri="{FF2B5EF4-FFF2-40B4-BE49-F238E27FC236}">
                <a16:creationId xmlns:a16="http://schemas.microsoft.com/office/drawing/2014/main" id="{7AE1E043-7652-44C7-9FB7-A48A3755C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4957" r="4972" b="5000"/>
          <a:stretch/>
        </p:blipFill>
        <p:spPr bwMode="auto">
          <a:xfrm>
            <a:off x="714911" y="3019081"/>
            <a:ext cx="2687242" cy="268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lgorithm, diagram, flowchart, usability, workflow icon - Download on Iconfinder">
            <a:extLst>
              <a:ext uri="{FF2B5EF4-FFF2-40B4-BE49-F238E27FC236}">
                <a16:creationId xmlns:a16="http://schemas.microsoft.com/office/drawing/2014/main" id="{A2EAFF1F-D370-4388-8595-C1E7E59C7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4818" r="4631" b="4807"/>
          <a:stretch/>
        </p:blipFill>
        <p:spPr bwMode="auto">
          <a:xfrm>
            <a:off x="8798450" y="3019081"/>
            <a:ext cx="2703419" cy="268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90D17B0E-B1B5-40FE-8E7A-2536BD7908BC}"/>
              </a:ext>
            </a:extLst>
          </p:cNvPr>
          <p:cNvGrpSpPr/>
          <p:nvPr/>
        </p:nvGrpSpPr>
        <p:grpSpPr>
          <a:xfrm>
            <a:off x="4748977" y="3019081"/>
            <a:ext cx="2694046" cy="2680304"/>
            <a:chOff x="2622651" y="225567"/>
            <a:chExt cx="5933872" cy="5933872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CB1F216-F878-43FA-9612-AF6FB64344F9}"/>
                </a:ext>
              </a:extLst>
            </p:cNvPr>
            <p:cNvSpPr/>
            <p:nvPr/>
          </p:nvSpPr>
          <p:spPr>
            <a:xfrm>
              <a:off x="2622651" y="225567"/>
              <a:ext cx="5933872" cy="5933872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E30E537-7982-4BB5-82C2-6689AF3985EB}"/>
                </a:ext>
              </a:extLst>
            </p:cNvPr>
            <p:cNvSpPr/>
            <p:nvPr/>
          </p:nvSpPr>
          <p:spPr>
            <a:xfrm>
              <a:off x="4528456" y="1796414"/>
              <a:ext cx="2122267" cy="493395"/>
            </a:xfrm>
            <a:prstGeom prst="roundRect">
              <a:avLst>
                <a:gd name="adj" fmla="val 30180"/>
              </a:avLst>
            </a:prstGeom>
            <a:solidFill>
              <a:srgbClr val="E53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2" name="Прямокутник: округлені кути 11">
              <a:extLst>
                <a:ext uri="{FF2B5EF4-FFF2-40B4-BE49-F238E27FC236}">
                  <a16:creationId xmlns:a16="http://schemas.microsoft.com/office/drawing/2014/main" id="{5CA6C46D-8113-43A3-80FB-BE531666EE97}"/>
                </a:ext>
              </a:extLst>
            </p:cNvPr>
            <p:cNvSpPr/>
            <p:nvPr/>
          </p:nvSpPr>
          <p:spPr>
            <a:xfrm>
              <a:off x="4528456" y="807720"/>
              <a:ext cx="2122267" cy="714375"/>
            </a:xfrm>
            <a:prstGeom prst="roundRect">
              <a:avLst>
                <a:gd name="adj" fmla="val 30180"/>
              </a:avLst>
            </a:prstGeom>
            <a:solidFill>
              <a:srgbClr val="03A9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3" name="Прямокутник: округлені кути 12">
              <a:extLst>
                <a:ext uri="{FF2B5EF4-FFF2-40B4-BE49-F238E27FC236}">
                  <a16:creationId xmlns:a16="http://schemas.microsoft.com/office/drawing/2014/main" id="{F5646DC6-B417-4411-A5BF-5236FE1C26C4}"/>
                </a:ext>
              </a:extLst>
            </p:cNvPr>
            <p:cNvSpPr/>
            <p:nvPr/>
          </p:nvSpPr>
          <p:spPr>
            <a:xfrm>
              <a:off x="4546964" y="3331842"/>
              <a:ext cx="2122267" cy="493395"/>
            </a:xfrm>
            <a:prstGeom prst="roundRect">
              <a:avLst>
                <a:gd name="adj" fmla="val 30180"/>
              </a:avLst>
            </a:prstGeom>
            <a:solidFill>
              <a:srgbClr val="E53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32761355-9543-45DF-9D26-1CF4E53D5D23}"/>
                </a:ext>
              </a:extLst>
            </p:cNvPr>
            <p:cNvSpPr/>
            <p:nvPr/>
          </p:nvSpPr>
          <p:spPr>
            <a:xfrm>
              <a:off x="4546964" y="4101735"/>
              <a:ext cx="2122267" cy="493395"/>
            </a:xfrm>
            <a:prstGeom prst="roundRect">
              <a:avLst>
                <a:gd name="adj" fmla="val 30180"/>
              </a:avLst>
            </a:prstGeom>
            <a:solidFill>
              <a:srgbClr val="E53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5" name="Прямокутник: округлені кути 14">
              <a:extLst>
                <a:ext uri="{FF2B5EF4-FFF2-40B4-BE49-F238E27FC236}">
                  <a16:creationId xmlns:a16="http://schemas.microsoft.com/office/drawing/2014/main" id="{68BDE456-EB3B-4C07-AADB-AA0808C643B6}"/>
                </a:ext>
              </a:extLst>
            </p:cNvPr>
            <p:cNvSpPr/>
            <p:nvPr/>
          </p:nvSpPr>
          <p:spPr>
            <a:xfrm>
              <a:off x="5110892" y="5082868"/>
              <a:ext cx="994410" cy="362632"/>
            </a:xfrm>
            <a:prstGeom prst="roundRect">
              <a:avLst>
                <a:gd name="adj" fmla="val 44364"/>
              </a:avLst>
            </a:prstGeom>
            <a:solidFill>
              <a:srgbClr val="03A9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cxnSp>
          <p:nvCxnSpPr>
            <p:cNvPr id="16" name="Пряма сполучна лінія 15">
              <a:extLst>
                <a:ext uri="{FF2B5EF4-FFF2-40B4-BE49-F238E27FC236}">
                  <a16:creationId xmlns:a16="http://schemas.microsoft.com/office/drawing/2014/main" id="{1E8F349E-3C6C-454D-BD90-2004DDFA2A48}"/>
                </a:ext>
              </a:extLst>
            </p:cNvPr>
            <p:cNvCxnSpPr>
              <a:cxnSpLocks/>
              <a:stCxn id="12" idx="2"/>
              <a:endCxn id="11" idx="0"/>
            </p:cNvCxnSpPr>
            <p:nvPr/>
          </p:nvCxnSpPr>
          <p:spPr>
            <a:xfrm>
              <a:off x="5589590" y="1522095"/>
              <a:ext cx="0" cy="274319"/>
            </a:xfrm>
            <a:prstGeom prst="line">
              <a:avLst/>
            </a:prstGeom>
            <a:ln w="28575">
              <a:solidFill>
                <a:srgbClr val="455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>
              <a:extLst>
                <a:ext uri="{FF2B5EF4-FFF2-40B4-BE49-F238E27FC236}">
                  <a16:creationId xmlns:a16="http://schemas.microsoft.com/office/drawing/2014/main" id="{1C99481B-7B19-45D1-A5B1-E038EF8EF11B}"/>
                </a:ext>
              </a:extLst>
            </p:cNvPr>
            <p:cNvCxnSpPr>
              <a:cxnSpLocks/>
              <a:stCxn id="11" idx="2"/>
              <a:endCxn id="23" idx="0"/>
            </p:cNvCxnSpPr>
            <p:nvPr/>
          </p:nvCxnSpPr>
          <p:spPr>
            <a:xfrm flipH="1">
              <a:off x="5589589" y="2289809"/>
              <a:ext cx="1" cy="269961"/>
            </a:xfrm>
            <a:prstGeom prst="line">
              <a:avLst/>
            </a:prstGeom>
            <a:ln w="28575">
              <a:solidFill>
                <a:srgbClr val="455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 18">
              <a:extLst>
                <a:ext uri="{FF2B5EF4-FFF2-40B4-BE49-F238E27FC236}">
                  <a16:creationId xmlns:a16="http://schemas.microsoft.com/office/drawing/2014/main" id="{20E9BA85-84EC-498C-BF1D-2266E809A1A5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5589589" y="3053165"/>
              <a:ext cx="1" cy="278677"/>
            </a:xfrm>
            <a:prstGeom prst="line">
              <a:avLst/>
            </a:prstGeom>
            <a:ln w="28575">
              <a:solidFill>
                <a:srgbClr val="455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>
              <a:extLst>
                <a:ext uri="{FF2B5EF4-FFF2-40B4-BE49-F238E27FC236}">
                  <a16:creationId xmlns:a16="http://schemas.microsoft.com/office/drawing/2014/main" id="{0B4B2004-D1B7-4A1F-B061-A01D73F5B186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>
              <a:off x="5608098" y="3825237"/>
              <a:ext cx="0" cy="276498"/>
            </a:xfrm>
            <a:prstGeom prst="line">
              <a:avLst/>
            </a:prstGeom>
            <a:ln w="28575">
              <a:solidFill>
                <a:srgbClr val="455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Сполучна лінія: уступом 20">
              <a:extLst>
                <a:ext uri="{FF2B5EF4-FFF2-40B4-BE49-F238E27FC236}">
                  <a16:creationId xmlns:a16="http://schemas.microsoft.com/office/drawing/2014/main" id="{309ED4EA-54A5-4568-9596-06D65AC73B4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610102" y="2806468"/>
              <a:ext cx="997995" cy="1788662"/>
            </a:xfrm>
            <a:prstGeom prst="bentConnector4">
              <a:avLst>
                <a:gd name="adj1" fmla="val -29233"/>
                <a:gd name="adj2" fmla="val 109586"/>
              </a:avLst>
            </a:prstGeom>
            <a:ln w="28575">
              <a:solidFill>
                <a:srgbClr val="455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Сполучна лінія: уступом 21">
              <a:extLst>
                <a:ext uri="{FF2B5EF4-FFF2-40B4-BE49-F238E27FC236}">
                  <a16:creationId xmlns:a16="http://schemas.microsoft.com/office/drawing/2014/main" id="{B653A558-1F20-4D51-930C-22FB80FF9C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8097" y="2806468"/>
              <a:ext cx="960980" cy="2276400"/>
            </a:xfrm>
            <a:prstGeom prst="bentConnector4">
              <a:avLst>
                <a:gd name="adj1" fmla="val -23788"/>
                <a:gd name="adj2" fmla="val 92742"/>
              </a:avLst>
            </a:prstGeom>
            <a:ln w="28575">
              <a:solidFill>
                <a:srgbClr val="455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Блок-схема: підготовка 22">
              <a:extLst>
                <a:ext uri="{FF2B5EF4-FFF2-40B4-BE49-F238E27FC236}">
                  <a16:creationId xmlns:a16="http://schemas.microsoft.com/office/drawing/2014/main" id="{8C7DFE84-88D3-42A1-8E57-131C22FFF3CD}"/>
                </a:ext>
              </a:extLst>
            </p:cNvPr>
            <p:cNvSpPr/>
            <p:nvPr/>
          </p:nvSpPr>
          <p:spPr>
            <a:xfrm>
              <a:off x="4546964" y="2559770"/>
              <a:ext cx="2085250" cy="493395"/>
            </a:xfrm>
            <a:prstGeom prst="flowChartPreparation">
              <a:avLst/>
            </a:prstGeom>
            <a:solidFill>
              <a:srgbClr val="679E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A2CAA8D-AA48-4442-BB41-5C297C030109}"/>
              </a:ext>
            </a:extLst>
          </p:cNvPr>
          <p:cNvSpPr txBox="1"/>
          <p:nvPr/>
        </p:nvSpPr>
        <p:spPr>
          <a:xfrm>
            <a:off x="70929" y="586354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Ви ознайомилися з ними в 5 класі.</a:t>
            </a:r>
          </a:p>
        </p:txBody>
      </p:sp>
    </p:spTree>
    <p:extLst>
      <p:ext uri="{BB962C8B-B14F-4D97-AF65-F5344CB8AC3E}">
        <p14:creationId xmlns:p14="http://schemas.microsoft.com/office/powerpoint/2010/main" val="39979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6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Алгоритмічна структура слідування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01F2-0BF1-48F7-A812-57384470892E}"/>
              </a:ext>
            </a:extLst>
          </p:cNvPr>
          <p:cNvSpPr txBox="1"/>
          <p:nvPr/>
        </p:nvSpPr>
        <p:spPr>
          <a:xfrm>
            <a:off x="72008" y="429325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Алгоритми, в яких використовується тільки структура слідування, називають </a:t>
            </a:r>
            <a:r>
              <a:rPr lang="uk-UA" sz="2800" b="1" i="1" dirty="0">
                <a:solidFill>
                  <a:srgbClr val="FFFF00"/>
                </a:solidFill>
              </a:rPr>
              <a:t>лінійними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програмах, які реалізують лінійні алгоритми, використовують команди введення даних, присвоювання та виведення.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DB7C5-3899-4065-8287-7F58CDF5ADA7}"/>
              </a:ext>
            </a:extLst>
          </p:cNvPr>
          <p:cNvSpPr txBox="1"/>
          <p:nvPr/>
        </p:nvSpPr>
        <p:spPr>
          <a:xfrm>
            <a:off x="1403649" y="1196752"/>
            <a:ext cx="5994677" cy="28527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sz="3600" b="1" i="1" kern="0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/>
              <a:t>Слідування</a:t>
            </a:r>
            <a:r>
              <a:rPr lang="uk-UA" sz="2800" dirty="0">
                <a:solidFill>
                  <a:schemeClr val="bg1"/>
                </a:solidFill>
              </a:rPr>
              <a:t> — це така організація дій в алгоритмі, за якої дії виконуються послідовно одна за одною (без пропусків або повторень).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32F3BDA-D92F-4AEE-A821-EEBD0C534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68A6DD66-F79A-4C26-B8E7-C73B7428422A}"/>
              </a:ext>
            </a:extLst>
          </p:cNvPr>
          <p:cNvGrpSpPr/>
          <p:nvPr/>
        </p:nvGrpSpPr>
        <p:grpSpPr>
          <a:xfrm>
            <a:off x="7510208" y="1207696"/>
            <a:ext cx="4609784" cy="2969969"/>
            <a:chOff x="7512366" y="3797359"/>
            <a:chExt cx="4609784" cy="2969969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70CDE391-A07A-4DA7-94E1-2CA360E9FCFC}"/>
                </a:ext>
              </a:extLst>
            </p:cNvPr>
            <p:cNvSpPr/>
            <p:nvPr/>
          </p:nvSpPr>
          <p:spPr>
            <a:xfrm>
              <a:off x="7512366" y="4137909"/>
              <a:ext cx="4609784" cy="9466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kern="0" dirty="0">
                  <a:solidFill>
                    <a:srgbClr val="FFFFFF"/>
                  </a:solidFill>
                </a:rPr>
                <a:t>Дія А</a:t>
              </a: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7C1028DF-A25A-4CAD-9400-0D6600056293}"/>
                </a:ext>
              </a:extLst>
            </p:cNvPr>
            <p:cNvSpPr/>
            <p:nvPr/>
          </p:nvSpPr>
          <p:spPr>
            <a:xfrm>
              <a:off x="7512366" y="5416326"/>
              <a:ext cx="4609784" cy="9466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kern="0" dirty="0">
                  <a:solidFill>
                    <a:srgbClr val="FFFFFF"/>
                  </a:solidFill>
                </a:rPr>
                <a:t>Дія </a:t>
              </a:r>
              <a:r>
                <a:rPr lang="en-US" sz="3200" b="1" kern="0" dirty="0">
                  <a:solidFill>
                    <a:srgbClr val="FFFFFF"/>
                  </a:solidFill>
                </a:rPr>
                <a:t>B</a:t>
              </a:r>
              <a:endParaRPr lang="uk-UA" sz="3200" b="1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Пряма зі стрілкою 13">
              <a:extLst>
                <a:ext uri="{FF2B5EF4-FFF2-40B4-BE49-F238E27FC236}">
                  <a16:creationId xmlns:a16="http://schemas.microsoft.com/office/drawing/2014/main" id="{2393A972-6A93-4398-8EF1-426DD91B4857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817258" y="3797359"/>
              <a:ext cx="0" cy="34055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Пряма зі стрілкою 14">
              <a:extLst>
                <a:ext uri="{FF2B5EF4-FFF2-40B4-BE49-F238E27FC236}">
                  <a16:creationId xmlns:a16="http://schemas.microsoft.com/office/drawing/2014/main" id="{4C572F42-877C-43BD-B5BB-78F6A44397A0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9817258" y="5084559"/>
              <a:ext cx="0" cy="331767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Пряма зі стрілкою 15">
              <a:extLst>
                <a:ext uri="{FF2B5EF4-FFF2-40B4-BE49-F238E27FC236}">
                  <a16:creationId xmlns:a16="http://schemas.microsoft.com/office/drawing/2014/main" id="{98EBA865-7586-4A3F-8E9B-E812276ED9F1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9817258" y="6362976"/>
              <a:ext cx="0" cy="404352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372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Вказівки введення та виведення даних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75288-B480-414F-9B2B-C18E0C427178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Діалог програми з користувачем чи користувачкою здійснюється за допомогою команд введення і виведення. Щоб такий діалог відбувся, людина має ввести в програму за допомогою миші або клавіатури дані, а комп‘ютер після цього вивів на екран інформацію.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C9102A-C722-4353-88F8-F66B1D0AA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4028922"/>
            <a:ext cx="12050142" cy="22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характеристики величин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75288-B480-414F-9B2B-C18E0C427178}"/>
              </a:ext>
            </a:extLst>
          </p:cNvPr>
          <p:cNvSpPr txBox="1"/>
          <p:nvPr/>
        </p:nvSpPr>
        <p:spPr>
          <a:xfrm>
            <a:off x="72008" y="1196763"/>
            <a:ext cx="6466444" cy="1929895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ctr"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000" dirty="0"/>
              <a:t>Будь-яка комп’ютерна програма оперує певними </a:t>
            </a:r>
            <a:r>
              <a:rPr lang="uk-UA" sz="3000" dirty="0">
                <a:solidFill>
                  <a:srgbClr val="FFFF00"/>
                </a:solidFill>
              </a:rPr>
              <a:t>величинами</a:t>
            </a:r>
            <a:r>
              <a:rPr lang="uk-UA" sz="30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48628E-CAC9-4561-9D53-7C00A7A8D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922" y="1196763"/>
            <a:ext cx="5316069" cy="5316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8F7C1B-2BEB-465E-B00D-6B9ABB3DD234}"/>
              </a:ext>
            </a:extLst>
          </p:cNvPr>
          <p:cNvSpPr txBox="1"/>
          <p:nvPr/>
        </p:nvSpPr>
        <p:spPr>
          <a:xfrm>
            <a:off x="72008" y="3271369"/>
            <a:ext cx="6466444" cy="2962283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ctr"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000" dirty="0"/>
              <a:t>У програмуванні існують різноманітні величини, що представляють значення або дані, які опрацьовує програма.</a:t>
            </a:r>
          </a:p>
        </p:txBody>
      </p:sp>
    </p:spTree>
    <p:extLst>
      <p:ext uri="{BB962C8B-B14F-4D97-AF65-F5344CB8AC3E}">
        <p14:creationId xmlns:p14="http://schemas.microsoft.com/office/powerpoint/2010/main" val="25069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Вказівки введення та виведення даних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75288-B480-414F-9B2B-C18E0C4271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Функція </a:t>
            </a:r>
            <a:r>
              <a:rPr lang="uk-UA" sz="2800" b="1" dirty="0" err="1">
                <a:solidFill>
                  <a:srgbClr val="FFFF00"/>
                </a:solidFill>
              </a:rPr>
              <a:t>input</a:t>
            </a:r>
            <a:r>
              <a:rPr lang="uk-UA" sz="2800" b="1" dirty="0">
                <a:solidFill>
                  <a:srgbClr val="FFFF00"/>
                </a:solidFill>
              </a:rPr>
              <a:t>() </a:t>
            </a:r>
            <a:r>
              <a:rPr lang="uk-UA" sz="2800" b="1" i="1" dirty="0">
                <a:solidFill>
                  <a:schemeClr val="bg1"/>
                </a:solidFill>
              </a:rPr>
              <a:t>вводить дані з клавіатури. У дужках може міститися записана підказка, що саме слід увести.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8F3A8-558E-4253-A2E1-13E7AE90B72F}"/>
              </a:ext>
            </a:extLst>
          </p:cNvPr>
          <p:cNvSpPr txBox="1"/>
          <p:nvPr/>
        </p:nvSpPr>
        <p:spPr>
          <a:xfrm>
            <a:off x="72008" y="3730933"/>
            <a:ext cx="12050142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x = int(input('x = ?'))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191C3-1B8A-416D-AA67-C9C72B9D92F1}"/>
              </a:ext>
            </a:extLst>
          </p:cNvPr>
          <p:cNvSpPr txBox="1"/>
          <p:nvPr/>
        </p:nvSpPr>
        <p:spPr>
          <a:xfrm>
            <a:off x="72008" y="2359523"/>
            <a:ext cx="427892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Присвоєння значення змінній </a:t>
            </a:r>
            <a:r>
              <a:rPr lang="uk-UA" sz="2800" b="1" kern="0" dirty="0">
                <a:solidFill>
                  <a:srgbClr val="FFFF00"/>
                </a:solidFill>
              </a:rPr>
              <a:t>х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3110A2-7B28-4ED4-9A09-6421C782127E}"/>
              </a:ext>
            </a:extLst>
          </p:cNvPr>
          <p:cNvSpPr/>
          <p:nvPr/>
        </p:nvSpPr>
        <p:spPr>
          <a:xfrm>
            <a:off x="3103880" y="3730933"/>
            <a:ext cx="591929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4DE7DAC5-5D61-453D-B4CD-477BEEA4D421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16200000" flipH="1">
            <a:off x="2597007" y="2928094"/>
            <a:ext cx="417303" cy="1188373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2EFA645-82C8-4EF2-B295-9F90B5CEB3E4}"/>
              </a:ext>
            </a:extLst>
          </p:cNvPr>
          <p:cNvSpPr txBox="1"/>
          <p:nvPr/>
        </p:nvSpPr>
        <p:spPr>
          <a:xfrm>
            <a:off x="6250075" y="4992191"/>
            <a:ext cx="5872075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Зустрівши команду </a:t>
            </a:r>
            <a:r>
              <a:rPr lang="en-US" sz="2800" b="1" kern="0" dirty="0">
                <a:solidFill>
                  <a:srgbClr val="FFFF00"/>
                </a:solidFill>
              </a:rPr>
              <a:t>input</a:t>
            </a:r>
            <a:r>
              <a:rPr lang="uk-UA" sz="2800" b="1" i="1" kern="0" dirty="0">
                <a:solidFill>
                  <a:srgbClr val="FFFFFF"/>
                </a:solidFill>
              </a:rPr>
              <a:t>, програма призупиняє роботу й очікує введення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DFB2937-5DBE-4BC7-863A-1B03C5419147}"/>
              </a:ext>
            </a:extLst>
          </p:cNvPr>
          <p:cNvSpPr/>
          <p:nvPr/>
        </p:nvSpPr>
        <p:spPr>
          <a:xfrm>
            <a:off x="5199966" y="3745220"/>
            <a:ext cx="1398954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4" name="Сполучна лінія: уступом 13">
            <a:extLst>
              <a:ext uri="{FF2B5EF4-FFF2-40B4-BE49-F238E27FC236}">
                <a16:creationId xmlns:a16="http://schemas.microsoft.com/office/drawing/2014/main" id="{F1B872D0-4ACA-4380-A908-D231FDAB2892}"/>
              </a:ext>
            </a:extLst>
          </p:cNvPr>
          <p:cNvCxnSpPr>
            <a:cxnSpLocks/>
            <a:stCxn id="12" idx="0"/>
            <a:endCxn id="13" idx="2"/>
          </p:cNvCxnSpPr>
          <p:nvPr/>
        </p:nvCxnSpPr>
        <p:spPr>
          <a:xfrm rot="16200000" flipV="1">
            <a:off x="7248397" y="3054475"/>
            <a:ext cx="588763" cy="328667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BEEAED7-BF15-4584-92F7-9A1B98606B48}"/>
              </a:ext>
            </a:extLst>
          </p:cNvPr>
          <p:cNvSpPr txBox="1"/>
          <p:nvPr/>
        </p:nvSpPr>
        <p:spPr>
          <a:xfrm>
            <a:off x="69851" y="4992191"/>
            <a:ext cx="5872075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Уведене значення перетворюється на ціле число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3DD15B27-778A-468F-8E25-B8F8D326EBFA}"/>
              </a:ext>
            </a:extLst>
          </p:cNvPr>
          <p:cNvSpPr/>
          <p:nvPr/>
        </p:nvSpPr>
        <p:spPr>
          <a:xfrm>
            <a:off x="4251959" y="3745220"/>
            <a:ext cx="737447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24" name="Сполучна лінія: уступом 23">
            <a:extLst>
              <a:ext uri="{FF2B5EF4-FFF2-40B4-BE49-F238E27FC236}">
                <a16:creationId xmlns:a16="http://schemas.microsoft.com/office/drawing/2014/main" id="{694EA442-1272-46C2-8C44-6D574DBF6C4A}"/>
              </a:ext>
            </a:extLst>
          </p:cNvPr>
          <p:cNvCxnSpPr>
            <a:cxnSpLocks/>
            <a:stCxn id="22" idx="0"/>
            <a:endCxn id="23" idx="2"/>
          </p:cNvCxnSpPr>
          <p:nvPr/>
        </p:nvCxnSpPr>
        <p:spPr>
          <a:xfrm rot="5400000" flipH="1" flipV="1">
            <a:off x="3518905" y="3890413"/>
            <a:ext cx="588763" cy="161479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D934856-7A30-486E-84DF-54A3C7DAF4A7}"/>
              </a:ext>
            </a:extLst>
          </p:cNvPr>
          <p:cNvSpPr txBox="1"/>
          <p:nvPr/>
        </p:nvSpPr>
        <p:spPr>
          <a:xfrm>
            <a:off x="6250075" y="2359523"/>
            <a:ext cx="5869919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Підказка, яке значення слід увести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EF208146-EB48-4DB0-8303-78D91EF87A1A}"/>
              </a:ext>
            </a:extLst>
          </p:cNvPr>
          <p:cNvSpPr/>
          <p:nvPr/>
        </p:nvSpPr>
        <p:spPr>
          <a:xfrm>
            <a:off x="6809480" y="3730933"/>
            <a:ext cx="1618240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31" name="Сполучна лінія: уступом 30">
            <a:extLst>
              <a:ext uri="{FF2B5EF4-FFF2-40B4-BE49-F238E27FC236}">
                <a16:creationId xmlns:a16="http://schemas.microsoft.com/office/drawing/2014/main" id="{B3053773-EE9C-49D2-B92D-F434BC868873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 rot="5400000">
            <a:off x="8193167" y="2739064"/>
            <a:ext cx="417303" cy="156643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8446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25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7" grpId="0" animBg="1"/>
      <p:bldP spid="8" grpId="0" animBg="1"/>
      <p:bldP spid="12" grpId="0" animBg="1"/>
      <p:bldP spid="13" grpId="0" animBg="1"/>
      <p:bldP spid="22" grpId="0" animBg="1"/>
      <p:bldP spid="23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A106C3-F3C8-4603-ACE7-EEF6B1555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789" y="1192893"/>
            <a:ext cx="8126197" cy="52662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Вказівки введення та виведення даних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4E173-CF99-4140-9FCB-F25D2C942DAD}"/>
              </a:ext>
            </a:extLst>
          </p:cNvPr>
          <p:cNvSpPr txBox="1"/>
          <p:nvPr/>
        </p:nvSpPr>
        <p:spPr>
          <a:xfrm>
            <a:off x="72008" y="1196763"/>
            <a:ext cx="3776511" cy="169277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Уведемо з клавіатури значення</a:t>
            </a:r>
            <a:endParaRPr lang="en-US" sz="2600" b="1" i="1" dirty="0">
              <a:solidFill>
                <a:schemeClr val="bg1"/>
              </a:solidFill>
            </a:endParaRPr>
          </a:p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змінної </a:t>
            </a:r>
            <a:r>
              <a:rPr lang="uk-UA" sz="2600" b="1" i="1" dirty="0">
                <a:solidFill>
                  <a:srgbClr val="FFFF00"/>
                </a:solidFill>
              </a:rPr>
              <a:t>а</a:t>
            </a:r>
            <a:r>
              <a:rPr lang="uk-UA" sz="2600" b="1" i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4B170C5-EE27-4721-84FB-D12138C48725}"/>
              </a:ext>
            </a:extLst>
          </p:cNvPr>
          <p:cNvSpPr/>
          <p:nvPr/>
        </p:nvSpPr>
        <p:spPr>
          <a:xfrm>
            <a:off x="3993789" y="1831216"/>
            <a:ext cx="5340711" cy="355724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B2F200F7-B591-42F2-8C29-EF685C1187D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848519" y="2009078"/>
            <a:ext cx="14527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365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395352-E020-4A1F-8031-6E24FD516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789" y="1192893"/>
            <a:ext cx="8126197" cy="52627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Вказівки введення та виведення даних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06710-0617-4AF8-8215-81D453758949}"/>
              </a:ext>
            </a:extLst>
          </p:cNvPr>
          <p:cNvSpPr txBox="1"/>
          <p:nvPr/>
        </p:nvSpPr>
        <p:spPr>
          <a:xfrm>
            <a:off x="72008" y="1196763"/>
            <a:ext cx="377651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Функція </a:t>
            </a:r>
            <a:r>
              <a:rPr lang="uk-UA" sz="2400" b="1" i="1" dirty="0" err="1">
                <a:solidFill>
                  <a:srgbClr val="FFFF00"/>
                </a:solidFill>
              </a:rPr>
              <a:t>print</a:t>
            </a:r>
            <a:r>
              <a:rPr lang="uk-UA" sz="2400" b="1" i="1" dirty="0">
                <a:solidFill>
                  <a:srgbClr val="FFFF00"/>
                </a:solidFill>
              </a:rPr>
              <a:t>() </a:t>
            </a:r>
            <a:r>
              <a:rPr lang="uk-UA" sz="2400" b="1" i="1" dirty="0">
                <a:solidFill>
                  <a:schemeClr val="bg1"/>
                </a:solidFill>
              </a:rPr>
              <a:t>виводить текст у вікно консолі. У списку виведення можуть бути константи, змінні, вирази.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CB1BB-A3FF-4E60-B93D-9465B9C3BBE0}"/>
              </a:ext>
            </a:extLst>
          </p:cNvPr>
          <p:cNvSpPr txBox="1"/>
          <p:nvPr/>
        </p:nvSpPr>
        <p:spPr>
          <a:xfrm>
            <a:off x="72007" y="4033817"/>
            <a:ext cx="3776511" cy="230832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За замовчуванням після виведення всіх елементів списку курсор переводиться на наступний рядок.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F4B63E4-32BD-400A-8A4C-0557D7779A50}"/>
              </a:ext>
            </a:extLst>
          </p:cNvPr>
          <p:cNvSpPr/>
          <p:nvPr/>
        </p:nvSpPr>
        <p:spPr>
          <a:xfrm>
            <a:off x="4548529" y="4170832"/>
            <a:ext cx="318111" cy="426568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0" name="Сполучна лінія: уступом 9">
            <a:extLst>
              <a:ext uri="{FF2B5EF4-FFF2-40B4-BE49-F238E27FC236}">
                <a16:creationId xmlns:a16="http://schemas.microsoft.com/office/drawing/2014/main" id="{F526FA21-FAF3-48CE-A270-839D281FCFA0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3848518" y="4597400"/>
            <a:ext cx="859067" cy="590579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561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77235F-B7E8-49FC-9168-003EA1971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789" y="1192893"/>
            <a:ext cx="8126196" cy="52662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Вказівки введення та виведення даних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06710-0617-4AF8-8215-81D453758949}"/>
              </a:ext>
            </a:extLst>
          </p:cNvPr>
          <p:cNvSpPr txBox="1"/>
          <p:nvPr/>
        </p:nvSpPr>
        <p:spPr>
          <a:xfrm>
            <a:off x="72008" y="1196763"/>
            <a:ext cx="3776511" cy="489364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Якщо треба, щоб наступне виведення відбувалось у тому самому рядку, до списку виведення потрібно додати параметр </a:t>
            </a:r>
            <a:r>
              <a:rPr lang="en-US" sz="2600" b="1" dirty="0">
                <a:solidFill>
                  <a:srgbClr val="FFFF00"/>
                </a:solidFill>
              </a:rPr>
              <a:t>end = ''</a:t>
            </a:r>
            <a:r>
              <a:rPr lang="uk-UA" sz="2600" b="1" dirty="0">
                <a:solidFill>
                  <a:srgbClr val="FFFF00"/>
                </a:solidFill>
              </a:rPr>
              <a:t>  </a:t>
            </a:r>
            <a:r>
              <a:rPr lang="uk-UA" sz="2600" b="1" i="1" dirty="0">
                <a:solidFill>
                  <a:schemeClr val="bg1"/>
                </a:solidFill>
              </a:rPr>
              <a:t>(замість </a:t>
            </a:r>
            <a:r>
              <a:rPr lang="en-US" sz="2600" b="1" dirty="0">
                <a:solidFill>
                  <a:srgbClr val="FFFF00"/>
                </a:solidFill>
              </a:rPr>
              <a:t>''</a:t>
            </a:r>
            <a:r>
              <a:rPr lang="uk-UA" sz="2600" b="1" i="1" dirty="0">
                <a:solidFill>
                  <a:schemeClr val="bg1"/>
                </a:solidFill>
              </a:rPr>
              <a:t> можна ввести текст-роздільник).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A26E226-30E6-408C-951D-B9174A251638}"/>
              </a:ext>
            </a:extLst>
          </p:cNvPr>
          <p:cNvSpPr/>
          <p:nvPr/>
        </p:nvSpPr>
        <p:spPr>
          <a:xfrm>
            <a:off x="7923237" y="2408848"/>
            <a:ext cx="1175043" cy="38515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8" name="Сполучна лінія: уступом 7">
            <a:extLst>
              <a:ext uri="{FF2B5EF4-FFF2-40B4-BE49-F238E27FC236}">
                <a16:creationId xmlns:a16="http://schemas.microsoft.com/office/drawing/2014/main" id="{54C82407-4012-4A57-8583-5079B6109623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3848519" y="2794000"/>
            <a:ext cx="4662240" cy="849587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34225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00068F-67CA-4043-B763-EE5D09D1C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788" y="1192893"/>
            <a:ext cx="8126195" cy="5266247"/>
          </a:xfrm>
          <a:prstGeom prst="rect">
            <a:avLst/>
          </a:prstGeom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0EC6F5A7-A619-4C03-BCBE-C97C092D0AA3}"/>
              </a:ext>
            </a:extLst>
          </p:cNvPr>
          <p:cNvSpPr/>
          <p:nvPr/>
        </p:nvSpPr>
        <p:spPr>
          <a:xfrm>
            <a:off x="4025204" y="2419288"/>
            <a:ext cx="5852326" cy="33915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Вказівки введення та виведення даних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9457C-D7B0-4459-AECF-0AD8A9C46982}"/>
              </a:ext>
            </a:extLst>
          </p:cNvPr>
          <p:cNvSpPr txBox="1"/>
          <p:nvPr/>
        </p:nvSpPr>
        <p:spPr>
          <a:xfrm>
            <a:off x="72008" y="1196763"/>
            <a:ext cx="3776511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Виведемо значення змінних</a:t>
            </a:r>
            <a:endParaRPr lang="en-US" sz="2600" b="1" i="1" dirty="0">
              <a:solidFill>
                <a:schemeClr val="bg1"/>
              </a:solidFill>
            </a:endParaRPr>
          </a:p>
          <a:p>
            <a:pPr algn="ctr"/>
            <a:r>
              <a:rPr lang="uk-UA" sz="2600" b="1" dirty="0">
                <a:solidFill>
                  <a:srgbClr val="FFFF00"/>
                </a:solidFill>
              </a:rPr>
              <a:t>х = 5 </a:t>
            </a:r>
            <a:r>
              <a:rPr lang="uk-UA" sz="2600" b="1" i="1" dirty="0">
                <a:solidFill>
                  <a:schemeClr val="bg1"/>
                </a:solidFill>
              </a:rPr>
              <a:t>і </a:t>
            </a:r>
            <a:r>
              <a:rPr lang="uk-UA" sz="2600" b="1" dirty="0">
                <a:solidFill>
                  <a:srgbClr val="FFFF00"/>
                </a:solidFill>
              </a:rPr>
              <a:t>у =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CDB90C-2D1D-447B-A421-5BB9430504D3}"/>
              </a:ext>
            </a:extLst>
          </p:cNvPr>
          <p:cNvSpPr txBox="1"/>
          <p:nvPr/>
        </p:nvSpPr>
        <p:spPr>
          <a:xfrm>
            <a:off x="70929" y="2658436"/>
            <a:ext cx="3776511" cy="4924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та їх суми</a:t>
            </a:r>
            <a:endParaRPr lang="en-US" sz="26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B7456-7DC8-409D-9254-39FC9EE41E91}"/>
              </a:ext>
            </a:extLst>
          </p:cNvPr>
          <p:cNvSpPr txBox="1"/>
          <p:nvPr/>
        </p:nvSpPr>
        <p:spPr>
          <a:xfrm>
            <a:off x="8325879" y="3221124"/>
            <a:ext cx="3561322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Роздільник — кома і пропуск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09C4FA2-BB34-47CA-BF50-56FFFB08A85C}"/>
              </a:ext>
            </a:extLst>
          </p:cNvPr>
          <p:cNvSpPr/>
          <p:nvPr/>
        </p:nvSpPr>
        <p:spPr>
          <a:xfrm>
            <a:off x="9228059" y="2419288"/>
            <a:ext cx="383301" cy="33915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5" name="Сполучна лінія: уступом 14">
            <a:extLst>
              <a:ext uri="{FF2B5EF4-FFF2-40B4-BE49-F238E27FC236}">
                <a16:creationId xmlns:a16="http://schemas.microsoft.com/office/drawing/2014/main" id="{0FFAB39C-3FAB-44B8-9747-98C25AA729EF}"/>
              </a:ext>
            </a:extLst>
          </p:cNvPr>
          <p:cNvCxnSpPr>
            <a:cxnSpLocks/>
            <a:stCxn id="14" idx="2"/>
            <a:endCxn id="13" idx="0"/>
          </p:cNvCxnSpPr>
          <p:nvPr/>
        </p:nvCxnSpPr>
        <p:spPr>
          <a:xfrm rot="16200000" flipH="1">
            <a:off x="9531783" y="2646367"/>
            <a:ext cx="462684" cy="68683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20" name="Сполучна лінія: уступом 19">
            <a:extLst>
              <a:ext uri="{FF2B5EF4-FFF2-40B4-BE49-F238E27FC236}">
                <a16:creationId xmlns:a16="http://schemas.microsoft.com/office/drawing/2014/main" id="{99FEFD97-5CF5-41D6-9112-9CFF688EF7DC}"/>
              </a:ext>
            </a:extLst>
          </p:cNvPr>
          <p:cNvCxnSpPr>
            <a:cxnSpLocks/>
            <a:stCxn id="5" idx="3"/>
            <a:endCxn id="19" idx="1"/>
          </p:cNvCxnSpPr>
          <p:nvPr/>
        </p:nvCxnSpPr>
        <p:spPr>
          <a:xfrm>
            <a:off x="3848519" y="1843094"/>
            <a:ext cx="176685" cy="745770"/>
          </a:xfrm>
          <a:prstGeom prst="bentConnector3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893E1A23-77B1-4E4C-A7F9-D1BB615CBB57}"/>
              </a:ext>
            </a:extLst>
          </p:cNvPr>
          <p:cNvSpPr/>
          <p:nvPr/>
        </p:nvSpPr>
        <p:spPr>
          <a:xfrm>
            <a:off x="4025204" y="2758440"/>
            <a:ext cx="4300675" cy="293108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26" name="Сполучна лінія: уступом 25">
            <a:extLst>
              <a:ext uri="{FF2B5EF4-FFF2-40B4-BE49-F238E27FC236}">
                <a16:creationId xmlns:a16="http://schemas.microsoft.com/office/drawing/2014/main" id="{3826CCF5-F05D-46EA-8BA5-E232726E8134}"/>
              </a:ext>
            </a:extLst>
          </p:cNvPr>
          <p:cNvCxnSpPr>
            <a:cxnSpLocks/>
            <a:stCxn id="11" idx="3"/>
            <a:endCxn id="25" idx="1"/>
          </p:cNvCxnSpPr>
          <p:nvPr/>
        </p:nvCxnSpPr>
        <p:spPr>
          <a:xfrm>
            <a:off x="3847440" y="2904658"/>
            <a:ext cx="177764" cy="336"/>
          </a:xfrm>
          <a:prstGeom prst="bentConnector3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991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11" grpId="0" animBg="1"/>
      <p:bldP spid="13" grpId="0" animBg="1"/>
      <p:bldP spid="1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B22F9A-9330-4F6A-834C-2AB6CB0B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708" y="1192893"/>
            <a:ext cx="8126195" cy="52662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Вказівки введення та виведення даних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9457C-D7B0-4459-AECF-0AD8A9C46982}"/>
              </a:ext>
            </a:extLst>
          </p:cNvPr>
          <p:cNvSpPr txBox="1"/>
          <p:nvPr/>
        </p:nvSpPr>
        <p:spPr>
          <a:xfrm>
            <a:off x="72008" y="1196763"/>
            <a:ext cx="3776511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Буде виведено</a:t>
            </a:r>
            <a:endParaRPr lang="uk-UA" sz="2600" b="1" dirty="0">
              <a:solidFill>
                <a:srgbClr val="FFFF00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474F8D6-382E-4D87-9E15-7956EBC09685}"/>
              </a:ext>
            </a:extLst>
          </p:cNvPr>
          <p:cNvSpPr/>
          <p:nvPr/>
        </p:nvSpPr>
        <p:spPr>
          <a:xfrm>
            <a:off x="4572056" y="3876817"/>
            <a:ext cx="5114555" cy="385152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6" name="Сполучна лінія: уступом 15">
            <a:extLst>
              <a:ext uri="{FF2B5EF4-FFF2-40B4-BE49-F238E27FC236}">
                <a16:creationId xmlns:a16="http://schemas.microsoft.com/office/drawing/2014/main" id="{E97C9E6C-1C96-46F5-BE6E-C4A5E35FF07F}"/>
              </a:ext>
            </a:extLst>
          </p:cNvPr>
          <p:cNvCxnSpPr>
            <a:cxnSpLocks/>
            <a:stCxn id="5" idx="2"/>
            <a:endCxn id="12" idx="1"/>
          </p:cNvCxnSpPr>
          <p:nvPr/>
        </p:nvCxnSpPr>
        <p:spPr>
          <a:xfrm rot="16200000" flipH="1">
            <a:off x="2060678" y="1558014"/>
            <a:ext cx="2410965" cy="2611792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0106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CA1D9D-FB71-4EC0-85CF-53FFFFD8C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788" y="1192892"/>
            <a:ext cx="8126194" cy="52662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Вказівки введення та виведення даних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D85A-0395-4C14-978C-8BA3DD264AF8}"/>
              </a:ext>
            </a:extLst>
          </p:cNvPr>
          <p:cNvSpPr txBox="1"/>
          <p:nvPr/>
        </p:nvSpPr>
        <p:spPr>
          <a:xfrm>
            <a:off x="72008" y="1196763"/>
            <a:ext cx="3776511" cy="36933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Значення, що повертає функція </a:t>
            </a:r>
            <a:r>
              <a:rPr lang="uk-UA" sz="2600" b="1" dirty="0" err="1">
                <a:solidFill>
                  <a:srgbClr val="FFFF00"/>
                </a:solidFill>
              </a:rPr>
              <a:t>input</a:t>
            </a:r>
            <a:r>
              <a:rPr lang="uk-UA" sz="2600" b="1" dirty="0">
                <a:solidFill>
                  <a:srgbClr val="FFFF00"/>
                </a:solidFill>
              </a:rPr>
              <a:t>()</a:t>
            </a:r>
            <a:r>
              <a:rPr lang="uk-UA" sz="2600" b="1" i="1" dirty="0">
                <a:solidFill>
                  <a:schemeClr val="bg1"/>
                </a:solidFill>
              </a:rPr>
              <a:t>, має рядковий тип </a:t>
            </a:r>
            <a:r>
              <a:rPr lang="uk-UA" sz="2600" b="1" dirty="0">
                <a:solidFill>
                  <a:srgbClr val="FFFF00"/>
                </a:solidFill>
              </a:rPr>
              <a:t>(</a:t>
            </a:r>
            <a:r>
              <a:rPr lang="uk-UA" sz="2600" b="1" dirty="0" err="1">
                <a:solidFill>
                  <a:srgbClr val="FFFF00"/>
                </a:solidFill>
              </a:rPr>
              <a:t>str</a:t>
            </a:r>
            <a:r>
              <a:rPr lang="uk-UA" sz="2600" b="1" dirty="0">
                <a:solidFill>
                  <a:srgbClr val="FFFF00"/>
                </a:solidFill>
              </a:rPr>
              <a:t>)</a:t>
            </a:r>
            <a:r>
              <a:rPr lang="uk-UA" sz="2600" b="1" i="1" dirty="0">
                <a:solidFill>
                  <a:schemeClr val="bg1"/>
                </a:solidFill>
              </a:rPr>
              <a:t>, що може спричинити помилки при опрацюванні числових даних.</a:t>
            </a:r>
            <a:endParaRPr lang="uk-UA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6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9DA135-1866-4CA1-B859-043D001B5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787" y="1192893"/>
            <a:ext cx="8126195" cy="52662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Вказівки введення та виведення даних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3CCA9-E244-4823-8F5F-55B1C7B610A0}"/>
              </a:ext>
            </a:extLst>
          </p:cNvPr>
          <p:cNvSpPr txBox="1"/>
          <p:nvPr/>
        </p:nvSpPr>
        <p:spPr>
          <a:xfrm>
            <a:off x="72008" y="1196763"/>
            <a:ext cx="3776511" cy="529375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Введене за допомогою функції </a:t>
            </a:r>
            <a:r>
              <a:rPr lang="uk-UA" sz="2600" b="1" dirty="0" err="1">
                <a:solidFill>
                  <a:srgbClr val="FFFF00"/>
                </a:solidFill>
              </a:rPr>
              <a:t>input</a:t>
            </a:r>
            <a:r>
              <a:rPr lang="uk-UA" sz="2600" b="1" dirty="0">
                <a:solidFill>
                  <a:srgbClr val="FFFF00"/>
                </a:solidFill>
              </a:rPr>
              <a:t>() </a:t>
            </a:r>
            <a:r>
              <a:rPr lang="uk-UA" sz="2600" b="1" i="1" dirty="0">
                <a:solidFill>
                  <a:schemeClr val="bg1"/>
                </a:solidFill>
              </a:rPr>
              <a:t>число зберігається як </a:t>
            </a:r>
            <a:r>
              <a:rPr lang="uk-UA" sz="2600" b="1" i="1" dirty="0">
                <a:solidFill>
                  <a:srgbClr val="FFFF00"/>
                </a:solidFill>
              </a:rPr>
              <a:t>рядок</a:t>
            </a:r>
            <a:r>
              <a:rPr lang="uk-UA" sz="2600" b="1" i="1" dirty="0">
                <a:solidFill>
                  <a:schemeClr val="bg1"/>
                </a:solidFill>
              </a:rPr>
              <a:t>. У разі спроби подвоїти значення змінної </a:t>
            </a:r>
            <a:r>
              <a:rPr lang="uk-UA" sz="2600" b="1" dirty="0">
                <a:solidFill>
                  <a:srgbClr val="FFFF00"/>
                </a:solidFill>
              </a:rPr>
              <a:t>а</a:t>
            </a:r>
            <a:r>
              <a:rPr lang="uk-UA" sz="2600" b="1" i="1" dirty="0">
                <a:solidFill>
                  <a:schemeClr val="bg1"/>
                </a:solidFill>
              </a:rPr>
              <a:t> буде виконано не множення, а повторення рядкового значення.</a:t>
            </a:r>
            <a:endParaRPr lang="uk-UA" sz="2600" b="1" dirty="0">
              <a:solidFill>
                <a:srgbClr val="FFFF00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5BBB2FE-1D58-4232-8303-A7F64F36B9A3}"/>
              </a:ext>
            </a:extLst>
          </p:cNvPr>
          <p:cNvSpPr/>
          <p:nvPr/>
        </p:nvSpPr>
        <p:spPr>
          <a:xfrm>
            <a:off x="4572057" y="4224528"/>
            <a:ext cx="3072328" cy="117652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62A4AE29-17FF-4370-81C2-C4987A1A3A0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848519" y="3843642"/>
            <a:ext cx="723538" cy="96915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233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17D9B5-08ED-4944-B108-9082A1BA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786" y="1192893"/>
            <a:ext cx="8126195" cy="52662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Вказівки введення та виведення даних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70515D-E750-4F28-A4F0-F94CE07AE954}"/>
              </a:ext>
            </a:extLst>
          </p:cNvPr>
          <p:cNvSpPr txBox="1"/>
          <p:nvPr/>
        </p:nvSpPr>
        <p:spPr>
          <a:xfrm>
            <a:off x="72008" y="1196763"/>
            <a:ext cx="3776511" cy="36933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Для правильного опрацювання числа при введенні даних слід перетворити рядкове значення на число за допомогою функції </a:t>
            </a:r>
            <a:r>
              <a:rPr lang="uk-UA" sz="2600" b="1" dirty="0" err="1">
                <a:solidFill>
                  <a:srgbClr val="FFFF00"/>
                </a:solidFill>
              </a:rPr>
              <a:t>int</a:t>
            </a:r>
            <a:r>
              <a:rPr lang="uk-UA" sz="2600" b="1" dirty="0">
                <a:solidFill>
                  <a:srgbClr val="FFFF00"/>
                </a:solidFill>
              </a:rPr>
              <a:t>()</a:t>
            </a:r>
            <a:r>
              <a:rPr lang="uk-UA" sz="26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77445ED-FDA2-4365-A25F-192FC7606CD6}"/>
              </a:ext>
            </a:extLst>
          </p:cNvPr>
          <p:cNvSpPr/>
          <p:nvPr/>
        </p:nvSpPr>
        <p:spPr>
          <a:xfrm>
            <a:off x="4572056" y="4671060"/>
            <a:ext cx="3878607" cy="1207225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C61EFAD1-38D3-4F03-A759-E68D8613C295}"/>
              </a:ext>
            </a:extLst>
          </p:cNvPr>
          <p:cNvCxnSpPr>
            <a:cxnSpLocks/>
            <a:endCxn id="8" idx="1"/>
          </p:cNvCxnSpPr>
          <p:nvPr/>
        </p:nvCxnSpPr>
        <p:spPr>
          <a:xfrm rot="16200000" flipH="1">
            <a:off x="3494771" y="4197388"/>
            <a:ext cx="1431032" cy="723538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09634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Вказівки введення та виведення даних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5B43D4-EDD6-4115-AF74-895C5463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164" y="1196763"/>
            <a:ext cx="4952828" cy="4952828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A424E4F-D147-4D6E-9849-FB8D95C63573}"/>
              </a:ext>
            </a:extLst>
          </p:cNvPr>
          <p:cNvSpPr/>
          <p:nvPr/>
        </p:nvSpPr>
        <p:spPr>
          <a:xfrm>
            <a:off x="72008" y="1196764"/>
            <a:ext cx="6891500" cy="2089048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Отже, для розв’язування будь-якої задачі у середовищі програмування потрібно правильно організувати: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8BEED95-BC08-482C-B5E9-268867895092}"/>
              </a:ext>
            </a:extLst>
          </p:cNvPr>
          <p:cNvSpPr/>
          <p:nvPr/>
        </p:nvSpPr>
        <p:spPr>
          <a:xfrm>
            <a:off x="924448" y="3407402"/>
            <a:ext cx="6039060" cy="8330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введення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A77DE91-459B-4CAE-8EA6-09B182EE8A39}"/>
              </a:ext>
            </a:extLst>
          </p:cNvPr>
          <p:cNvSpPr/>
          <p:nvPr/>
        </p:nvSpPr>
        <p:spPr>
          <a:xfrm>
            <a:off x="924448" y="4361995"/>
            <a:ext cx="6039060" cy="8330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опрацювання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82CF04B-B45D-4D41-AB33-FAC0CD58B97B}"/>
              </a:ext>
            </a:extLst>
          </p:cNvPr>
          <p:cNvSpPr/>
          <p:nvPr/>
        </p:nvSpPr>
        <p:spPr>
          <a:xfrm>
            <a:off x="924448" y="5316588"/>
            <a:ext cx="6039060" cy="8330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виведення даних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характеристики величин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1DC8E-330B-49EE-9A48-3461FBD7D7DC}"/>
              </a:ext>
            </a:extLst>
          </p:cNvPr>
          <p:cNvSpPr txBox="1"/>
          <p:nvPr/>
        </p:nvSpPr>
        <p:spPr>
          <a:xfrm>
            <a:off x="72008" y="1196763"/>
            <a:ext cx="647318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Наприклад, у програмі обчислення шляху, подоланого автомобілем за певний час, будуть використані такі величини, як: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BB767-C287-4380-B269-FB8B89CC6ADC}"/>
              </a:ext>
            </a:extLst>
          </p:cNvPr>
          <p:cNvSpPr txBox="1"/>
          <p:nvPr/>
        </p:nvSpPr>
        <p:spPr>
          <a:xfrm>
            <a:off x="477982" y="4034093"/>
            <a:ext cx="606829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швидкість руху,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FF9CC-CB61-4546-91AF-6619443D27A7}"/>
              </a:ext>
            </a:extLst>
          </p:cNvPr>
          <p:cNvSpPr txBox="1"/>
          <p:nvPr/>
        </p:nvSpPr>
        <p:spPr>
          <a:xfrm>
            <a:off x="476903" y="4665534"/>
            <a:ext cx="6068291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час,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D567C7-AD39-4752-828B-73A3DA01E5CD}"/>
              </a:ext>
            </a:extLst>
          </p:cNvPr>
          <p:cNvSpPr txBox="1"/>
          <p:nvPr/>
        </p:nvSpPr>
        <p:spPr>
          <a:xfrm>
            <a:off x="476903" y="5296975"/>
            <a:ext cx="606829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шлях.</a:t>
            </a:r>
          </a:p>
        </p:txBody>
      </p:sp>
      <p:pic>
        <p:nvPicPr>
          <p:cNvPr id="14" name="Picture 2" descr="Vector for free use: Red car vector">
            <a:extLst>
              <a:ext uri="{FF2B5EF4-FFF2-40B4-BE49-F238E27FC236}">
                <a16:creationId xmlns:a16="http://schemas.microsoft.com/office/drawing/2014/main" id="{99EDAF81-A087-4F91-9E21-698FE905A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2" b="19242"/>
          <a:stretch/>
        </p:blipFill>
        <p:spPr bwMode="auto">
          <a:xfrm>
            <a:off x="6733309" y="1196763"/>
            <a:ext cx="5386683" cy="331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83823F-9064-4F96-B5C6-C5FAAAF02410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характеристики величин відповідають змінним: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а) а = 12; б) b = </a:t>
            </a:r>
            <a:r>
              <a:rPr lang="uk-UA" sz="2800" b="1" i="1" kern="0" dirty="0" err="1">
                <a:solidFill>
                  <a:srgbClr val="FFFFFF"/>
                </a:solidFill>
              </a:rPr>
              <a:t>True</a:t>
            </a:r>
            <a:r>
              <a:rPr lang="uk-UA" sz="2800" b="1" i="1" kern="0" dirty="0">
                <a:solidFill>
                  <a:srgbClr val="FFFFFF"/>
                </a:solidFill>
              </a:rPr>
              <a:t>; в) с = 3.14; г) d = "8.67"?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9DDD31-62E0-416A-AD81-2B6164532D30}"/>
              </a:ext>
            </a:extLst>
          </p:cNvPr>
          <p:cNvSpPr txBox="1"/>
          <p:nvPr/>
        </p:nvSpPr>
        <p:spPr>
          <a:xfrm>
            <a:off x="70928" y="2261708"/>
            <a:ext cx="1205014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Поясніть, як виконується команда </a:t>
            </a:r>
            <a:r>
              <a:rPr lang="uk-UA" sz="2800" b="1" i="1" kern="0" dirty="0" err="1">
                <a:solidFill>
                  <a:srgbClr val="002060"/>
                </a:solidFill>
              </a:rPr>
              <a:t>input</a:t>
            </a:r>
            <a:r>
              <a:rPr lang="uk-UA" sz="2800" b="1" i="1" kern="0" dirty="0">
                <a:solidFill>
                  <a:srgbClr val="002060"/>
                </a:solidFill>
              </a:rPr>
              <a:t>().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A1FAB-B308-484E-84B9-B6CCEB4723D4}"/>
              </a:ext>
            </a:extLst>
          </p:cNvPr>
          <p:cNvSpPr txBox="1"/>
          <p:nvPr/>
        </p:nvSpPr>
        <p:spPr>
          <a:xfrm>
            <a:off x="70928" y="2908075"/>
            <a:ext cx="1205014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Назвіть літерали та змінні у списку виведення: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 </a:t>
            </a:r>
            <a:r>
              <a:rPr lang="uk-UA" sz="2800" b="1" kern="0" dirty="0" err="1">
                <a:solidFill>
                  <a:srgbClr val="FFFFFF"/>
                </a:solidFill>
              </a:rPr>
              <a:t>print</a:t>
            </a:r>
            <a:r>
              <a:rPr lang="uk-UA" sz="2800" b="1" kern="0" dirty="0">
                <a:solidFill>
                  <a:srgbClr val="FFFFFF"/>
                </a:solidFill>
              </a:rPr>
              <a:t>('a = ', а, 5, '3*b', 3*b)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7B822-A7AD-4BA7-A163-62163DCA83E8}"/>
              </a:ext>
            </a:extLst>
          </p:cNvPr>
          <p:cNvSpPr txBox="1"/>
          <p:nvPr/>
        </p:nvSpPr>
        <p:spPr>
          <a:xfrm>
            <a:off x="70929" y="3974104"/>
            <a:ext cx="10454846" cy="22467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Знайдіть значення х після виконання послідовності присвоювань: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	а) </a:t>
            </a:r>
            <a:r>
              <a:rPr lang="uk-UA" sz="2800" b="1" kern="0" dirty="0">
                <a:solidFill>
                  <a:srgbClr val="002060"/>
                </a:solidFill>
              </a:rPr>
              <a:t>у = 2; х = у;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	б) </a:t>
            </a:r>
            <a:r>
              <a:rPr lang="uk-UA" sz="2800" b="1" kern="0" dirty="0">
                <a:solidFill>
                  <a:srgbClr val="002060"/>
                </a:solidFill>
              </a:rPr>
              <a:t>х = 8; х = х+2;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	в) </a:t>
            </a:r>
            <a:r>
              <a:rPr lang="uk-UA" sz="2800" b="1" kern="0" dirty="0">
                <a:solidFill>
                  <a:srgbClr val="002060"/>
                </a:solidFill>
              </a:rPr>
              <a:t>х = 5; х = -х.</a:t>
            </a:r>
          </a:p>
        </p:txBody>
      </p:sp>
    </p:spTree>
    <p:extLst>
      <p:ext uri="{BB962C8B-B14F-4D97-AF65-F5344CB8AC3E}">
        <p14:creationId xmlns:p14="http://schemas.microsoft.com/office/powerpoint/2010/main" val="9426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0356DE-0C1F-4119-ABC8-2D0E0AF09DC7}"/>
              </a:ext>
            </a:extLst>
          </p:cNvPr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Величина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B879DE-AF46-48F8-91EA-85BDD9D75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18" y="1801349"/>
            <a:ext cx="11636402" cy="32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4" cy="5347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173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179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4" cy="5347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/>
              <a:t>178-179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Нова українська школа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1D30126-2170-423D-8468-E8AEC7B01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3BD0FA9-94A3-46D0-8E20-BD81723D3C26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38</a:t>
            </a:r>
          </a:p>
        </p:txBody>
      </p:sp>
      <p:pic>
        <p:nvPicPr>
          <p:cNvPr id="7" name="Picture 6" descr="code, coding, custom, marketing, seo, web icon">
            <a:extLst>
              <a:ext uri="{FF2B5EF4-FFF2-40B4-BE49-F238E27FC236}">
                <a16:creationId xmlns:a16="http://schemas.microsoft.com/office/drawing/2014/main" id="{6384C0CE-6D28-43CC-8149-BBC0F4B57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52" y="3937638"/>
            <a:ext cx="2336806" cy="233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0E356C-CC44-4D89-A1AF-21A18B56A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37" y="3936242"/>
            <a:ext cx="2336800" cy="23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характеристики величин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75288-B480-414F-9B2B-C18E0C4271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Кожна величина характеризується: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73F31E-95EB-4C58-B225-D3935DCFFA1B}"/>
              </a:ext>
            </a:extLst>
          </p:cNvPr>
          <p:cNvSpPr/>
          <p:nvPr/>
        </p:nvSpPr>
        <p:spPr>
          <a:xfrm>
            <a:off x="69849" y="1834734"/>
            <a:ext cx="593930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розміром виділеної пам'яті для зберігання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AB9EA76-1C42-4A3B-A6E7-F36BA6FF6D8F}"/>
              </a:ext>
            </a:extLst>
          </p:cNvPr>
          <p:cNvSpPr/>
          <p:nvPr/>
        </p:nvSpPr>
        <p:spPr>
          <a:xfrm>
            <a:off x="6182850" y="1834734"/>
            <a:ext cx="593930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назвою (ідентифікатором)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E1E31FE-A175-4EF6-8030-50DD3F583649}"/>
              </a:ext>
            </a:extLst>
          </p:cNvPr>
          <p:cNvSpPr/>
          <p:nvPr/>
        </p:nvSpPr>
        <p:spPr>
          <a:xfrm>
            <a:off x="69848" y="3230916"/>
            <a:ext cx="5939300" cy="9281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типом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FAE7F55-88AB-4937-9018-F7679433CEEB}"/>
              </a:ext>
            </a:extLst>
          </p:cNvPr>
          <p:cNvSpPr/>
          <p:nvPr/>
        </p:nvSpPr>
        <p:spPr>
          <a:xfrm>
            <a:off x="6182849" y="3230916"/>
            <a:ext cx="5939300" cy="9281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значенням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87E12-F22C-4AE3-85A3-C4445213071F}"/>
              </a:ext>
            </a:extLst>
          </p:cNvPr>
          <p:cNvSpPr txBox="1"/>
          <p:nvPr/>
        </p:nvSpPr>
        <p:spPr>
          <a:xfrm>
            <a:off x="1567543" y="4274268"/>
            <a:ext cx="10554607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Ці характеристики важливі для правильного використання та розуміння величин у програмуванні, вони допомагають розробникам програм працювати ефективно й уникати помилок.</a:t>
            </a:r>
          </a:p>
        </p:txBody>
      </p:sp>
      <p:pic>
        <p:nvPicPr>
          <p:cNvPr id="10" name="Picture 2" descr="attention, notice, warning icon">
            <a:extLst>
              <a:ext uri="{FF2B5EF4-FFF2-40B4-BE49-F238E27FC236}">
                <a16:creationId xmlns:a16="http://schemas.microsoft.com/office/drawing/2014/main" id="{3613CE29-2958-4A16-A145-7D8CF2E8D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274268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характеристики величин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75288-B480-414F-9B2B-C18E0C4271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Назва</a:t>
            </a:r>
            <a:r>
              <a:rPr lang="uk-UA" sz="2800" b="1" i="1" dirty="0">
                <a:solidFill>
                  <a:schemeClr val="bg1"/>
                </a:solidFill>
              </a:rPr>
              <a:t> — це унікальне ім’я, за яким можна звертатися до величини в програмному коді.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C7042-5D93-4C12-AFA8-4BFDCFF6A2FC}"/>
              </a:ext>
            </a:extLst>
          </p:cNvPr>
          <p:cNvSpPr txBox="1"/>
          <p:nvPr/>
        </p:nvSpPr>
        <p:spPr>
          <a:xfrm>
            <a:off x="72008" y="224227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Назва величини в </a:t>
            </a:r>
            <a:r>
              <a:rPr lang="en-US" sz="2800" b="1" i="1" dirty="0">
                <a:solidFill>
                  <a:srgbClr val="FFFF00"/>
                </a:solidFill>
              </a:rPr>
              <a:t>Python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має починатися з: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30802-E52C-4103-8DFD-5511D246CAC7}"/>
              </a:ext>
            </a:extLst>
          </p:cNvPr>
          <p:cNvSpPr txBox="1"/>
          <p:nvPr/>
        </p:nvSpPr>
        <p:spPr>
          <a:xfrm>
            <a:off x="72008" y="2856908"/>
            <a:ext cx="4987672" cy="5818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sz="2800" b="1" i="1" kern="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алфавітного символу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F7D6A-F304-4AC4-A0C4-06176D989EF0}"/>
              </a:ext>
            </a:extLst>
          </p:cNvPr>
          <p:cNvSpPr txBox="1"/>
          <p:nvPr/>
        </p:nvSpPr>
        <p:spPr>
          <a:xfrm>
            <a:off x="7132320" y="2856907"/>
            <a:ext cx="4987672" cy="5818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sz="2600" b="1" i="1" kern="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 err="1"/>
              <a:t>знака</a:t>
            </a:r>
            <a:r>
              <a:rPr lang="uk-UA" sz="2800" dirty="0"/>
              <a:t> підкреслення </a:t>
            </a:r>
            <a:r>
              <a:rPr lang="uk-UA" sz="2800" i="0" dirty="0">
                <a:solidFill>
                  <a:srgbClr val="FFFF00"/>
                </a:solidFill>
              </a:rPr>
              <a:t>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10DFC-D7AA-4644-B829-7D89591172E0}"/>
              </a:ext>
            </a:extLst>
          </p:cNvPr>
          <p:cNvSpPr txBox="1"/>
          <p:nvPr/>
        </p:nvSpPr>
        <p:spPr>
          <a:xfrm>
            <a:off x="5171185" y="2855434"/>
            <a:ext cx="1849630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чи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F548A-4961-4A02-AF53-873CE9123D10}"/>
              </a:ext>
            </a:extLst>
          </p:cNvPr>
          <p:cNvSpPr txBox="1"/>
          <p:nvPr/>
        </p:nvSpPr>
        <p:spPr>
          <a:xfrm>
            <a:off x="72008" y="353014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І може містити алфавітно-цифрові символи і знак підкреслення.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245C2-6335-461A-9409-43A9411A6958}"/>
              </a:ext>
            </a:extLst>
          </p:cNvPr>
          <p:cNvSpPr txBox="1"/>
          <p:nvPr/>
        </p:nvSpPr>
        <p:spPr>
          <a:xfrm>
            <a:off x="72008" y="457566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Крім того, назва не повинна збігатися з назвою ключових слів мови </a:t>
            </a:r>
            <a:r>
              <a:rPr lang="en-US" sz="2800" b="1" i="1" dirty="0">
                <a:solidFill>
                  <a:schemeClr val="bg1"/>
                </a:solidFill>
              </a:rPr>
              <a:t>Python (</a:t>
            </a:r>
            <a:r>
              <a:rPr lang="en-US" sz="2800" b="1" dirty="0">
                <a:solidFill>
                  <a:srgbClr val="FFFF00"/>
                </a:solidFill>
              </a:rPr>
              <a:t>if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>
                <a:solidFill>
                  <a:srgbClr val="FFFF00"/>
                </a:solidFill>
              </a:rPr>
              <a:t>def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>
                <a:solidFill>
                  <a:srgbClr val="FFFF00"/>
                </a:solidFill>
              </a:rPr>
              <a:t>while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тощо).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8B1A8-82E8-4055-BE8B-828A5ADB1DFC}"/>
              </a:ext>
            </a:extLst>
          </p:cNvPr>
          <p:cNvSpPr txBox="1"/>
          <p:nvPr/>
        </p:nvSpPr>
        <p:spPr>
          <a:xfrm>
            <a:off x="1376624" y="5621178"/>
            <a:ext cx="10745526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b="1" i="1" dirty="0">
                <a:solidFill>
                  <a:schemeClr val="bg1"/>
                </a:solidFill>
              </a:rPr>
              <a:t>Python </a:t>
            </a:r>
            <a:r>
              <a:rPr lang="uk-UA" sz="2800" b="1" i="1" dirty="0">
                <a:solidFill>
                  <a:schemeClr val="bg1"/>
                </a:solidFill>
              </a:rPr>
              <a:t>чутлива до регістру:</a:t>
            </a:r>
          </a:p>
          <a:p>
            <a:pPr indent="457200" algn="just"/>
            <a:r>
              <a:rPr lang="en-US" sz="2800" b="1" dirty="0">
                <a:solidFill>
                  <a:srgbClr val="FFFF00"/>
                </a:solidFill>
              </a:rPr>
              <a:t>num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і </a:t>
            </a:r>
            <a:r>
              <a:rPr lang="en-US" sz="2800" b="1" dirty="0">
                <a:solidFill>
                  <a:srgbClr val="FFFF00"/>
                </a:solidFill>
              </a:rPr>
              <a:t>Num</a:t>
            </a:r>
            <a:r>
              <a:rPr lang="en-US" sz="2800" b="1" i="1" dirty="0">
                <a:solidFill>
                  <a:schemeClr val="bg1"/>
                </a:solidFill>
              </a:rPr>
              <a:t> — </a:t>
            </a:r>
            <a:r>
              <a:rPr lang="uk-UA" sz="2800" b="1" i="1" dirty="0">
                <a:solidFill>
                  <a:schemeClr val="bg1"/>
                </a:solidFill>
              </a:rPr>
              <a:t>це різні назви.</a:t>
            </a:r>
          </a:p>
        </p:txBody>
      </p:sp>
      <p:pic>
        <p:nvPicPr>
          <p:cNvPr id="11" name="Picture 2" descr="attention, notice, warning icon">
            <a:extLst>
              <a:ext uri="{FF2B5EF4-FFF2-40B4-BE49-F238E27FC236}">
                <a16:creationId xmlns:a16="http://schemas.microsoft.com/office/drawing/2014/main" id="{53DE751D-498E-427A-90E5-5A924F478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2"/>
          <a:stretch/>
        </p:blipFill>
        <p:spPr bwMode="auto">
          <a:xfrm>
            <a:off x="69850" y="5526911"/>
            <a:ext cx="1096299" cy="104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характеристики величин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75288-B480-414F-9B2B-C18E0C4271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Кожна величина належить до певного </a:t>
            </a:r>
            <a:r>
              <a:rPr lang="uk-UA" sz="2800" b="1" i="1" dirty="0">
                <a:solidFill>
                  <a:srgbClr val="FFFF00"/>
                </a:solidFill>
              </a:rPr>
              <a:t>типу</a:t>
            </a:r>
            <a:r>
              <a:rPr lang="uk-UA" sz="2800" b="1" i="1" dirty="0">
                <a:solidFill>
                  <a:schemeClr val="bg1"/>
                </a:solidFill>
              </a:rPr>
              <a:t>. В </a:t>
            </a:r>
            <a:r>
              <a:rPr lang="uk-UA" sz="2800" b="1" i="1" dirty="0" err="1">
                <a:solidFill>
                  <a:srgbClr val="FFFF00"/>
                </a:solidFill>
              </a:rPr>
              <a:t>Python</a:t>
            </a:r>
            <a:r>
              <a:rPr lang="uk-UA" sz="2800" b="1" i="1" dirty="0">
                <a:solidFill>
                  <a:schemeClr val="bg1"/>
                </a:solidFill>
              </a:rPr>
              <a:t> усі величини є об’єктами певного класу. Наприклад,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D9829-A929-4263-B770-7AA494422374}"/>
              </a:ext>
            </a:extLst>
          </p:cNvPr>
          <p:cNvSpPr txBox="1"/>
          <p:nvPr/>
        </p:nvSpPr>
        <p:spPr>
          <a:xfrm>
            <a:off x="2286000" y="2270910"/>
            <a:ext cx="9833424" cy="834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dirty="0"/>
              <a:t>це об’єкт, який належить класу (типу) </a:t>
            </a:r>
            <a:r>
              <a:rPr lang="uk-UA" i="0" dirty="0" err="1">
                <a:solidFill>
                  <a:srgbClr val="FFFF00"/>
                </a:solidFill>
              </a:rPr>
              <a:t>int</a:t>
            </a:r>
            <a:endParaRPr lang="uk-UA" i="0" dirty="0">
              <a:solidFill>
                <a:srgbClr val="FFFF00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81875C6-462A-499B-843C-D4E4F1469CE3}"/>
              </a:ext>
            </a:extLst>
          </p:cNvPr>
          <p:cNvSpPr/>
          <p:nvPr/>
        </p:nvSpPr>
        <p:spPr>
          <a:xfrm>
            <a:off x="72008" y="2270909"/>
            <a:ext cx="2061593" cy="8340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число 7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79F7A-EAA9-4DE8-91F5-979479EC95B4}"/>
              </a:ext>
            </a:extLst>
          </p:cNvPr>
          <p:cNvSpPr txBox="1"/>
          <p:nvPr/>
        </p:nvSpPr>
        <p:spPr>
          <a:xfrm>
            <a:off x="1567543" y="3266721"/>
            <a:ext cx="7154426" cy="30034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indent="457200" algn="just"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0" algn="ctr"/>
            <a:r>
              <a:rPr lang="uk-UA" sz="3000" dirty="0">
                <a:solidFill>
                  <a:srgbClr val="FFFF00"/>
                </a:solidFill>
              </a:rPr>
              <a:t>Тип величини </a:t>
            </a:r>
            <a:r>
              <a:rPr lang="uk-UA" sz="3000" dirty="0"/>
              <a:t>визначає множину допустимих значень величини й операції, що можна виконувати над значеннями.</a:t>
            </a:r>
          </a:p>
        </p:txBody>
      </p:sp>
      <p:pic>
        <p:nvPicPr>
          <p:cNvPr id="8" name="Picture 2" descr="attention, notice, warning icon">
            <a:extLst>
              <a:ext uri="{FF2B5EF4-FFF2-40B4-BE49-F238E27FC236}">
                <a16:creationId xmlns:a16="http://schemas.microsoft.com/office/drawing/2014/main" id="{82885204-48EE-4EF7-87B2-6AF0D1CAE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26672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D23F69-685D-4758-869C-A7AD78CC03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r="2678"/>
          <a:stretch/>
        </p:blipFill>
        <p:spPr>
          <a:xfrm>
            <a:off x="9052737" y="3266721"/>
            <a:ext cx="2854559" cy="300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6AE599-7E2B-4D84-92E6-3063494AD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790" y="1192894"/>
            <a:ext cx="8126198" cy="52662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характеристики величин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1BBA6-13CF-4771-B204-E916EAED0404}"/>
              </a:ext>
            </a:extLst>
          </p:cNvPr>
          <p:cNvSpPr txBox="1"/>
          <p:nvPr/>
        </p:nvSpPr>
        <p:spPr>
          <a:xfrm>
            <a:off x="72008" y="1196763"/>
            <a:ext cx="3776511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Ви вже знайомі з такими типами даних, як: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018D7-0BE4-4E1D-A13A-6FE01D9B1623}"/>
              </a:ext>
            </a:extLst>
          </p:cNvPr>
          <p:cNvSpPr txBox="1"/>
          <p:nvPr/>
        </p:nvSpPr>
        <p:spPr>
          <a:xfrm>
            <a:off x="72007" y="2605426"/>
            <a:ext cx="3776511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цілі числа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02948-475B-4204-9FC7-9B0156DC59AA}"/>
              </a:ext>
            </a:extLst>
          </p:cNvPr>
          <p:cNvSpPr txBox="1"/>
          <p:nvPr/>
        </p:nvSpPr>
        <p:spPr>
          <a:xfrm>
            <a:off x="72007" y="3213870"/>
            <a:ext cx="3776511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дійсні числа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DF4EE-C4A8-4220-84F1-29641C4420C3}"/>
              </a:ext>
            </a:extLst>
          </p:cNvPr>
          <p:cNvSpPr txBox="1"/>
          <p:nvPr/>
        </p:nvSpPr>
        <p:spPr>
          <a:xfrm>
            <a:off x="72007" y="3822313"/>
            <a:ext cx="3776511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логічні значення</a:t>
            </a:r>
          </a:p>
        </p:txBody>
      </p:sp>
    </p:spTree>
    <p:extLst>
      <p:ext uri="{BB962C8B-B14F-4D97-AF65-F5344CB8AC3E}">
        <p14:creationId xmlns:p14="http://schemas.microsoft.com/office/powerpoint/2010/main" val="8787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характеристики величин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75288-B480-414F-9B2B-C18E0C4271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Значення величини </a:t>
            </a:r>
            <a:r>
              <a:rPr lang="uk-UA" sz="2800" b="1" i="1" dirty="0">
                <a:solidFill>
                  <a:schemeClr val="bg1"/>
                </a:solidFill>
              </a:rPr>
              <a:t>— це конкретні дані, які вона містить у певний момент виконання програми. Для оперування величинами створюються </a:t>
            </a:r>
            <a:r>
              <a:rPr lang="uk-UA" sz="2800" b="1" i="1" dirty="0">
                <a:solidFill>
                  <a:srgbClr val="FFFF00"/>
                </a:solidFill>
              </a:rPr>
              <a:t>змінні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D15E4-FBAB-4A78-923D-10ADF673E10C}"/>
              </a:ext>
            </a:extLst>
          </p:cNvPr>
          <p:cNvSpPr txBox="1"/>
          <p:nvPr/>
        </p:nvSpPr>
        <p:spPr>
          <a:xfrm>
            <a:off x="1403648" y="2704005"/>
            <a:ext cx="6715420" cy="193899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000" b="1" i="1" dirty="0">
                <a:solidFill>
                  <a:srgbClr val="FFFF00"/>
                </a:solidFill>
              </a:rPr>
              <a:t>Змінною</a:t>
            </a:r>
            <a:r>
              <a:rPr lang="uk-UA" sz="3000" b="1" i="1" dirty="0">
                <a:solidFill>
                  <a:schemeClr val="bg1"/>
                </a:solidFill>
              </a:rPr>
              <a:t> у програмуванні називають іменований об’єкт, який зберігає значення або дані.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20A19C-9D1C-4B53-857D-E5657869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2704005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7A88FF-75B2-40F6-9782-FD87DECC7CF0}"/>
              </a:ext>
            </a:extLst>
          </p:cNvPr>
          <p:cNvSpPr txBox="1"/>
          <p:nvPr/>
        </p:nvSpPr>
        <p:spPr>
          <a:xfrm>
            <a:off x="72008" y="4834266"/>
            <a:ext cx="804706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Змінну часто порівнюють зі скринькою, в якій зберігається значення величини.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CDBE6C-A2E6-4E68-B1CE-15704A387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63" y="2704005"/>
            <a:ext cx="3515256" cy="35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BD64-D86F-4651-A9FC-3DE2EC3A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характеристики величин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75288-B480-414F-9B2B-C18E0C4271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Змінні в </a:t>
            </a:r>
            <a:r>
              <a:rPr lang="en-US" sz="2800" b="1" i="1" dirty="0">
                <a:solidFill>
                  <a:schemeClr val="bg1"/>
                </a:solidFill>
              </a:rPr>
              <a:t>Python </a:t>
            </a:r>
            <a:r>
              <a:rPr lang="uk-UA" sz="2800" b="1" i="1" dirty="0">
                <a:solidFill>
                  <a:schemeClr val="bg1"/>
                </a:solidFill>
              </a:rPr>
              <a:t>більше схожі на ярлики, що прикріплюються до об’єктів із простору імен інтерпретатора </a:t>
            </a:r>
            <a:r>
              <a:rPr lang="en-US" sz="2800" b="1" i="1" dirty="0">
                <a:solidFill>
                  <a:srgbClr val="FFFF00"/>
                </a:solidFill>
              </a:rPr>
              <a:t>Python</a:t>
            </a:r>
            <a:r>
              <a:rPr lang="en-US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D93260-FF27-463E-90A2-BB9BB40AB757}"/>
              </a:ext>
            </a:extLst>
          </p:cNvPr>
          <p:cNvSpPr txBox="1"/>
          <p:nvPr/>
        </p:nvSpPr>
        <p:spPr>
          <a:xfrm>
            <a:off x="1567543" y="2704012"/>
            <a:ext cx="6792686" cy="33651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indent="457200" algn="just"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0" algn="ctr"/>
            <a:r>
              <a:rPr lang="uk-UA" sz="3200" dirty="0"/>
              <a:t>Змінні в </a:t>
            </a:r>
            <a:r>
              <a:rPr lang="uk-UA" sz="3200" dirty="0" err="1">
                <a:solidFill>
                  <a:srgbClr val="FFFF00"/>
                </a:solidFill>
              </a:rPr>
              <a:t>Python</a:t>
            </a:r>
            <a:r>
              <a:rPr lang="uk-UA" sz="3200" dirty="0"/>
              <a:t> є іменами, які посилаються на значення в пам’яті комп’ютера.</a:t>
            </a:r>
          </a:p>
        </p:txBody>
      </p:sp>
      <p:pic>
        <p:nvPicPr>
          <p:cNvPr id="8" name="Picture 2" descr="attention, notice, warning icon">
            <a:extLst>
              <a:ext uri="{FF2B5EF4-FFF2-40B4-BE49-F238E27FC236}">
                <a16:creationId xmlns:a16="http://schemas.microsoft.com/office/drawing/2014/main" id="{1154B05D-649D-4B85-A03E-A95E12D6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70401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ownload The User Has To Select First A Variable From The ...">
            <a:extLst>
              <a:ext uri="{FF2B5EF4-FFF2-40B4-BE49-F238E27FC236}">
                <a16:creationId xmlns:a16="http://schemas.microsoft.com/office/drawing/2014/main" id="{E86CC4DD-C7E4-4027-B052-21747233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585" y="2704011"/>
            <a:ext cx="3459565" cy="336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90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12842</TotalTime>
  <Words>1196</Words>
  <Application>Microsoft Office PowerPoint</Application>
  <PresentationFormat>Широкий екран</PresentationFormat>
  <Paragraphs>164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Comic Sans MS</vt:lpstr>
      <vt:lpstr>Verdana</vt:lpstr>
      <vt:lpstr>Wingdings</vt:lpstr>
      <vt:lpstr>Тема Office</vt:lpstr>
      <vt:lpstr>Величини. Змінні. Алгоритмічна структура слідування</vt:lpstr>
      <vt:lpstr>Основні характеристики величин</vt:lpstr>
      <vt:lpstr>Основні характеристики величин</vt:lpstr>
      <vt:lpstr>Основні характеристики величин</vt:lpstr>
      <vt:lpstr>Основні характеристики величин</vt:lpstr>
      <vt:lpstr>Основні характеристики величин</vt:lpstr>
      <vt:lpstr>Основні характеристики величин</vt:lpstr>
      <vt:lpstr>Основні характеристики величин</vt:lpstr>
      <vt:lpstr>Основні характеристики величин</vt:lpstr>
      <vt:lpstr>Основні характеристики величин</vt:lpstr>
      <vt:lpstr>Основні характеристики величин</vt:lpstr>
      <vt:lpstr>Основні характеристики величин</vt:lpstr>
      <vt:lpstr>Основні характеристики величин</vt:lpstr>
      <vt:lpstr>Множинне присвоювання</vt:lpstr>
      <vt:lpstr>Множинне присвоювання</vt:lpstr>
      <vt:lpstr>Множинне присвоювання</vt:lpstr>
      <vt:lpstr>Алгоритмічна структура слідування</vt:lpstr>
      <vt:lpstr>Алгоритмічна структура слідування</vt:lpstr>
      <vt:lpstr>Вказівки введення та виведення даних</vt:lpstr>
      <vt:lpstr>Вказівки введення та виведення даних</vt:lpstr>
      <vt:lpstr>Вказівки введення та виведення даних</vt:lpstr>
      <vt:lpstr>Вказівки введення та виведення даних</vt:lpstr>
      <vt:lpstr>Вказівки введення та виведення даних</vt:lpstr>
      <vt:lpstr>Вказівки введення та виведення даних</vt:lpstr>
      <vt:lpstr>Вказівки введення та виведення даних</vt:lpstr>
      <vt:lpstr>Вказівки введення та виведення даних</vt:lpstr>
      <vt:lpstr>Вказівки введення та виведення даних</vt:lpstr>
      <vt:lpstr>Вказівки введення та виведення даних</vt:lpstr>
      <vt:lpstr>Вказівки введення та виведення даних</vt:lpstr>
      <vt:lpstr>Питання для самоперевірки</vt:lpstr>
      <vt:lpstr>Розгадайте ребус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637</cp:revision>
  <dcterms:created xsi:type="dcterms:W3CDTF">2016-06-06T19:48:43Z</dcterms:created>
  <dcterms:modified xsi:type="dcterms:W3CDTF">2024-07-21T20:17:40Z</dcterms:modified>
</cp:coreProperties>
</file>