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763" r:id="rId3"/>
    <p:sldId id="1764" r:id="rId4"/>
    <p:sldId id="1766" r:id="rId5"/>
    <p:sldId id="1767" r:id="rId6"/>
    <p:sldId id="1769" r:id="rId7"/>
    <p:sldId id="1771" r:id="rId8"/>
    <p:sldId id="1772" r:id="rId9"/>
    <p:sldId id="1770" r:id="rId10"/>
    <p:sldId id="1773" r:id="rId11"/>
    <p:sldId id="1774" r:id="rId12"/>
    <p:sldId id="1775" r:id="rId13"/>
    <p:sldId id="1776" r:id="rId14"/>
    <p:sldId id="1779" r:id="rId15"/>
    <p:sldId id="1780" r:id="rId16"/>
    <p:sldId id="1777" r:id="rId17"/>
    <p:sldId id="1781" r:id="rId18"/>
    <p:sldId id="1782" r:id="rId19"/>
    <p:sldId id="1785" r:id="rId20"/>
    <p:sldId id="1786" r:id="rId21"/>
    <p:sldId id="401" r:id="rId22"/>
    <p:sldId id="335" r:id="rId23"/>
    <p:sldId id="643" r:id="rId24"/>
    <p:sldId id="644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CD05"/>
    <a:srgbClr val="27A4D5"/>
    <a:srgbClr val="FFFF00"/>
    <a:srgbClr val="00FFFF"/>
    <a:srgbClr val="0000FF"/>
    <a:srgbClr val="00FF00"/>
    <a:srgbClr val="114B66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5078" autoAdjust="0"/>
  </p:normalViewPr>
  <p:slideViewPr>
    <p:cSldViewPr snapToGrid="0">
      <p:cViewPr varScale="1">
        <p:scale>
          <a:sx n="74" d="100"/>
          <a:sy n="74" d="100"/>
        </p:scale>
        <p:origin x="7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1"/>
          <a:stretch/>
        </p:blipFill>
        <p:spPr>
          <a:xfrm>
            <a:off x="-5145" y="0"/>
            <a:ext cx="4752896" cy="49357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18.06.2019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2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396C750-630F-4A05-9CEF-8272EF146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>
                <a:effectLst/>
              </a:rPr>
              <a:t>Фільтрування даних</a:t>
            </a:r>
            <a:endParaRPr lang="uk-UA" sz="6000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1CCAE8BF-C683-4841-8B84-36E39A27C94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05A772E3-D915-45E4-9AC3-76EF357B01D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29758A3B-ADC4-4AF2-BEC9-F8882ACEF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data filter, digital conversion, funnel analysis, web conversion funnel, website conversion icon">
            <a:extLst>
              <a:ext uri="{FF2B5EF4-FFF2-40B4-BE49-F238E27FC236}">
                <a16:creationId xmlns:a16="http://schemas.microsoft.com/office/drawing/2014/main" id="{799BB23B-8DFD-49ED-A80B-19A62517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75" y="3662320"/>
            <a:ext cx="2333067" cy="23330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Має з’явитися </a:t>
            </a:r>
            <a:r>
              <a:rPr lang="uk-UA" sz="2800" b="1" i="1" kern="0" dirty="0">
                <a:solidFill>
                  <a:srgbClr val="FFFF00"/>
                </a:solidFill>
              </a:rPr>
              <a:t>Порожнє вікно фільтра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7669D8-52C7-4E7A-B898-6742E1063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0" y="1892084"/>
            <a:ext cx="11089280" cy="427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94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319182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Якщо в таблиці  Учні раніше використали фільтр за виділеним зразком для пошуку учнів, у яких прізвища закінчуються на «</a:t>
            </a:r>
            <a:r>
              <a:rPr lang="uk-UA" sz="2800" b="1" i="1" kern="0" dirty="0" err="1">
                <a:solidFill>
                  <a:srgbClr val="FFFFFF"/>
                </a:solidFill>
              </a:rPr>
              <a:t>енко</a:t>
            </a:r>
            <a:r>
              <a:rPr lang="uk-UA" sz="2800" b="1" i="1" kern="0" dirty="0">
                <a:solidFill>
                  <a:srgbClr val="FFFFFF"/>
                </a:solidFill>
              </a:rPr>
              <a:t>», то конструктор простого фільтра матиме такий вигляд.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EF9030-AAE0-41FA-86EF-F73C009EBA44}"/>
              </a:ext>
            </a:extLst>
          </p:cNvPr>
          <p:cNvSpPr txBox="1"/>
          <p:nvPr/>
        </p:nvSpPr>
        <p:spPr>
          <a:xfrm>
            <a:off x="1567543" y="1196763"/>
            <a:ext cx="105546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створенням нового фільтра потрібно видалити попередній, інакше результатом фільтрації буде виконання умов двох (і більше) фільтрів. </a:t>
            </a:r>
          </a:p>
        </p:txBody>
      </p:sp>
      <p:pic>
        <p:nvPicPr>
          <p:cNvPr id="9" name="Picture 2" descr="attention, notice, warning icon">
            <a:extLst>
              <a:ext uri="{FF2B5EF4-FFF2-40B4-BE49-F238E27FC236}">
                <a16:creationId xmlns:a16="http://schemas.microsoft.com/office/drawing/2014/main" id="{7F70DA0F-5CC6-467D-AEB1-89FC54DF0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E728C6-89F8-4B4C-8B50-42FD63CDB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4" y="5114145"/>
            <a:ext cx="11941165" cy="142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0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Оператор  </a:t>
            </a:r>
            <a:r>
              <a:rPr lang="en-US" sz="2800" b="1" i="1" kern="0" dirty="0">
                <a:solidFill>
                  <a:srgbClr val="FFFF00"/>
                </a:solidFill>
              </a:rPr>
              <a:t>Like</a:t>
            </a:r>
            <a:r>
              <a:rPr lang="en-US" sz="2800" b="1" i="1" kern="0" dirty="0">
                <a:solidFill>
                  <a:srgbClr val="FFFFFF"/>
                </a:solidFill>
              </a:rPr>
              <a:t> 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такий, як...; подібний до...) з’являється в конструкторі автоматично після виконання будь-якого фільтрування. Видаляють цей фільтр так, як описано вище.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A5472670-8C39-46EF-9A1B-C585BE095D80}"/>
              </a:ext>
            </a:extLst>
          </p:cNvPr>
          <p:cNvGrpSpPr/>
          <p:nvPr/>
        </p:nvGrpSpPr>
        <p:grpSpPr>
          <a:xfrm>
            <a:off x="72008" y="3129471"/>
            <a:ext cx="12050142" cy="3108543"/>
            <a:chOff x="72008" y="3129471"/>
            <a:chExt cx="12050142" cy="31085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E5B40-1ED9-4C95-B5B8-662D3BA92524}"/>
                </a:ext>
              </a:extLst>
            </p:cNvPr>
            <p:cNvSpPr txBox="1"/>
            <p:nvPr/>
          </p:nvSpPr>
          <p:spPr>
            <a:xfrm>
              <a:off x="72008" y="3129471"/>
              <a:ext cx="12050142" cy="3108543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У верхній частині вікна розташовано рядок із назвами всіх полів вибраної таблиці. Другий рядок містить опис умов фільтрування. У ньому можна змінити наявні умови або ввести нові. Умови відбору можуть вводитися з клавіатури або зі списку вибору, який відкривається при клацанні кнопки  , розміщеної праворуч у відповідному полі.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B62C62B-476B-4271-B9A0-72A3CFD08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02377" y="5339985"/>
              <a:ext cx="56197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0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Знайдемо запис із прізвищем «Токаренко». Для цього потрібно відкрити список у полі Прізвище і вибрати потрібне. Після натискання кнопки 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фільтр/сортування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, що у списку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розширеного фільтру</a:t>
            </a:r>
            <a:r>
              <a:rPr lang="uk-UA" sz="2800" b="1" i="1" kern="0" dirty="0">
                <a:solidFill>
                  <a:srgbClr val="FFFFFF"/>
                </a:solidFill>
              </a:rPr>
              <a:t>, у таблиці залишаться лише записи з прізвищем «Токаренко».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D962B0-8454-4E0C-B90F-D817E338A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97" y="3997650"/>
            <a:ext cx="9102606" cy="242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FAB1A5D-9EB1-4F39-9520-86CD2268A47F}"/>
              </a:ext>
            </a:extLst>
          </p:cNvPr>
          <p:cNvSpPr/>
          <p:nvPr/>
        </p:nvSpPr>
        <p:spPr>
          <a:xfrm>
            <a:off x="7549170" y="6032200"/>
            <a:ext cx="3098133" cy="3533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DC0EF1F2-44E3-40EC-9CD6-86959E5C09DF}"/>
              </a:ext>
            </a:extLst>
          </p:cNvPr>
          <p:cNvSpPr/>
          <p:nvPr/>
        </p:nvSpPr>
        <p:spPr>
          <a:xfrm rot="18900000">
            <a:off x="8800491" y="53836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2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Фільтрування можна проводити за кількома ознаками.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6F442-8DA3-47CC-BECE-22016EC792D3}"/>
              </a:ext>
            </a:extLst>
          </p:cNvPr>
          <p:cNvSpPr txBox="1"/>
          <p:nvPr/>
        </p:nvSpPr>
        <p:spPr>
          <a:xfrm>
            <a:off x="72008" y="222610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Нехай потрібно знайти запис зі значеннями  Токаренко Валентина. Необхідно в полі  Прізвище вибрати зі списку  Токаренко, перейти в поле  </a:t>
            </a:r>
            <a:r>
              <a:rPr lang="uk-UA" sz="2800" b="1" i="1" kern="0" dirty="0" err="1">
                <a:solidFill>
                  <a:srgbClr val="FFFFFF"/>
                </a:solidFill>
              </a:rPr>
              <a:t>Імя</a:t>
            </a:r>
            <a:r>
              <a:rPr lang="uk-UA" sz="2800" b="1" i="1" kern="0" dirty="0">
                <a:solidFill>
                  <a:srgbClr val="FFFFFF"/>
                </a:solidFill>
              </a:rPr>
              <a:t> та вибрати  Валентина.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21C261-9D2E-42C1-ADA1-77C67CED7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8" y="4205394"/>
            <a:ext cx="11814463" cy="201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установлення умов фільтрування можна користуватися масками з використанням символів, як було описано раніше: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AC3777-4D35-4FD9-9C8F-47FE12734C89}"/>
              </a:ext>
            </a:extLst>
          </p:cNvPr>
          <p:cNvSpPr/>
          <p:nvPr/>
        </p:nvSpPr>
        <p:spPr>
          <a:xfrm>
            <a:off x="72007" y="2676568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*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04481B1-6B5D-423D-B403-AFECF7337A7F}"/>
              </a:ext>
            </a:extLst>
          </p:cNvPr>
          <p:cNvSpPr/>
          <p:nvPr/>
        </p:nvSpPr>
        <p:spPr>
          <a:xfrm>
            <a:off x="4110552" y="2676568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63ED9EE-F330-414F-9949-EE704D3E9BCB}"/>
              </a:ext>
            </a:extLst>
          </p:cNvPr>
          <p:cNvSpPr/>
          <p:nvPr/>
        </p:nvSpPr>
        <p:spPr>
          <a:xfrm>
            <a:off x="8149100" y="2676568"/>
            <a:ext cx="3973050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#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4C9570-6FD9-4C8E-B726-BFEE86B2A2BD}"/>
              </a:ext>
            </a:extLst>
          </p:cNvPr>
          <p:cNvSpPr txBox="1"/>
          <p:nvPr/>
        </p:nvSpPr>
        <p:spPr>
          <a:xfrm>
            <a:off x="72008" y="372113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Умови, введені в одному рядку для кількох полів, розглядаються як об’єднані операцією «І» (</a:t>
            </a:r>
            <a:r>
              <a:rPr lang="en-US" sz="2800" b="1" i="1" kern="0" dirty="0">
                <a:solidFill>
                  <a:srgbClr val="FFFFFF"/>
                </a:solidFill>
              </a:rPr>
              <a:t>AND — </a:t>
            </a:r>
            <a:r>
              <a:rPr lang="uk-UA" sz="2800" b="1" i="1" kern="0" dirty="0">
                <a:solidFill>
                  <a:srgbClr val="FFFFFF"/>
                </a:solidFill>
              </a:rPr>
              <a:t>і).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F5F372-A0CD-430B-A30E-23F83285EE98}"/>
              </a:ext>
            </a:extLst>
          </p:cNvPr>
          <p:cNvSpPr txBox="1"/>
          <p:nvPr/>
        </p:nvSpPr>
        <p:spPr>
          <a:xfrm>
            <a:off x="72008" y="477005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відібрати всіх учнів із прізвищами на букву «В» і на букву «К», потрібно ввести для поля Прізвище умову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FBA60-CF22-4634-BC36-F9032A14B85E}"/>
              </a:ext>
            </a:extLst>
          </p:cNvPr>
          <p:cNvSpPr txBox="1"/>
          <p:nvPr/>
        </p:nvSpPr>
        <p:spPr>
          <a:xfrm>
            <a:off x="70929" y="5818970"/>
            <a:ext cx="12050142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В* </a:t>
            </a:r>
            <a:r>
              <a:rPr lang="en-US" sz="4400" b="1" i="1" kern="0" dirty="0">
                <a:solidFill>
                  <a:srgbClr val="FFFFFF"/>
                </a:solidFill>
              </a:rPr>
              <a:t>AND </a:t>
            </a:r>
            <a:r>
              <a:rPr lang="uk-UA" sz="4400" b="1" i="1" kern="0" dirty="0">
                <a:solidFill>
                  <a:srgbClr val="FFFFFF"/>
                </a:solidFill>
              </a:rPr>
              <a:t>К*</a:t>
            </a:r>
          </a:p>
        </p:txBody>
      </p:sp>
    </p:spTree>
    <p:extLst>
      <p:ext uri="{BB962C8B-B14F-4D97-AF65-F5344CB8AC3E}">
        <p14:creationId xmlns:p14="http://schemas.microsoft.com/office/powerpoint/2010/main" val="7464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нижній частині вікна є вкладки: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EBB11-C017-48A1-8FE3-7F46ADD7FBDF}"/>
              </a:ext>
            </a:extLst>
          </p:cNvPr>
          <p:cNvSpPr txBox="1"/>
          <p:nvPr/>
        </p:nvSpPr>
        <p:spPr>
          <a:xfrm>
            <a:off x="70930" y="1887442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Шукати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8BD65-5C7A-4E11-98E5-AFCE5B1D00CF}"/>
              </a:ext>
            </a:extLst>
          </p:cNvPr>
          <p:cNvSpPr txBox="1"/>
          <p:nvPr/>
        </p:nvSpPr>
        <p:spPr>
          <a:xfrm>
            <a:off x="7133399" y="1887442"/>
            <a:ext cx="4987672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DD790-A735-43A0-8DC3-0701F6A4CD76}"/>
              </a:ext>
            </a:extLst>
          </p:cNvPr>
          <p:cNvSpPr txBox="1"/>
          <p:nvPr/>
        </p:nvSpPr>
        <p:spPr>
          <a:xfrm>
            <a:off x="5171185" y="1887442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90A2C-868A-4568-913C-8499E4B3C27D}"/>
              </a:ext>
            </a:extLst>
          </p:cNvPr>
          <p:cNvSpPr txBox="1"/>
          <p:nvPr/>
        </p:nvSpPr>
        <p:spPr>
          <a:xfrm>
            <a:off x="70930" y="263967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 призначена для введення додаткових умов фільтрування. У рядку вводять умови, які будуть зв’язані з попередніми умовами операцією  Або (</a:t>
            </a:r>
            <a:r>
              <a:rPr lang="en-US" sz="2800" b="1" i="1" kern="0" dirty="0">
                <a:solidFill>
                  <a:srgbClr val="FFFFFF"/>
                </a:solidFill>
              </a:rPr>
              <a:t>OR — </a:t>
            </a:r>
            <a:r>
              <a:rPr lang="uk-UA" sz="2800" b="1" i="1" kern="0" dirty="0">
                <a:solidFill>
                  <a:srgbClr val="FFFFFF"/>
                </a:solidFill>
              </a:rPr>
              <a:t>або).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F201D7-361E-4F8F-A8F3-465D9C7C0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7" y="4643799"/>
            <a:ext cx="11209626" cy="1601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EB0D14C4-CA90-4E24-B73A-23D34B611482}"/>
              </a:ext>
            </a:extLst>
          </p:cNvPr>
          <p:cNvSpPr/>
          <p:nvPr/>
        </p:nvSpPr>
        <p:spPr>
          <a:xfrm>
            <a:off x="2747010" y="5631180"/>
            <a:ext cx="2537460" cy="31767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0D7A0FDE-9C65-4EF8-9EF3-0C29726D5C7F}"/>
              </a:ext>
            </a:extLst>
          </p:cNvPr>
          <p:cNvSpPr/>
          <p:nvPr/>
        </p:nvSpPr>
        <p:spPr>
          <a:xfrm rot="18900000">
            <a:off x="4222950" y="49354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18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 всіх учнів, зазначених у попередніх умовах, відібрати додатково ще таких самих, але 2003 року народження, потрібно: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70167CF5-B357-41AC-B637-2A99A9B73787}"/>
              </a:ext>
            </a:extLst>
          </p:cNvPr>
          <p:cNvSpPr/>
          <p:nvPr/>
        </p:nvSpPr>
        <p:spPr>
          <a:xfrm>
            <a:off x="72008" y="2957013"/>
            <a:ext cx="4987672" cy="22096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3600" b="1" i="1" kern="0" dirty="0">
                <a:solidFill>
                  <a:srgbClr val="FFFF00"/>
                </a:solidFill>
              </a:rPr>
              <a:t>Або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DAA0218-8A84-4BA5-87FC-F675823AE0BD}"/>
              </a:ext>
            </a:extLst>
          </p:cNvPr>
          <p:cNvSpPr/>
          <p:nvPr/>
        </p:nvSpPr>
        <p:spPr>
          <a:xfrm>
            <a:off x="7132321" y="2706846"/>
            <a:ext cx="498767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вести для поля Прізвище умову </a:t>
            </a:r>
            <a:r>
              <a:rPr lang="uk-UA" sz="2800" b="1" i="1" kern="0" dirty="0">
                <a:solidFill>
                  <a:srgbClr val="FFFF00"/>
                </a:solidFill>
              </a:rPr>
              <a:t>В*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894FED9D-894A-4DE1-995D-8C6443491B9D}"/>
              </a:ext>
            </a:extLst>
          </p:cNvPr>
          <p:cNvSpPr/>
          <p:nvPr/>
        </p:nvSpPr>
        <p:spPr>
          <a:xfrm rot="10800000">
            <a:off x="5375565" y="3543163"/>
            <a:ext cx="1440872" cy="103737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182A71B-85B3-48BB-85F1-5D6A686F6D71}"/>
              </a:ext>
            </a:extLst>
          </p:cNvPr>
          <p:cNvSpPr/>
          <p:nvPr/>
        </p:nvSpPr>
        <p:spPr>
          <a:xfrm>
            <a:off x="7132321" y="4140702"/>
            <a:ext cx="498767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поля </a:t>
            </a:r>
            <a:r>
              <a:rPr lang="uk-UA" sz="2800" b="1" i="1" kern="0" dirty="0" err="1">
                <a:solidFill>
                  <a:schemeClr val="bg1"/>
                </a:solidFill>
              </a:rPr>
              <a:t>РікНар</a:t>
            </a:r>
            <a:r>
              <a:rPr lang="uk-UA" sz="2800" b="1" i="1" kern="0" dirty="0">
                <a:solidFill>
                  <a:srgbClr val="FFFFFF"/>
                </a:solidFill>
              </a:rPr>
              <a:t> вести умову </a:t>
            </a:r>
            <a:r>
              <a:rPr lang="uk-UA" sz="2800" b="1" i="1" kern="0" dirty="0">
                <a:solidFill>
                  <a:srgbClr val="FFFF00"/>
                </a:solidFill>
              </a:rPr>
              <a:t>2003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47D79B-E98D-45C6-88FC-16D6C1EE0F7B}"/>
              </a:ext>
            </a:extLst>
          </p:cNvPr>
          <p:cNvSpPr txBox="1"/>
          <p:nvPr/>
        </p:nvSpPr>
        <p:spPr>
          <a:xfrm>
            <a:off x="72008" y="5575997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З’явиться вкладка </a:t>
            </a:r>
            <a:r>
              <a:rPr lang="uk-UA" sz="2800" b="1" i="1" kern="0" dirty="0">
                <a:solidFill>
                  <a:srgbClr val="FFFF00"/>
                </a:solidFill>
              </a:rPr>
              <a:t>Або</a:t>
            </a:r>
            <a:r>
              <a:rPr lang="uk-UA" sz="2800" b="1" i="1" kern="0" dirty="0">
                <a:solidFill>
                  <a:srgbClr val="FFFFFF"/>
                </a:solidFill>
              </a:rPr>
              <a:t> і т. д., що дозволяє ускладнювати умови пошуку.</a:t>
            </a:r>
          </a:p>
        </p:txBody>
      </p:sp>
    </p:spTree>
    <p:extLst>
      <p:ext uri="{BB962C8B-B14F-4D97-AF65-F5344CB8AC3E}">
        <p14:creationId xmlns:p14="http://schemas.microsoft.com/office/powerpoint/2010/main" val="26388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уведення умов фільтрування можна вводити вирази з використанням операцій: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25BD201-5CC9-42DA-B9AA-A35CE5967F0D}"/>
              </a:ext>
            </a:extLst>
          </p:cNvPr>
          <p:cNvSpPr/>
          <p:nvPr/>
        </p:nvSpPr>
        <p:spPr>
          <a:xfrm>
            <a:off x="72007" y="2291878"/>
            <a:ext cx="3973050" cy="62796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 (менше)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32E2F41-BCEF-42F2-9F30-7AE3028775B4}"/>
              </a:ext>
            </a:extLst>
          </p:cNvPr>
          <p:cNvSpPr/>
          <p:nvPr/>
        </p:nvSpPr>
        <p:spPr>
          <a:xfrm>
            <a:off x="4110552" y="2291878"/>
            <a:ext cx="3973050" cy="62796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&gt; (більше)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B693B40-B445-4733-84B9-46BAB6FA476E}"/>
              </a:ext>
            </a:extLst>
          </p:cNvPr>
          <p:cNvSpPr/>
          <p:nvPr/>
        </p:nvSpPr>
        <p:spPr>
          <a:xfrm>
            <a:off x="8149100" y="2291878"/>
            <a:ext cx="3973050" cy="62796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&lt;&gt; (не дорівнює)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DE63222-599D-442E-B2BD-03ED1A03F86E}"/>
              </a:ext>
            </a:extLst>
          </p:cNvPr>
          <p:cNvSpPr/>
          <p:nvPr/>
        </p:nvSpPr>
        <p:spPr>
          <a:xfrm>
            <a:off x="72007" y="298350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AND (</a:t>
            </a:r>
            <a:r>
              <a:rPr lang="uk-UA" sz="2800" b="1" i="1" kern="0" dirty="0">
                <a:solidFill>
                  <a:srgbClr val="FFFFFF"/>
                </a:solidFill>
              </a:rPr>
              <a:t>і)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D005F6B-8452-4E1C-A148-5B008C722C0D}"/>
              </a:ext>
            </a:extLst>
          </p:cNvPr>
          <p:cNvSpPr/>
          <p:nvPr/>
        </p:nvSpPr>
        <p:spPr>
          <a:xfrm>
            <a:off x="4110552" y="298350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OR (</a:t>
            </a:r>
            <a:r>
              <a:rPr lang="uk-UA" sz="2800" b="1" i="1" kern="0" dirty="0">
                <a:solidFill>
                  <a:srgbClr val="FFFFFF"/>
                </a:solidFill>
              </a:rPr>
              <a:t>або)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E39ABC1-0CC0-4BED-BA93-1C1C993F14CB}"/>
              </a:ext>
            </a:extLst>
          </p:cNvPr>
          <p:cNvSpPr/>
          <p:nvPr/>
        </p:nvSpPr>
        <p:spPr>
          <a:xfrm>
            <a:off x="8149100" y="298350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NOT (</a:t>
            </a:r>
            <a:r>
              <a:rPr lang="uk-UA" sz="2800" b="1" i="1" kern="0" dirty="0">
                <a:solidFill>
                  <a:srgbClr val="FFFFFF"/>
                </a:solidFill>
              </a:rPr>
              <a:t>ні; відмінний від вказаного)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50A34-5D99-41CB-B6CE-8F69270AB648}"/>
              </a:ext>
            </a:extLst>
          </p:cNvPr>
          <p:cNvSpPr txBox="1"/>
          <p:nvPr/>
        </p:nvSpPr>
        <p:spPr>
          <a:xfrm>
            <a:off x="72008" y="440249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одержання попереднього результату можна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Знайти</a:t>
            </a:r>
            <a:r>
              <a:rPr lang="uk-UA" sz="2800" b="1" i="1" kern="0" dirty="0">
                <a:solidFill>
                  <a:srgbClr val="FFFFFF"/>
                </a:solidFill>
              </a:rPr>
              <a:t> для поля </a:t>
            </a:r>
            <a:r>
              <a:rPr lang="uk-UA" sz="2800" b="1" i="1" kern="0" dirty="0" err="1">
                <a:solidFill>
                  <a:srgbClr val="FFFF00"/>
                </a:solidFill>
              </a:rPr>
              <a:t>РікНар</a:t>
            </a:r>
            <a:r>
              <a:rPr lang="uk-UA" sz="2800" b="1" i="1" kern="0" dirty="0">
                <a:solidFill>
                  <a:srgbClr val="FFFFFF"/>
                </a:solidFill>
              </a:rPr>
              <a:t> увести вираз: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69ED6-1E9D-42C3-A784-92360191243F}"/>
              </a:ext>
            </a:extLst>
          </p:cNvPr>
          <p:cNvSpPr txBox="1"/>
          <p:nvPr/>
        </p:nvSpPr>
        <p:spPr>
          <a:xfrm>
            <a:off x="70929" y="5487784"/>
            <a:ext cx="1205014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*2002 </a:t>
            </a:r>
            <a:r>
              <a:rPr lang="en-US" sz="4000" b="1" i="1" kern="0" dirty="0">
                <a:solidFill>
                  <a:srgbClr val="FFFFFF"/>
                </a:solidFill>
              </a:rPr>
              <a:t>OR *2003</a:t>
            </a:r>
            <a:endParaRPr lang="uk-UA" sz="40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6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829983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застосування фільтра за новими або відредагованими умовами слід натиснути кнопку 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800" b="1" i="1" kern="0" dirty="0">
                <a:solidFill>
                  <a:srgbClr val="FFFFFF"/>
                </a:solidFill>
              </a:rPr>
              <a:t> на панелі інструментів.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CCB07-8D00-4630-9129-2274911E7022}"/>
              </a:ext>
            </a:extLst>
          </p:cNvPr>
          <p:cNvSpPr txBox="1"/>
          <p:nvPr/>
        </p:nvSpPr>
        <p:spPr>
          <a:xfrm>
            <a:off x="72008" y="311921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скасувати дію фільтра й побачити всі записи таблиці, потрібно натиснути 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фільтр </a:t>
            </a:r>
            <a:r>
              <a:rPr lang="uk-UA" sz="2800" b="1" i="1" kern="0" dirty="0">
                <a:solidFill>
                  <a:srgbClr val="FFFFFF"/>
                </a:solidFill>
              </a:rPr>
              <a:t>на панелі інструментів.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053D6F-CE5C-4B75-B9FA-9BA66095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76" y="4600538"/>
            <a:ext cx="11656248" cy="209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5DE60DB-0C8F-4778-A3A9-E7022B1CAFBB}"/>
              </a:ext>
            </a:extLst>
          </p:cNvPr>
          <p:cNvSpPr/>
          <p:nvPr/>
        </p:nvSpPr>
        <p:spPr>
          <a:xfrm>
            <a:off x="6540842" y="6099895"/>
            <a:ext cx="1830998" cy="3141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B66CE89A-6218-4755-9784-31B1EA182E44}"/>
              </a:ext>
            </a:extLst>
          </p:cNvPr>
          <p:cNvSpPr/>
          <p:nvPr/>
        </p:nvSpPr>
        <p:spPr>
          <a:xfrm rot="18900000">
            <a:off x="7276543" y="545350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F62037-7287-4DDC-BB07-D3229531E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82" t="35751" r="18349"/>
          <a:stretch/>
        </p:blipFill>
        <p:spPr>
          <a:xfrm>
            <a:off x="8532741" y="1190863"/>
            <a:ext cx="3587251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E3530DD-8F0F-4126-AA41-8F695C0C748E}"/>
              </a:ext>
            </a:extLst>
          </p:cNvPr>
          <p:cNvSpPr/>
          <p:nvPr/>
        </p:nvSpPr>
        <p:spPr>
          <a:xfrm>
            <a:off x="8568458" y="2548890"/>
            <a:ext cx="3551534" cy="43669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82FF685C-B013-4E67-AB67-250EFED4693E}"/>
              </a:ext>
            </a:extLst>
          </p:cNvPr>
          <p:cNvSpPr/>
          <p:nvPr/>
        </p:nvSpPr>
        <p:spPr>
          <a:xfrm rot="18900000">
            <a:off x="9956652" y="18944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5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Фільтрування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Виконавши впорядкування даних, записи можна розташувати в певному порядку. Але це не зменшує кількості записів, які доводиться переглядати. Більш зручним способом для цього є застосування фільтрів. </a:t>
            </a:r>
          </a:p>
        </p:txBody>
      </p:sp>
      <p:pic>
        <p:nvPicPr>
          <p:cNvPr id="10" name="Picture 4" descr="filter, funnel, sort, tools icon">
            <a:extLst>
              <a:ext uri="{FF2B5EF4-FFF2-40B4-BE49-F238E27FC236}">
                <a16:creationId xmlns:a16="http://schemas.microsoft.com/office/drawing/2014/main" id="{B371937E-F18D-4F45-941F-9D6A25D2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251" y="2698352"/>
            <a:ext cx="3702448" cy="37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3EC234-8F07-407D-93D6-666721E3B585}"/>
              </a:ext>
            </a:extLst>
          </p:cNvPr>
          <p:cNvSpPr txBox="1"/>
          <p:nvPr/>
        </p:nvSpPr>
        <p:spPr>
          <a:xfrm>
            <a:off x="72008" y="3119082"/>
            <a:ext cx="628722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фільтрів дозволяє у великих таблицях відображати лише потрібні дані. </a:t>
            </a:r>
          </a:p>
        </p:txBody>
      </p:sp>
    </p:spTree>
    <p:extLst>
      <p:ext uri="{BB962C8B-B14F-4D97-AF65-F5344CB8AC3E}">
        <p14:creationId xmlns:p14="http://schemas.microsoft.com/office/powerpoint/2010/main" val="8610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Створені </a:t>
            </a:r>
            <a:r>
              <a:rPr lang="uk-UA" sz="2800" b="1" i="1" kern="0" dirty="0">
                <a:solidFill>
                  <a:srgbClr val="FFFF00"/>
                </a:solidFill>
              </a:rPr>
              <a:t>фільтри зберігаються автоматично </a:t>
            </a:r>
            <a:r>
              <a:rPr lang="uk-UA" sz="2800" b="1" i="1" kern="0" dirty="0">
                <a:solidFill>
                  <a:srgbClr val="FFFFFF"/>
                </a:solidFill>
              </a:rPr>
              <a:t>під час збереження таблиці. У разі повторного відкриття таблиці збережений фільтр є поточним і може бути викликаний командою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1482C-6219-43D5-A1BB-ECBA43C701B1}"/>
              </a:ext>
            </a:extLst>
          </p:cNvPr>
          <p:cNvSpPr txBox="1"/>
          <p:nvPr/>
        </p:nvSpPr>
        <p:spPr>
          <a:xfrm>
            <a:off x="1567543" y="5467428"/>
            <a:ext cx="10554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створюється новий фільтр, він заміняє фільтр, який було збережено з таблицею.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2C359C42-F3C7-4C91-B0B9-8928E7FF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52863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3E4CD-0548-4729-820D-8209112B1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6" y="3114635"/>
            <a:ext cx="11656248" cy="209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5EB5446-858D-489A-833B-2041D16477F4}"/>
              </a:ext>
            </a:extLst>
          </p:cNvPr>
          <p:cNvSpPr/>
          <p:nvPr/>
        </p:nvSpPr>
        <p:spPr>
          <a:xfrm>
            <a:off x="6540842" y="4613992"/>
            <a:ext cx="1830998" cy="3141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565F934C-F438-459D-8ADA-B1FD497B859C}"/>
              </a:ext>
            </a:extLst>
          </p:cNvPr>
          <p:cNvSpPr/>
          <p:nvPr/>
        </p:nvSpPr>
        <p:spPr>
          <a:xfrm rot="18900000">
            <a:off x="7276543" y="396759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FFFF"/>
                </a:solidFill>
                <a:cs typeface="Times New Roman" panose="02020603050405020304" pitchFamily="18" charset="0"/>
              </a:rPr>
              <a:t>Фільтр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700" y="1342939"/>
            <a:ext cx="6337935" cy="40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види фільтрів застосовують у базі даних?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914" y="182620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видалити фільтр, який зберігається з таблицею?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820" y="245563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відбір даних за виділеним зразком?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DC5DE-6C03-44E2-8C56-7C2B72334E7E}"/>
              </a:ext>
            </a:extLst>
          </p:cNvPr>
          <p:cNvSpPr txBox="1"/>
          <p:nvPr/>
        </p:nvSpPr>
        <p:spPr>
          <a:xfrm>
            <a:off x="78914" y="3067894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скасувати дію фільтра? Як поновити його дію?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21764-0338-4907-87E3-05A876D9A918}"/>
              </a:ext>
            </a:extLst>
          </p:cNvPr>
          <p:cNvSpPr txBox="1"/>
          <p:nvPr/>
        </p:nvSpPr>
        <p:spPr>
          <a:xfrm>
            <a:off x="85820" y="3697332"/>
            <a:ext cx="12036330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потрібно виконати для створення простого фільтра?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E8947-E54D-4D38-8264-B577A69082CA}"/>
              </a:ext>
            </a:extLst>
          </p:cNvPr>
          <p:cNvSpPr txBox="1"/>
          <p:nvPr/>
        </p:nvSpPr>
        <p:spPr>
          <a:xfrm>
            <a:off x="85820" y="4744671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зберегти створений фільтр?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132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-136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5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654"/>
              <a:gd name="adj2" fmla="val 16105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135-136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23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1D329985-5747-4942-A607-AF2506A0BA6B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8CC87B54-EE80-4E68-AF47-B4FD4548BF26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id="{6EDBA1C3-2BBD-46BC-988B-12F8441780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data filter, digital conversion, funnel analysis, web conversion funnel, website conversion icon">
            <a:extLst>
              <a:ext uri="{FF2B5EF4-FFF2-40B4-BE49-F238E27FC236}">
                <a16:creationId xmlns:a16="http://schemas.microsoft.com/office/drawing/2014/main" id="{2B6F3A0E-3C53-4610-83BA-13D72F2E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975" y="3662320"/>
            <a:ext cx="2333067" cy="23330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Фільтрування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Існує три види фільтрів: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EEBCD60-A4CC-4E37-9D25-2C6203602469}"/>
              </a:ext>
            </a:extLst>
          </p:cNvPr>
          <p:cNvSpPr/>
          <p:nvPr/>
        </p:nvSpPr>
        <p:spPr>
          <a:xfrm>
            <a:off x="72007" y="1841031"/>
            <a:ext cx="3973050" cy="14669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 за виділеним зразком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BAD2861-42B0-4C45-A5BA-0BF0AA8ECA69}"/>
              </a:ext>
            </a:extLst>
          </p:cNvPr>
          <p:cNvSpPr/>
          <p:nvPr/>
        </p:nvSpPr>
        <p:spPr>
          <a:xfrm>
            <a:off x="4110552" y="1841031"/>
            <a:ext cx="3973050" cy="14669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простий фільтр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6BDBEF9-CF91-491F-963E-4D072290A066}"/>
              </a:ext>
            </a:extLst>
          </p:cNvPr>
          <p:cNvSpPr/>
          <p:nvPr/>
        </p:nvSpPr>
        <p:spPr>
          <a:xfrm>
            <a:off x="8149100" y="1841031"/>
            <a:ext cx="3973050" cy="146692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розширений фільтр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303F301-2E3A-4452-AECC-F55BC77D701D}"/>
              </a:ext>
            </a:extLst>
          </p:cNvPr>
          <p:cNvSpPr/>
          <p:nvPr/>
        </p:nvSpPr>
        <p:spPr>
          <a:xfrm>
            <a:off x="72007" y="3385081"/>
            <a:ext cx="3973050" cy="1853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відбір даних, які містять у своєму складі виділений фрагмент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02F6EC3-7F4F-4930-B301-4B384B88A3DC}"/>
              </a:ext>
            </a:extLst>
          </p:cNvPr>
          <p:cNvSpPr/>
          <p:nvPr/>
        </p:nvSpPr>
        <p:spPr>
          <a:xfrm>
            <a:off x="4110552" y="3385081"/>
            <a:ext cx="3973050" cy="1853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відбір даних відповідно до заданого вмісту поля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C5A3CFD-A2E4-4491-BEBF-F7CB2F4470FF}"/>
              </a:ext>
            </a:extLst>
          </p:cNvPr>
          <p:cNvSpPr/>
          <p:nvPr/>
        </p:nvSpPr>
        <p:spPr>
          <a:xfrm>
            <a:off x="8149100" y="3385081"/>
            <a:ext cx="3973050" cy="1853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відбір даних проводиться за розширеними умовами пошуку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AF6E7C84-DC6E-4536-BECC-4967796FBAC3}"/>
              </a:ext>
            </a:extLst>
          </p:cNvPr>
          <p:cNvSpPr/>
          <p:nvPr/>
        </p:nvSpPr>
        <p:spPr>
          <a:xfrm>
            <a:off x="72007" y="5315435"/>
            <a:ext cx="6692476" cy="138005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створюють безпосередньо у вікні таблиці</a:t>
            </a:r>
          </a:p>
        </p:txBody>
      </p:sp>
      <p:sp>
        <p:nvSpPr>
          <p:cNvPr id="17" name="Бульбашка прямої мови: прямокутна 16">
            <a:extLst>
              <a:ext uri="{FF2B5EF4-FFF2-40B4-BE49-F238E27FC236}">
                <a16:creationId xmlns:a16="http://schemas.microsoft.com/office/drawing/2014/main" id="{32C34308-9835-461D-AD76-433F0B801026}"/>
              </a:ext>
            </a:extLst>
          </p:cNvPr>
          <p:cNvSpPr/>
          <p:nvPr/>
        </p:nvSpPr>
        <p:spPr>
          <a:xfrm>
            <a:off x="6899564" y="5315435"/>
            <a:ext cx="5222586" cy="1380053"/>
          </a:xfrm>
          <a:prstGeom prst="wedgeRectCallout">
            <a:avLst>
              <a:gd name="adj1" fmla="val -3523"/>
              <a:gd name="adj2" fmla="val -6248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відбувається у спеціальному вікні  </a:t>
            </a:r>
            <a:r>
              <a:rPr lang="uk-UA" sz="2800" b="1" i="1" kern="0" dirty="0">
                <a:solidFill>
                  <a:srgbClr val="FFFF00"/>
                </a:solidFill>
              </a:rPr>
              <a:t>Конструктор фільтра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Фільтрування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фільтрами на панелі інструментів таблиці є кнопки, дію яких </a:t>
            </a:r>
            <a:r>
              <a:rPr lang="uk-UA" sz="2800" b="1" i="1" kern="0">
                <a:solidFill>
                  <a:srgbClr val="FFFFFF"/>
                </a:solidFill>
              </a:rPr>
              <a:t>розглянемо далі.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126D4-B5DA-4892-8DE4-0D1691EA7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4" y="2363919"/>
            <a:ext cx="11556871" cy="2071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4F44C8F-A607-409D-BA62-9F39519879D0}"/>
              </a:ext>
            </a:extLst>
          </p:cNvPr>
          <p:cNvSpPr/>
          <p:nvPr/>
        </p:nvSpPr>
        <p:spPr>
          <a:xfrm>
            <a:off x="3990681" y="3234726"/>
            <a:ext cx="677839" cy="91055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FADC1-A1E9-43B7-8411-53C375268178}"/>
              </a:ext>
            </a:extLst>
          </p:cNvPr>
          <p:cNvSpPr txBox="1"/>
          <p:nvPr/>
        </p:nvSpPr>
        <p:spPr>
          <a:xfrm>
            <a:off x="814280" y="4757100"/>
            <a:ext cx="2678988" cy="523220"/>
          </a:xfrm>
          <a:prstGeom prst="wedgeRectCallout">
            <a:avLst>
              <a:gd name="adj1" fmla="val 73574"/>
              <a:gd name="adj2" fmla="val -2073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D33A0C7-612A-4B3E-BF30-36FC32EDFE3C}"/>
              </a:ext>
            </a:extLst>
          </p:cNvPr>
          <p:cNvSpPr/>
          <p:nvPr/>
        </p:nvSpPr>
        <p:spPr>
          <a:xfrm>
            <a:off x="6554363" y="3233233"/>
            <a:ext cx="1787273" cy="317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2A35DF5-4F93-497F-B4DD-4E5C6B0C6897}"/>
              </a:ext>
            </a:extLst>
          </p:cNvPr>
          <p:cNvSpPr/>
          <p:nvPr/>
        </p:nvSpPr>
        <p:spPr>
          <a:xfrm>
            <a:off x="6554363" y="3550920"/>
            <a:ext cx="1787273" cy="317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62C56-6B99-4914-B67F-B68ED21350A7}"/>
              </a:ext>
            </a:extLst>
          </p:cNvPr>
          <p:cNvSpPr txBox="1"/>
          <p:nvPr/>
        </p:nvSpPr>
        <p:spPr>
          <a:xfrm>
            <a:off x="3663366" y="4754477"/>
            <a:ext cx="2678988" cy="523220"/>
          </a:xfrm>
          <a:prstGeom prst="wedgeRectCallout">
            <a:avLst>
              <a:gd name="adj1" fmla="val 62714"/>
              <a:gd name="adj2" fmla="val -29075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Виділення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9CCDE7D5-D635-40E0-A10B-917B67DCA669}"/>
              </a:ext>
            </a:extLst>
          </p:cNvPr>
          <p:cNvSpPr/>
          <p:nvPr/>
        </p:nvSpPr>
        <p:spPr>
          <a:xfrm>
            <a:off x="6554363" y="3883847"/>
            <a:ext cx="1787273" cy="31768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7F5518-B341-4E4A-879C-FD8C196DEB3C}"/>
              </a:ext>
            </a:extLst>
          </p:cNvPr>
          <p:cNvSpPr txBox="1"/>
          <p:nvPr/>
        </p:nvSpPr>
        <p:spPr>
          <a:xfrm>
            <a:off x="9111530" y="3497349"/>
            <a:ext cx="3010620" cy="954107"/>
          </a:xfrm>
          <a:prstGeom prst="wedgeRectCallout">
            <a:avLst>
              <a:gd name="adj1" fmla="val -83897"/>
              <a:gd name="adj2" fmla="val 806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Застосувати фільтр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9037B-04F0-4CC5-874D-BD0D25784208}"/>
              </a:ext>
            </a:extLst>
          </p:cNvPr>
          <p:cNvSpPr txBox="1"/>
          <p:nvPr/>
        </p:nvSpPr>
        <p:spPr>
          <a:xfrm>
            <a:off x="6512452" y="4754477"/>
            <a:ext cx="3010620" cy="1384995"/>
          </a:xfrm>
          <a:prstGeom prst="wedgeRectCallout">
            <a:avLst>
              <a:gd name="adj1" fmla="val -21296"/>
              <a:gd name="adj2" fmla="val -11971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Параметри розширеного фільтра</a:t>
            </a:r>
          </a:p>
        </p:txBody>
      </p:sp>
    </p:spTree>
    <p:extLst>
      <p:ext uri="{BB962C8B-B14F-4D97-AF65-F5344CB8AC3E}">
        <p14:creationId xmlns:p14="http://schemas.microsoft.com/office/powerpoint/2010/main" val="23848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1" grpId="0" animBg="1"/>
      <p:bldP spid="14" grpId="0" animBg="1"/>
      <p:bldP spid="15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Видалення фільтра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створенням будь-якого фільтра потрібно впевнитися в тому, що для даної таблиці не встановлено умови фільтрування. Якщо жодних умов відбору не накладено, то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 фільтр </a:t>
            </a:r>
            <a:r>
              <a:rPr lang="uk-UA" sz="2800" b="1" i="1" kern="0" dirty="0">
                <a:solidFill>
                  <a:srgbClr val="FFFFFF"/>
                </a:solidFill>
              </a:rPr>
              <a:t>буде неактивною.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59DD3-553B-44AC-95B7-40088D2CFA9C}"/>
              </a:ext>
            </a:extLst>
          </p:cNvPr>
          <p:cNvSpPr txBox="1"/>
          <p:nvPr/>
        </p:nvSpPr>
        <p:spPr>
          <a:xfrm>
            <a:off x="72008" y="3558463"/>
            <a:ext cx="858361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</a:t>
            </a:r>
            <a:r>
              <a:rPr lang="uk-UA" sz="2800" b="1" i="1" kern="0" dirty="0">
                <a:solidFill>
                  <a:srgbClr val="FFFF00"/>
                </a:solidFill>
              </a:rPr>
              <a:t>видалення фільтра </a:t>
            </a:r>
            <a:r>
              <a:rPr lang="uk-UA" sz="2800" b="1" i="1" kern="0" dirty="0">
                <a:solidFill>
                  <a:srgbClr val="FFFFFF"/>
                </a:solidFill>
              </a:rPr>
              <a:t>необхідно на панелі інструментів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Параметри розширеного фільтру</a:t>
            </a:r>
            <a:r>
              <a:rPr lang="uk-UA" sz="2800" b="1" i="1" kern="0" dirty="0">
                <a:solidFill>
                  <a:srgbClr val="FFFFFF"/>
                </a:solidFill>
              </a:rPr>
              <a:t>, натиснути  </a:t>
            </a:r>
            <a:r>
              <a:rPr lang="uk-UA" sz="2800" b="1" i="1" kern="0" dirty="0">
                <a:solidFill>
                  <a:srgbClr val="FFFF00"/>
                </a:solidFill>
              </a:rPr>
              <a:t>Очистити всі фільтри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A3DC8-F106-4503-A77F-2E43FC9481B9}"/>
              </a:ext>
            </a:extLst>
          </p:cNvPr>
          <p:cNvSpPr txBox="1"/>
          <p:nvPr/>
        </p:nvSpPr>
        <p:spPr>
          <a:xfrm>
            <a:off x="70929" y="553637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Фільтр, раніше збережений із цією таблицею, буде видалено, кнопка Застосувати фільтр стане неактивною.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D03932-06FB-4991-BB65-51251851F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51"/>
          <a:stretch/>
        </p:blipFill>
        <p:spPr>
          <a:xfrm>
            <a:off x="8759536" y="3558463"/>
            <a:ext cx="3360456" cy="181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3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фільтра</a:t>
            </a:r>
            <a:br>
              <a:rPr lang="uk-UA" dirty="0"/>
            </a:br>
            <a:r>
              <a:rPr lang="uk-UA" dirty="0"/>
              <a:t>за виділеним зразком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скористатися найпростішим засобом </a:t>
            </a:r>
            <a:r>
              <a:rPr lang="uk-UA" sz="2800" b="1" i="1" kern="0" dirty="0">
                <a:solidFill>
                  <a:srgbClr val="FFFF00"/>
                </a:solidFill>
              </a:rPr>
              <a:t>відбору даних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86065B-C83C-47ED-9B93-D27BEF82590C}"/>
              </a:ext>
            </a:extLst>
          </p:cNvPr>
          <p:cNvSpPr txBox="1"/>
          <p:nvPr/>
        </p:nvSpPr>
        <p:spPr>
          <a:xfrm>
            <a:off x="70929" y="225728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таблицю (наприклад,  Успішність);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B4745-6123-4AED-9203-122F043E34ED}"/>
              </a:ext>
            </a:extLst>
          </p:cNvPr>
          <p:cNvSpPr txBox="1"/>
          <p:nvPr/>
        </p:nvSpPr>
        <p:spPr>
          <a:xfrm>
            <a:off x="70929" y="2886914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Виділити елемент, за яким проводитиметься фільтрування (наприклад,  Інформатика);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DC198-AA58-41D9-BA85-5FCB36655526}"/>
              </a:ext>
            </a:extLst>
          </p:cNvPr>
          <p:cNvSpPr txBox="1"/>
          <p:nvPr/>
        </p:nvSpPr>
        <p:spPr>
          <a:xfrm>
            <a:off x="70929" y="4573547"/>
            <a:ext cx="711958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списку вибрати потрібне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(Не дорівнює «Інформатика»).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E8C22F44-97E5-4C29-BCE6-ACDF1C028CF1}"/>
              </a:ext>
            </a:extLst>
          </p:cNvPr>
          <p:cNvGrpSpPr/>
          <p:nvPr/>
        </p:nvGrpSpPr>
        <p:grpSpPr>
          <a:xfrm>
            <a:off x="70929" y="3945674"/>
            <a:ext cx="12050142" cy="523220"/>
            <a:chOff x="70929" y="3945674"/>
            <a:chExt cx="12050142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01CF2B-FBCD-4D20-84E9-A47175B714B6}"/>
                </a:ext>
              </a:extLst>
            </p:cNvPr>
            <p:cNvSpPr txBox="1"/>
            <p:nvPr/>
          </p:nvSpPr>
          <p:spPr>
            <a:xfrm>
              <a:off x="70929" y="3945674"/>
              <a:ext cx="1205014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14350" lvl="0" indent="-514350" algn="just" fontAlgn="base">
                <a:spcBef>
                  <a:spcPct val="0"/>
                </a:spcBef>
                <a:spcAft>
                  <a:spcPct val="0"/>
                </a:spcAft>
                <a:buFont typeface="+mj-lt"/>
                <a:buAutoNum type="arabicParenR" startAt="3"/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натиснути на панелі інструментів кнопку Виділення   ;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1226B08-F692-48A2-9BD7-886EA009E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43673" y="4033307"/>
              <a:ext cx="339006" cy="308187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74DB83-AEE9-4A19-9D54-B3DAADB5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580" y="4573546"/>
            <a:ext cx="4182416" cy="206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Фільтрування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результаті фільтрації в таблиці залишаться видимими лише ті записи, що мають дані, які не збігаються з виділеним зразком.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3E0DDA-BBA5-4896-BAE9-773B4AC9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37" y="2774126"/>
            <a:ext cx="11494525" cy="3232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184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Фільтрування даних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259953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скасувати дію фільтра </a:t>
            </a:r>
            <a:r>
              <a:rPr lang="uk-UA" sz="2800" b="1" i="1" kern="0" dirty="0">
                <a:solidFill>
                  <a:srgbClr val="FFFFFF"/>
                </a:solidFill>
              </a:rPr>
              <a:t>(не знищити його!) і побачити всі записи, потрібно натиснути на панелі інструментів кнопку  </a:t>
            </a:r>
            <a:r>
              <a:rPr lang="uk-UA" sz="2800" b="1" i="1" kern="0" dirty="0">
                <a:solidFill>
                  <a:srgbClr val="FFFF00"/>
                </a:solidFill>
              </a:rPr>
              <a:t>Застосувати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C552D0-5531-4F99-A4B1-B2061066F3D5}"/>
              </a:ext>
            </a:extLst>
          </p:cNvPr>
          <p:cNvSpPr txBox="1"/>
          <p:nvPr/>
        </p:nvSpPr>
        <p:spPr>
          <a:xfrm>
            <a:off x="1567543" y="1352628"/>
            <a:ext cx="1055460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Фільтр не змінює даних у таблиці, а лише приховує ті, які не цікавлять користувача.</a:t>
            </a:r>
          </a:p>
        </p:txBody>
      </p:sp>
      <p:pic>
        <p:nvPicPr>
          <p:cNvPr id="8" name="Picture 2" descr="attention, notice, warning icon">
            <a:extLst>
              <a:ext uri="{FF2B5EF4-FFF2-40B4-BE49-F238E27FC236}">
                <a16:creationId xmlns:a16="http://schemas.microsoft.com/office/drawing/2014/main" id="{186CD4D8-1E5F-41B1-9553-C494FBF8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DB6226-CA97-4F2B-8A7A-2FE0FD217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6" y="4164116"/>
            <a:ext cx="11656248" cy="209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F903EE9-40AA-4060-A466-ADEE69977B9B}"/>
              </a:ext>
            </a:extLst>
          </p:cNvPr>
          <p:cNvSpPr/>
          <p:nvPr/>
        </p:nvSpPr>
        <p:spPr>
          <a:xfrm>
            <a:off x="6540842" y="5663473"/>
            <a:ext cx="1830998" cy="3141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0868D8E5-F8FD-4E0A-B4FE-3F1004AE5119}"/>
              </a:ext>
            </a:extLst>
          </p:cNvPr>
          <p:cNvSpPr/>
          <p:nvPr/>
        </p:nvSpPr>
        <p:spPr>
          <a:xfrm rot="18900000">
            <a:off x="7276543" y="501707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4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Використання простих фільтрів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DD2B2-811B-4023-8B31-E2A7EBF26D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простого фільтра </a:t>
            </a:r>
            <a:r>
              <a:rPr lang="uk-UA" sz="2800" b="1" i="1" kern="0" dirty="0">
                <a:solidFill>
                  <a:srgbClr val="FFFFFF"/>
                </a:solidFill>
              </a:rPr>
              <a:t>необхідно відкрити потрібну таблицю, відкрити на вкладці 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 список </a:t>
            </a:r>
            <a:r>
              <a:rPr lang="uk-UA" sz="2800" b="1" i="1" kern="0" dirty="0">
                <a:solidFill>
                  <a:srgbClr val="FFFF00"/>
                </a:solidFill>
              </a:rPr>
              <a:t>Додатково</a:t>
            </a:r>
            <a:r>
              <a:rPr lang="uk-UA" sz="2800" b="1" i="1" kern="0" dirty="0">
                <a:solidFill>
                  <a:srgbClr val="FFFFFF"/>
                </a:solidFill>
              </a:rPr>
              <a:t> та вибрати у списку команду  </a:t>
            </a:r>
            <a:r>
              <a:rPr lang="uk-UA" sz="2800" b="1" i="1" kern="0" dirty="0">
                <a:solidFill>
                  <a:srgbClr val="FFFF00"/>
                </a:solidFill>
              </a:rPr>
              <a:t>Змінити фільтр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2941D3-13C8-4786-8992-9AD2150D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5" y="2855027"/>
            <a:ext cx="11763910" cy="258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D2A2B8-86C9-43E8-98CE-9AA6B5404792}"/>
              </a:ext>
            </a:extLst>
          </p:cNvPr>
          <p:cNvSpPr/>
          <p:nvPr/>
        </p:nvSpPr>
        <p:spPr>
          <a:xfrm>
            <a:off x="992044" y="3287116"/>
            <a:ext cx="989848" cy="47041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D39F0EF7-114F-416A-822B-EBAF75129A26}"/>
              </a:ext>
            </a:extLst>
          </p:cNvPr>
          <p:cNvSpPr/>
          <p:nvPr/>
        </p:nvSpPr>
        <p:spPr>
          <a:xfrm rot="18900000">
            <a:off x="1335375" y="265655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B222513A-FA08-4984-950F-7937FAFAEBF3}"/>
              </a:ext>
            </a:extLst>
          </p:cNvPr>
          <p:cNvSpPr/>
          <p:nvPr/>
        </p:nvSpPr>
        <p:spPr>
          <a:xfrm>
            <a:off x="6536632" y="4053023"/>
            <a:ext cx="1332287" cy="3223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id="{F541078F-400D-4A9D-AC94-302E2C93A6EC}"/>
              </a:ext>
            </a:extLst>
          </p:cNvPr>
          <p:cNvSpPr/>
          <p:nvPr/>
        </p:nvSpPr>
        <p:spPr>
          <a:xfrm rot="18900000">
            <a:off x="7398124" y="339562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2F5876C-2C87-45A9-8C0D-35E5B9BEB48E}"/>
              </a:ext>
            </a:extLst>
          </p:cNvPr>
          <p:cNvSpPr/>
          <p:nvPr/>
        </p:nvSpPr>
        <p:spPr>
          <a:xfrm>
            <a:off x="6585584" y="4691003"/>
            <a:ext cx="3208656" cy="3223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887439E6-D205-418A-9282-3620EF9043DE}"/>
              </a:ext>
            </a:extLst>
          </p:cNvPr>
          <p:cNvSpPr/>
          <p:nvPr/>
        </p:nvSpPr>
        <p:spPr>
          <a:xfrm rot="18900000">
            <a:off x="7815467" y="404169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1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161264</TotalTime>
  <Words>1071</Words>
  <Application>Microsoft Office PowerPoint</Application>
  <PresentationFormat>Широкий екран</PresentationFormat>
  <Paragraphs>134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Verdana</vt:lpstr>
      <vt:lpstr>Wingdings</vt:lpstr>
      <vt:lpstr>Тема Office</vt:lpstr>
      <vt:lpstr>Фільтрування даних</vt:lpstr>
      <vt:lpstr>Фільтрування даних</vt:lpstr>
      <vt:lpstr>Фільтрування даних</vt:lpstr>
      <vt:lpstr>Фільтрування даних</vt:lpstr>
      <vt:lpstr>Видалення фільтра</vt:lpstr>
      <vt:lpstr>Використання фільтра за виділеним зразком</vt:lpstr>
      <vt:lpstr>Фільтрування даних</vt:lpstr>
      <vt:lpstr>Фільтрування даних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Використання простих фільтрів</vt:lpstr>
      <vt:lpstr>Розгадайте ребус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1276</cp:revision>
  <dcterms:created xsi:type="dcterms:W3CDTF">2016-06-06T19:48:43Z</dcterms:created>
  <dcterms:modified xsi:type="dcterms:W3CDTF">2019-06-19T07:55:14Z</dcterms:modified>
</cp:coreProperties>
</file>