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791" r:id="rId3"/>
    <p:sldId id="1789" r:id="rId4"/>
    <p:sldId id="1788" r:id="rId5"/>
    <p:sldId id="1790" r:id="rId6"/>
    <p:sldId id="1792" r:id="rId7"/>
    <p:sldId id="1796" r:id="rId8"/>
    <p:sldId id="1799" r:id="rId9"/>
    <p:sldId id="1793" r:id="rId10"/>
    <p:sldId id="1797" r:id="rId11"/>
    <p:sldId id="1798" r:id="rId12"/>
    <p:sldId id="1800" r:id="rId13"/>
    <p:sldId id="1801" r:id="rId14"/>
    <p:sldId id="1802" r:id="rId15"/>
    <p:sldId id="1803" r:id="rId16"/>
    <p:sldId id="1804" r:id="rId17"/>
    <p:sldId id="1805" r:id="rId18"/>
    <p:sldId id="1811" r:id="rId19"/>
    <p:sldId id="335" r:id="rId20"/>
    <p:sldId id="643" r:id="rId21"/>
    <p:sldId id="644" r:id="rId22"/>
    <p:sldId id="304" r:id="rId2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  <a:srgbClr val="FFCD05"/>
    <a:srgbClr val="27A4D5"/>
    <a:srgbClr val="FFFF00"/>
    <a:srgbClr val="00FFFF"/>
    <a:srgbClr val="0000FF"/>
    <a:srgbClr val="00FF00"/>
    <a:srgbClr val="114B66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5" autoAdjust="0"/>
    <p:restoredTop sz="95078" autoAdjust="0"/>
  </p:normalViewPr>
  <p:slideViewPr>
    <p:cSldViewPr snapToGrid="0">
      <p:cViewPr varScale="1">
        <p:scale>
          <a:sx n="74" d="100"/>
          <a:sy n="74" d="100"/>
        </p:scale>
        <p:origin x="58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F7B198C-4D93-4D54-AE95-CB8EC82A8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1"/>
          <a:stretch/>
        </p:blipFill>
        <p:spPr>
          <a:xfrm>
            <a:off x="-5145" y="0"/>
            <a:ext cx="4752896" cy="4935774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633713" y="2855732"/>
            <a:ext cx="244102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500" b="1" i="1" dirty="0">
                <a:solidFill>
                  <a:srgbClr val="002060"/>
                </a:solidFill>
                <a:latin typeface="Arial" panose="020B0604020202020204" pitchFamily="34" charset="0"/>
              </a:rPr>
              <a:t>1</a:t>
            </a:r>
            <a:r>
              <a:rPr lang="uk-UA" sz="11500" b="1" i="1" dirty="0">
                <a:solidFill>
                  <a:srgbClr val="00206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19.06.2019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19.06.2019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647763" y="593038"/>
            <a:ext cx="948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1</a:t>
            </a:r>
            <a:r>
              <a:rPr lang="uk-UA" sz="4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0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19.06.2019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19.06.2019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19.06.2019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19.06.2019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19.06.2019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19.06.2019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19.06.2019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19.06.2019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en-US" sz="3600" b="1" i="1" kern="0" dirty="0">
                <a:solidFill>
                  <a:srgbClr val="002060"/>
                </a:solidFill>
                <a:latin typeface="Verdana"/>
              </a:rPr>
              <a:t>2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4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396C750-630F-4A05-9CEF-8272EF1467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57131"/>
            <a:ext cx="7137066" cy="1801607"/>
          </a:xfrm>
        </p:spPr>
        <p:txBody>
          <a:bodyPr>
            <a:noAutofit/>
          </a:bodyPr>
          <a:lstStyle/>
          <a:p>
            <a:r>
              <a:rPr lang="uk-UA" sz="6000" dirty="0">
                <a:effectLst/>
              </a:rPr>
              <a:t>Запити на вибірку даних</a:t>
            </a:r>
            <a:endParaRPr lang="uk-UA" sz="6000" dirty="0"/>
          </a:p>
        </p:txBody>
      </p:sp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1CCAE8BF-C683-4841-8B84-36E39A27C94A}"/>
              </a:ext>
            </a:extLst>
          </p:cNvPr>
          <p:cNvGrpSpPr/>
          <p:nvPr/>
        </p:nvGrpSpPr>
        <p:grpSpPr>
          <a:xfrm>
            <a:off x="6562014" y="3662320"/>
            <a:ext cx="2314131" cy="2333067"/>
            <a:chOff x="4936414" y="2837275"/>
            <a:chExt cx="2545557" cy="2566387"/>
          </a:xfrm>
        </p:grpSpPr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05A772E3-D915-45E4-9AC3-76EF357B01DA}"/>
                </a:ext>
              </a:extLst>
            </p:cNvPr>
            <p:cNvSpPr/>
            <p:nvPr/>
          </p:nvSpPr>
          <p:spPr>
            <a:xfrm>
              <a:off x="5009569" y="2909455"/>
              <a:ext cx="2453008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2" name="Picture 2" descr="access, microsoft, ms, office, services, suite, windows icon">
              <a:extLst>
                <a:ext uri="{FF2B5EF4-FFF2-40B4-BE49-F238E27FC236}">
                  <a16:creationId xmlns:a16="http://schemas.microsoft.com/office/drawing/2014/main" id="{29758A3B-ADC4-4AF2-BEC9-F8882ACEF1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51" t="11207" r="11875" b="11792"/>
            <a:stretch/>
          </p:blipFill>
          <p:spPr bwMode="auto">
            <a:xfrm>
              <a:off x="4936414" y="2837275"/>
              <a:ext cx="2545557" cy="256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2" descr="Ð ÐµÐ·ÑÐ»ÑÑÐ°Ñ Ð¿Ð¾ÑÑÐºÑ Ð·Ð¾Ð±ÑÐ°Ð¶ÐµÐ½Ñ Ð·Ð° Ð·Ð°Ð¿Ð¸ÑÐ¾Ð¼ &quot;sample data icon&quot;">
            <a:extLst>
              <a:ext uri="{FF2B5EF4-FFF2-40B4-BE49-F238E27FC236}">
                <a16:creationId xmlns:a16="http://schemas.microsoft.com/office/drawing/2014/main" id="{8247090D-08EE-49DF-A80F-21B0F6CB4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296" y="3662320"/>
            <a:ext cx="3110756" cy="233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простого запиту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7DD2B2-811B-4023-8B31-E2A7EBF26D39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7FCB6F-A644-46E7-8F20-09826B5B8E98}"/>
              </a:ext>
            </a:extLst>
          </p:cNvPr>
          <p:cNvSpPr txBox="1"/>
          <p:nvPr/>
        </p:nvSpPr>
        <p:spPr>
          <a:xfrm>
            <a:off x="72008" y="1843388"/>
            <a:ext cx="6941856" cy="310854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клацнути назву потрібного поля — вона з’явиться у клітинці, нижче з’явиться назва таблиці, з якої вибиратиметься це поле; за потреби у рядку  </a:t>
            </a:r>
            <a:r>
              <a:rPr lang="uk-UA" sz="2800" b="1" i="1" kern="0" dirty="0">
                <a:solidFill>
                  <a:srgbClr val="FFFF00"/>
                </a:solidFill>
              </a:rPr>
              <a:t>Сортування</a:t>
            </a:r>
            <a:r>
              <a:rPr lang="uk-UA" sz="2800" b="1" i="1" kern="0" dirty="0">
                <a:solidFill>
                  <a:srgbClr val="FFFFFF"/>
                </a:solidFill>
              </a:rPr>
              <a:t> вибрати вид упорядкування;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471545-E4FB-4796-AC4E-2486C8D85579}"/>
              </a:ext>
            </a:extLst>
          </p:cNvPr>
          <p:cNvSpPr txBox="1"/>
          <p:nvPr/>
        </p:nvSpPr>
        <p:spPr>
          <a:xfrm>
            <a:off x="70929" y="5060755"/>
            <a:ext cx="12050142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рядку </a:t>
            </a:r>
            <a:r>
              <a:rPr lang="uk-UA" sz="2800" b="1" i="1" kern="0" dirty="0">
                <a:solidFill>
                  <a:srgbClr val="FFFF00"/>
                </a:solidFill>
              </a:rPr>
              <a:t>Відображення</a:t>
            </a:r>
            <a:r>
              <a:rPr lang="uk-UA" sz="2800" b="1" i="1" kern="0" dirty="0">
                <a:solidFill>
                  <a:srgbClr val="FFFFFF"/>
                </a:solidFill>
              </a:rPr>
              <a:t>: автоматично встановиться прапорець (якщо його зняти, вміст поля не виводитиметься в підсумковій таблиці);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06C741-9543-4300-8C81-5B527F28E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0118" y="2117503"/>
            <a:ext cx="4887907" cy="2473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Пряма зі стрілкою 10">
            <a:extLst>
              <a:ext uri="{FF2B5EF4-FFF2-40B4-BE49-F238E27FC236}">
                <a16:creationId xmlns:a16="http://schemas.microsoft.com/office/drawing/2014/main" id="{B0C03806-98B9-4EF4-BA84-C164FDF0B32F}"/>
              </a:ext>
            </a:extLst>
          </p:cNvPr>
          <p:cNvCxnSpPr>
            <a:cxnSpLocks/>
          </p:cNvCxnSpPr>
          <p:nvPr/>
        </p:nvCxnSpPr>
        <p:spPr>
          <a:xfrm flipV="1">
            <a:off x="7647709" y="3813464"/>
            <a:ext cx="2857500" cy="1247292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6095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простого запиту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7DD2B2-811B-4023-8B31-E2A7EBF26D39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A5167A-DB87-46FE-AEF4-618E56D5AF68}"/>
              </a:ext>
            </a:extLst>
          </p:cNvPr>
          <p:cNvSpPr txBox="1"/>
          <p:nvPr/>
        </p:nvSpPr>
        <p:spPr>
          <a:xfrm>
            <a:off x="70929" y="1849964"/>
            <a:ext cx="12050142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4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перейти в наступне поле, де повторити такі самі дії для наступного поля (на рисунку послідовно введено поля  Прізвище, </a:t>
            </a:r>
            <a:r>
              <a:rPr lang="uk-UA" sz="2800" b="1" i="1" kern="0" dirty="0" err="1">
                <a:solidFill>
                  <a:srgbClr val="FFFFFF"/>
                </a:solidFill>
              </a:rPr>
              <a:t>Імя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 err="1">
                <a:solidFill>
                  <a:srgbClr val="FFFFFF"/>
                </a:solidFill>
              </a:rPr>
              <a:t>НазваПред</a:t>
            </a:r>
            <a:r>
              <a:rPr lang="uk-UA" sz="2800" b="1" i="1" kern="0" dirty="0">
                <a:solidFill>
                  <a:srgbClr val="FFFFFF"/>
                </a:solidFill>
              </a:rPr>
              <a:t>, Оцінка);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4E316F-CC14-474F-BE39-FC468FD8D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21" y="3346295"/>
            <a:ext cx="10899358" cy="2221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957B48-F6AD-417B-A1EF-85436FF0E70F}"/>
              </a:ext>
            </a:extLst>
          </p:cNvPr>
          <p:cNvSpPr txBox="1"/>
          <p:nvPr/>
        </p:nvSpPr>
        <p:spPr>
          <a:xfrm>
            <a:off x="70929" y="5762182"/>
            <a:ext cx="1205014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перейти на вкладку </a:t>
            </a:r>
            <a:r>
              <a:rPr lang="uk-UA" sz="2800" b="1" i="1" kern="0" dirty="0">
                <a:solidFill>
                  <a:srgbClr val="FFFF00"/>
                </a:solidFill>
              </a:rPr>
              <a:t>Конструктор</a:t>
            </a:r>
            <a:r>
              <a:rPr lang="uk-UA" sz="2800" b="1" i="1" kern="0" dirty="0">
                <a:solidFill>
                  <a:srgbClr val="FFFFFF"/>
                </a:solidFill>
              </a:rPr>
              <a:t>, щоб у вікні запиту було видно панель інструментів.</a:t>
            </a:r>
          </a:p>
        </p:txBody>
      </p:sp>
    </p:spTree>
    <p:extLst>
      <p:ext uri="{BB962C8B-B14F-4D97-AF65-F5344CB8AC3E}">
        <p14:creationId xmlns:p14="http://schemas.microsoft.com/office/powerpoint/2010/main" val="18478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простого запиту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B6095F-5281-43E1-B468-A45E33711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425" y="2702669"/>
            <a:ext cx="6915150" cy="3695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D80744F8-F737-4C4B-AAB6-1651A54C8E6D}"/>
              </a:ext>
            </a:extLst>
          </p:cNvPr>
          <p:cNvGrpSpPr/>
          <p:nvPr/>
        </p:nvGrpSpPr>
        <p:grpSpPr>
          <a:xfrm>
            <a:off x="72008" y="1196763"/>
            <a:ext cx="12050142" cy="1384995"/>
            <a:chOff x="72008" y="1196763"/>
            <a:chExt cx="12050142" cy="138499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37DD2B2-811B-4023-8B31-E2A7EBF26D39}"/>
                </a:ext>
              </a:extLst>
            </p:cNvPr>
            <p:cNvSpPr txBox="1"/>
            <p:nvPr/>
          </p:nvSpPr>
          <p:spPr>
            <a:xfrm>
              <a:off x="72008" y="1196763"/>
              <a:ext cx="12050142" cy="1384995"/>
            </a:xfrm>
            <a:prstGeom prst="rect">
              <a:avLst/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indent="457189"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Для вилучення поля його достатньо виділити (клацнути над ним після появи стрілки  ) і натиснути клавішу </a:t>
              </a:r>
              <a:r>
                <a:rPr lang="uk-UA" sz="2800" b="1" i="1" kern="0" dirty="0" err="1">
                  <a:solidFill>
                    <a:srgbClr val="FFFF00"/>
                  </a:solidFill>
                </a:rPr>
                <a:t>Delete</a:t>
              </a:r>
              <a:r>
                <a:rPr lang="uk-UA" sz="2800" b="1" i="1" kern="0" dirty="0">
                  <a:solidFill>
                    <a:srgbClr val="FFFFFF"/>
                  </a:solidFill>
                </a:rPr>
                <a:t>.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72A55FF7-7A73-4948-B2C4-6592E8AB6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61799" y="1695387"/>
              <a:ext cx="239021" cy="3877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551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Запуск і збереження запиту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7DD2B2-811B-4023-8B31-E2A7EBF26D39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запуску запиту, тобто його відкриття в режимі таблиці, потрібно натиснути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Запуск</a:t>
            </a:r>
            <a:r>
              <a:rPr lang="uk-UA" sz="2800" b="1" i="1" kern="0" dirty="0">
                <a:solidFill>
                  <a:srgbClr val="FFFFFF"/>
                </a:solidFill>
              </a:rPr>
              <a:t> на панелі інструментів або перевести запит у Подання таблиці  натисканням кнопки </a:t>
            </a:r>
            <a:r>
              <a:rPr lang="uk-UA" sz="2800" b="1" i="1" kern="0" dirty="0">
                <a:solidFill>
                  <a:srgbClr val="FFFF00"/>
                </a:solidFill>
              </a:rPr>
              <a:t>Вигляд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471812-1E24-413A-9AE1-F5C2AE2A69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986"/>
          <a:stretch/>
        </p:blipFill>
        <p:spPr>
          <a:xfrm>
            <a:off x="226141" y="3259658"/>
            <a:ext cx="11739718" cy="2702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DAA17F3B-9509-4931-91EF-B599CD7938AC}"/>
              </a:ext>
            </a:extLst>
          </p:cNvPr>
          <p:cNvSpPr/>
          <p:nvPr/>
        </p:nvSpPr>
        <p:spPr>
          <a:xfrm>
            <a:off x="9215082" y="3845356"/>
            <a:ext cx="1950758" cy="59964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BBFA1546-37A5-4A53-8FE0-8DF9A16D796E}"/>
              </a:ext>
            </a:extLst>
          </p:cNvPr>
          <p:cNvSpPr/>
          <p:nvPr/>
        </p:nvSpPr>
        <p:spPr>
          <a:xfrm rot="18900000">
            <a:off x="10028950" y="323745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FF291216-57EC-4708-AFC7-A69B905975B9}"/>
              </a:ext>
            </a:extLst>
          </p:cNvPr>
          <p:cNvSpPr/>
          <p:nvPr/>
        </p:nvSpPr>
        <p:spPr>
          <a:xfrm>
            <a:off x="1219200" y="4389608"/>
            <a:ext cx="736600" cy="103075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id="{3ECD25F6-B529-46D9-985A-B446DC565E39}"/>
              </a:ext>
            </a:extLst>
          </p:cNvPr>
          <p:cNvSpPr/>
          <p:nvPr/>
        </p:nvSpPr>
        <p:spPr>
          <a:xfrm rot="18900000">
            <a:off x="1647903" y="4025543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dirty="0">
                <a:solidFill>
                  <a:srgbClr val="FFFFFF"/>
                </a:solidFill>
                <a:latin typeface="Verdana"/>
              </a:rPr>
              <a:t>2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92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Запуск і збереження запиту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7DD2B2-811B-4023-8B31-E2A7EBF26D39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Після цього кнопка </a:t>
            </a:r>
            <a:r>
              <a:rPr lang="uk-UA" sz="2800" b="1" i="1" kern="0" dirty="0">
                <a:solidFill>
                  <a:srgbClr val="FFFF00"/>
                </a:solidFill>
              </a:rPr>
              <a:t>Вигляд</a:t>
            </a:r>
            <a:r>
              <a:rPr lang="uk-UA" sz="2800" b="1" i="1" kern="0" dirty="0">
                <a:solidFill>
                  <a:srgbClr val="FFFFFF"/>
                </a:solidFill>
              </a:rPr>
              <a:t> перетвориться на кнопку, натискання якої приводить до повернення в режим конструктора.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9B75D5-E81D-4690-9D3B-5372E24E0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752" y="2694938"/>
            <a:ext cx="6281400" cy="3293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43204E-1CB7-4373-A1FA-5A4CE01F0D54}"/>
              </a:ext>
            </a:extLst>
          </p:cNvPr>
          <p:cNvSpPr txBox="1"/>
          <p:nvPr/>
        </p:nvSpPr>
        <p:spPr>
          <a:xfrm>
            <a:off x="69849" y="2694938"/>
            <a:ext cx="5603587" cy="329320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Почергове натискання цих кнопок дає можливість </a:t>
            </a:r>
            <a:r>
              <a:rPr lang="uk-UA" sz="2600" b="1" i="1" kern="0" dirty="0" err="1">
                <a:solidFill>
                  <a:srgbClr val="FFFFFF"/>
                </a:solidFill>
              </a:rPr>
              <a:t>оперативно</a:t>
            </a:r>
            <a:r>
              <a:rPr lang="uk-UA" sz="2600" b="1" i="1" kern="0" dirty="0">
                <a:solidFill>
                  <a:srgbClr val="FFFFFF"/>
                </a:solidFill>
              </a:rPr>
              <a:t> переглядати результати виконання запиту. У нашому випадку результатом виконання запиту є таблиця, наведена на рисунку.</a:t>
            </a:r>
          </a:p>
        </p:txBody>
      </p:sp>
    </p:spTree>
    <p:extLst>
      <p:ext uri="{BB962C8B-B14F-4D97-AF65-F5344CB8AC3E}">
        <p14:creationId xmlns:p14="http://schemas.microsoft.com/office/powerpoint/2010/main" val="381005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Запуск і збереження запиту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7DD2B2-811B-4023-8B31-E2A7EBF26D39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Зверніть увагу на те, що запит сформовано із використанням даних із трьох зв’язаних таблиць: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D7B90106-BC1F-4E3C-BA83-EFC6044BA4E2}"/>
              </a:ext>
            </a:extLst>
          </p:cNvPr>
          <p:cNvSpPr/>
          <p:nvPr/>
        </p:nvSpPr>
        <p:spPr>
          <a:xfrm>
            <a:off x="72007" y="2264346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Учні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4056EC5A-548F-489A-9CE3-FA56E7ECF094}"/>
              </a:ext>
            </a:extLst>
          </p:cNvPr>
          <p:cNvSpPr/>
          <p:nvPr/>
        </p:nvSpPr>
        <p:spPr>
          <a:xfrm>
            <a:off x="4110552" y="2264346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Предмети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82946484-DEA9-414F-8DF2-410D478D3B52}"/>
              </a:ext>
            </a:extLst>
          </p:cNvPr>
          <p:cNvSpPr/>
          <p:nvPr/>
        </p:nvSpPr>
        <p:spPr>
          <a:xfrm>
            <a:off x="8149100" y="2264346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Успішність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77E691-2B5E-4A1A-A8AD-A987396BFCA9}"/>
              </a:ext>
            </a:extLst>
          </p:cNvPr>
          <p:cNvSpPr txBox="1"/>
          <p:nvPr/>
        </p:nvSpPr>
        <p:spPr>
          <a:xfrm>
            <a:off x="70929" y="3670483"/>
            <a:ext cx="7306615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збереження запиту пропонується назва  Запит1, у вікні якого слід увести потрібну назву (тут  Журнал) і натиснути кнопку  </a:t>
            </a:r>
            <a:r>
              <a:rPr lang="uk-UA" sz="2800" b="1" i="1" kern="0" dirty="0">
                <a:solidFill>
                  <a:srgbClr val="FFFF00"/>
                </a:solidFill>
              </a:rPr>
              <a:t>ОК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C3C818-8733-4442-AAF5-C5097308D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8794" y="3670483"/>
            <a:ext cx="4552277" cy="2246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73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 із параметрами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7DD2B2-811B-4023-8B31-E2A7EBF26D39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Запит із параметрами надає користувачу додаткові можливості. </a:t>
            </a:r>
          </a:p>
        </p:txBody>
      </p:sp>
      <p:pic>
        <p:nvPicPr>
          <p:cNvPr id="8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FEE576DC-6EFC-4906-B242-ED11D7B40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652" y="2265073"/>
            <a:ext cx="7058340" cy="397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11493E-0E0B-4BAF-8A3B-8FE995BB3291}"/>
              </a:ext>
            </a:extLst>
          </p:cNvPr>
          <p:cNvSpPr txBox="1"/>
          <p:nvPr/>
        </p:nvSpPr>
        <p:spPr>
          <a:xfrm>
            <a:off x="72008" y="2265073"/>
            <a:ext cx="4874065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перед виконанням запиту можна ввести прізвище, за яким буде здійснено подальший пошук.</a:t>
            </a:r>
          </a:p>
        </p:txBody>
      </p:sp>
    </p:spTree>
    <p:extLst>
      <p:ext uri="{BB962C8B-B14F-4D97-AF65-F5344CB8AC3E}">
        <p14:creationId xmlns:p14="http://schemas.microsoft.com/office/powerpoint/2010/main" val="298196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 із параметрами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7DD2B2-811B-4023-8B31-E2A7EBF26D39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Створимо запит із параметрами. Для цього потрібно: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AA5B2F-AAA7-443E-BC50-B5FBE5523C3F}"/>
              </a:ext>
            </a:extLst>
          </p:cNvPr>
          <p:cNvSpPr txBox="1"/>
          <p:nvPr/>
        </p:nvSpPr>
        <p:spPr>
          <a:xfrm>
            <a:off x="70929" y="1806681"/>
            <a:ext cx="7727761" cy="31085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відкрити наявний запит у режимі конструктора; у  Бланк запиту в потрібному полі в записі Критерії ввести текст у квадратних дужках (наприклад, у полі  Прізвище в записі  Критерії записати </a:t>
            </a:r>
            <a:r>
              <a:rPr lang="uk-UA" sz="2800" b="1" i="1" kern="0" dirty="0">
                <a:solidFill>
                  <a:srgbClr val="FFFF00"/>
                </a:solidFill>
              </a:rPr>
              <a:t>[Ввести прізвище]</a:t>
            </a:r>
            <a:r>
              <a:rPr lang="uk-UA" sz="2800" b="1" i="1" kern="0" dirty="0">
                <a:solidFill>
                  <a:srgbClr val="FFFFFF"/>
                </a:solidFill>
              </a:rPr>
              <a:t>);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A17F95-6A7B-4474-9E3C-6E08E8C0DDB2}"/>
              </a:ext>
            </a:extLst>
          </p:cNvPr>
          <p:cNvSpPr txBox="1"/>
          <p:nvPr/>
        </p:nvSpPr>
        <p:spPr>
          <a:xfrm>
            <a:off x="70929" y="5022704"/>
            <a:ext cx="12050142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lvl="0" indent="457189" algn="just" fontAlgn="base">
              <a:spcBef>
                <a:spcPct val="0"/>
              </a:spcBef>
              <a:spcAft>
                <a:spcPct val="0"/>
              </a:spcAft>
              <a:defRPr sz="2800" b="1" i="1" kern="0">
                <a:solidFill>
                  <a:srgbClr val="FFFFFF"/>
                </a:solidFill>
              </a:defRPr>
            </a:lvl1pPr>
          </a:lstStyle>
          <a:p>
            <a:r>
              <a:rPr lang="uk-UA" dirty="0"/>
              <a:t>Умови відбору можна встановлювати за маскою, кількома полями (наприклад,  Прізвище та  </a:t>
            </a:r>
            <a:r>
              <a:rPr lang="uk-UA" dirty="0" err="1"/>
              <a:t>Імя</a:t>
            </a:r>
            <a:r>
              <a:rPr lang="uk-UA" dirty="0"/>
              <a:t>) або логічною операцією  Або;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E2A3825-1CB1-405D-8297-758398F83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0217" y="2338582"/>
            <a:ext cx="3943427" cy="2044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42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 із параметрами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7DD2B2-811B-4023-8B31-E2A7EBF26D39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AA5B2F-AAA7-443E-BC50-B5FBE5523C3F}"/>
              </a:ext>
            </a:extLst>
          </p:cNvPr>
          <p:cNvSpPr txBox="1"/>
          <p:nvPr/>
        </p:nvSpPr>
        <p:spPr>
          <a:xfrm>
            <a:off x="70929" y="1806681"/>
            <a:ext cx="12050142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діалоговому вікні, що з’явиться, увести значення параметра (наприклад,  </a:t>
            </a:r>
            <a:r>
              <a:rPr lang="uk-UA" sz="2800" b="1" i="1" kern="0" dirty="0" err="1">
                <a:solidFill>
                  <a:srgbClr val="FFFFFF"/>
                </a:solidFill>
              </a:rPr>
              <a:t>Долгерт</a:t>
            </a:r>
            <a:r>
              <a:rPr lang="uk-UA" sz="2800" b="1" i="1" kern="0" dirty="0">
                <a:solidFill>
                  <a:srgbClr val="FFFFFF"/>
                </a:solidFill>
              </a:rPr>
              <a:t>) і натиснути кнопку  ОК — підсумкова таблиця міститиме записи, які відповідають заданим параметрам.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484507-1CC7-4968-87AD-68F5F1517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0" y="3709261"/>
            <a:ext cx="7233879" cy="267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378869-D2A2-4657-AC36-EF1E3DBF43DD}"/>
              </a:ext>
            </a:extLst>
          </p:cNvPr>
          <p:cNvSpPr txBox="1"/>
          <p:nvPr/>
        </p:nvSpPr>
        <p:spPr>
          <a:xfrm>
            <a:off x="7377545" y="3706660"/>
            <a:ext cx="4743526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 </a:t>
            </a:r>
            <a:r>
              <a:rPr lang="uk-UA" sz="2800" b="1" i="1" kern="0" dirty="0">
                <a:solidFill>
                  <a:srgbClr val="FFFF00"/>
                </a:solidFill>
              </a:rPr>
              <a:t>скасувати введення параметрів</a:t>
            </a:r>
            <a:r>
              <a:rPr lang="uk-UA" sz="2800" b="1" i="1" kern="0" dirty="0">
                <a:solidFill>
                  <a:srgbClr val="FFFFFF"/>
                </a:solidFill>
              </a:rPr>
              <a:t>, потрібно в режимі конструктора очистити запис  Критерії.</a:t>
            </a:r>
          </a:p>
        </p:txBody>
      </p:sp>
    </p:spTree>
    <p:extLst>
      <p:ext uri="{BB962C8B-B14F-4D97-AF65-F5344CB8AC3E}">
        <p14:creationId xmlns:p14="http://schemas.microsoft.com/office/powerpoint/2010/main" val="4138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Питання для самоперевірки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чого використовуються запити?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8914" y="1826201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Чим запити відрізняються від фільтрів?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5820" y="2455639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створити простий запит?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4DC5DE-6C03-44E2-8C56-7C2B72334E7E}"/>
              </a:ext>
            </a:extLst>
          </p:cNvPr>
          <p:cNvSpPr txBox="1"/>
          <p:nvPr/>
        </p:nvSpPr>
        <p:spPr>
          <a:xfrm>
            <a:off x="78914" y="3067894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команди служать для відкриття створеного запиту?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921764-0338-4907-87E3-05A876D9A918}"/>
              </a:ext>
            </a:extLst>
          </p:cNvPr>
          <p:cNvSpPr txBox="1"/>
          <p:nvPr/>
        </p:nvSpPr>
        <p:spPr>
          <a:xfrm>
            <a:off x="72008" y="4121726"/>
            <a:ext cx="12036330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зберегти запит із потрібним іменем?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8E8947-E54D-4D38-8264-B577A69082CA}"/>
              </a:ext>
            </a:extLst>
          </p:cNvPr>
          <p:cNvSpPr txBox="1"/>
          <p:nvPr/>
        </p:nvSpPr>
        <p:spPr>
          <a:xfrm>
            <a:off x="85820" y="4744671"/>
            <a:ext cx="10454845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створюють запит із параметрами?</a:t>
            </a:r>
          </a:p>
        </p:txBody>
      </p:sp>
    </p:spTree>
    <p:extLst>
      <p:ext uri="{BB962C8B-B14F-4D97-AF65-F5344CB8AC3E}">
        <p14:creationId xmlns:p14="http://schemas.microsoft.com/office/powerpoint/2010/main" val="10651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9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Запити на вибірку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7DD2B2-811B-4023-8B31-E2A7EBF26D39}"/>
              </a:ext>
            </a:extLst>
          </p:cNvPr>
          <p:cNvSpPr txBox="1"/>
          <p:nvPr/>
        </p:nvSpPr>
        <p:spPr>
          <a:xfrm>
            <a:off x="72008" y="1196763"/>
            <a:ext cx="6952247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Потужним засобом відбору даних є </a:t>
            </a:r>
            <a:r>
              <a:rPr lang="uk-UA" sz="2800" b="1" i="1" kern="0" dirty="0">
                <a:solidFill>
                  <a:srgbClr val="FFFF00"/>
                </a:solidFill>
              </a:rPr>
              <a:t>запит</a:t>
            </a:r>
            <a:r>
              <a:rPr lang="uk-UA" sz="2800" b="1" i="1" kern="0" dirty="0">
                <a:solidFill>
                  <a:srgbClr val="FFFFFF"/>
                </a:solidFill>
              </a:rPr>
              <a:t>. Він дозволяє здійснювати відбір даних, що зберігаються в різних таблицях, за заданими умовами.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5C0E83-1E0A-480A-9632-BF04F47FA35B}"/>
              </a:ext>
            </a:extLst>
          </p:cNvPr>
          <p:cNvSpPr txBox="1"/>
          <p:nvPr/>
        </p:nvSpPr>
        <p:spPr>
          <a:xfrm>
            <a:off x="5372101" y="5130422"/>
            <a:ext cx="6592028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разі відкриття запиту на екрані відображається таблиця. </a:t>
            </a:r>
          </a:p>
        </p:txBody>
      </p:sp>
      <p:pic>
        <p:nvPicPr>
          <p:cNvPr id="10" name="Picture 10" descr="Ð ÐµÐ·ÑÐ»ÑÑÐ°Ñ Ð¿Ð¾ÑÑÐºÑ Ð·Ð¾Ð±ÑÐ°Ð¶ÐµÐ½Ñ Ð·Ð° Ð·Ð°Ð¿Ð¸ÑÐ¾Ð¼ &quot;request icon&quot;">
            <a:extLst>
              <a:ext uri="{FF2B5EF4-FFF2-40B4-BE49-F238E27FC236}">
                <a16:creationId xmlns:a16="http://schemas.microsoft.com/office/drawing/2014/main" id="{B9483DCF-C6E1-4F8B-AB8C-67CAE049FE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2" b="7608"/>
          <a:stretch/>
        </p:blipFill>
        <p:spPr bwMode="auto">
          <a:xfrm>
            <a:off x="7325592" y="1196763"/>
            <a:ext cx="3516318" cy="378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83F2298E-BA85-49AE-B42D-E3B9DDC9B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3640266"/>
            <a:ext cx="4718201" cy="287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30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03" y="1272160"/>
            <a:ext cx="4659625" cy="53478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24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136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-140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3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" y="1272160"/>
            <a:ext cx="4659625" cy="53478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1654"/>
              <a:gd name="adj2" fmla="val 161058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140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7" name="Округлена прямокутна виноска 5">
            <a:extLst>
              <a:ext uri="{FF2B5EF4-FFF2-40B4-BE49-F238E27FC236}">
                <a16:creationId xmlns:a16="http://schemas.microsoft.com/office/drawing/2014/main" id="{7F0C83C5-F8F0-4157-AC83-57C6D0E283FF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24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1D329985-5747-4942-A607-AF2506A0BA6B}"/>
              </a:ext>
            </a:extLst>
          </p:cNvPr>
          <p:cNvGrpSpPr/>
          <p:nvPr/>
        </p:nvGrpSpPr>
        <p:grpSpPr>
          <a:xfrm>
            <a:off x="6562014" y="3662320"/>
            <a:ext cx="2314131" cy="2333067"/>
            <a:chOff x="4936414" y="2837275"/>
            <a:chExt cx="2545557" cy="2566387"/>
          </a:xfrm>
        </p:grpSpPr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8CC87B54-EE80-4E68-AF47-B4FD4548BF26}"/>
                </a:ext>
              </a:extLst>
            </p:cNvPr>
            <p:cNvSpPr/>
            <p:nvPr/>
          </p:nvSpPr>
          <p:spPr>
            <a:xfrm>
              <a:off x="5009569" y="2909455"/>
              <a:ext cx="2453008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2" name="Picture 2" descr="access, microsoft, ms, office, services, suite, windows icon">
              <a:extLst>
                <a:ext uri="{FF2B5EF4-FFF2-40B4-BE49-F238E27FC236}">
                  <a16:creationId xmlns:a16="http://schemas.microsoft.com/office/drawing/2014/main" id="{6EDBA1C3-2BBD-46BC-988B-12F8441780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51" t="11207" r="11875" b="11792"/>
            <a:stretch/>
          </p:blipFill>
          <p:spPr bwMode="auto">
            <a:xfrm>
              <a:off x="4936414" y="2837275"/>
              <a:ext cx="2545557" cy="256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2" descr="Ð ÐµÐ·ÑÐ»ÑÑÐ°Ñ Ð¿Ð¾ÑÑÐºÑ Ð·Ð¾Ð±ÑÐ°Ð¶ÐµÐ½Ñ Ð·Ð° Ð·Ð°Ð¿Ð¸ÑÐ¾Ð¼ &quot;sample data icon&quot;">
            <a:extLst>
              <a:ext uri="{FF2B5EF4-FFF2-40B4-BE49-F238E27FC236}">
                <a16:creationId xmlns:a16="http://schemas.microsoft.com/office/drawing/2014/main" id="{BD958B9D-522C-4B1C-924F-DF6674E78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296" y="3662320"/>
            <a:ext cx="3110756" cy="233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Запити на вибірку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7DD2B2-811B-4023-8B31-E2A7EBF26D39}"/>
              </a:ext>
            </a:extLst>
          </p:cNvPr>
          <p:cNvSpPr txBox="1"/>
          <p:nvPr/>
        </p:nvSpPr>
        <p:spPr>
          <a:xfrm>
            <a:off x="72008" y="1196763"/>
            <a:ext cx="5289701" cy="526297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відміну від таблиці запит не містить даних. Він зберігає лише опис правила, за яким із БД можна отримати певні дані. У відкритому запиті відбувається пошук даних у таблицях згідно з цим правилом, а результати пошуку виводяться у вигляді таблиці.</a:t>
            </a:r>
          </a:p>
        </p:txBody>
      </p:sp>
      <p:pic>
        <p:nvPicPr>
          <p:cNvPr id="7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51577D52-91C8-4AE0-928E-2B38698B48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1" r="7505"/>
          <a:stretch/>
        </p:blipFill>
        <p:spPr bwMode="auto">
          <a:xfrm>
            <a:off x="5527965" y="1196763"/>
            <a:ext cx="6473536" cy="526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9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Запити на вибірку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7DD2B2-811B-4023-8B31-E2A7EBF26D39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своїми можливостями запити потужніші за фільтри: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D05D03E5-8FA0-4199-AB96-81B2EB1C48D0}"/>
              </a:ext>
            </a:extLst>
          </p:cNvPr>
          <p:cNvSpPr/>
          <p:nvPr/>
        </p:nvSpPr>
        <p:spPr>
          <a:xfrm>
            <a:off x="72006" y="4071995"/>
            <a:ext cx="5972332" cy="21313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діє в межах лише однієї таблиці, для якої його створено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B1FBB3DF-84E6-4743-A0E4-73636835C54E}"/>
              </a:ext>
            </a:extLst>
          </p:cNvPr>
          <p:cNvSpPr/>
          <p:nvPr/>
        </p:nvSpPr>
        <p:spPr>
          <a:xfrm>
            <a:off x="6149818" y="4071995"/>
            <a:ext cx="5972332" cy="21313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може опрацьовувати кілька зв’язаних об’єктів (таблиць, запитів) одночасно</a:t>
            </a:r>
          </a:p>
        </p:txBody>
      </p:sp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A8647D5D-5C7A-4D8D-9C68-ADB9DEFB2F2C}"/>
              </a:ext>
            </a:extLst>
          </p:cNvPr>
          <p:cNvGrpSpPr/>
          <p:nvPr/>
        </p:nvGrpSpPr>
        <p:grpSpPr>
          <a:xfrm>
            <a:off x="72007" y="2189035"/>
            <a:ext cx="5972332" cy="1728338"/>
            <a:chOff x="72007" y="2189035"/>
            <a:chExt cx="5972332" cy="1728338"/>
          </a:xfrm>
        </p:grpSpPr>
        <p:sp>
          <p:nvSpPr>
            <p:cNvPr id="7" name="Прямокутник 6">
              <a:extLst>
                <a:ext uri="{FF2B5EF4-FFF2-40B4-BE49-F238E27FC236}">
                  <a16:creationId xmlns:a16="http://schemas.microsoft.com/office/drawing/2014/main" id="{1FBF3EA6-03E8-4817-85B4-82860D8C6345}"/>
                </a:ext>
              </a:extLst>
            </p:cNvPr>
            <p:cNvSpPr/>
            <p:nvPr/>
          </p:nvSpPr>
          <p:spPr>
            <a:xfrm>
              <a:off x="72007" y="2278064"/>
              <a:ext cx="5972332" cy="163930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3600" b="1" i="1" kern="0" dirty="0">
                  <a:solidFill>
                    <a:srgbClr val="FFFFFF"/>
                  </a:solidFill>
                </a:rPr>
                <a:t>фільтр</a:t>
              </a:r>
            </a:p>
          </p:txBody>
        </p:sp>
        <p:pic>
          <p:nvPicPr>
            <p:cNvPr id="1026" name="Picture 2" descr="filter, funnel, sort icon">
              <a:extLst>
                <a:ext uri="{FF2B5EF4-FFF2-40B4-BE49-F238E27FC236}">
                  <a16:creationId xmlns:a16="http://schemas.microsoft.com/office/drawing/2014/main" id="{FDC29776-38AB-44B8-A041-0E720D5EA4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365" y="2189035"/>
              <a:ext cx="1728338" cy="1728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BBA63A7B-B303-4882-9438-6EEC02A9A40C}"/>
              </a:ext>
            </a:extLst>
          </p:cNvPr>
          <p:cNvGrpSpPr/>
          <p:nvPr/>
        </p:nvGrpSpPr>
        <p:grpSpPr>
          <a:xfrm>
            <a:off x="6149819" y="2278064"/>
            <a:ext cx="5972332" cy="1647197"/>
            <a:chOff x="6149819" y="2278064"/>
            <a:chExt cx="5972332" cy="1647197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id="{7D1D8A74-1C32-44D9-8F22-B0B5A7A655EE}"/>
                </a:ext>
              </a:extLst>
            </p:cNvPr>
            <p:cNvSpPr/>
            <p:nvPr/>
          </p:nvSpPr>
          <p:spPr>
            <a:xfrm>
              <a:off x="6149819" y="2278064"/>
              <a:ext cx="5972332" cy="163930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3600" b="1" i="1" kern="0" dirty="0">
                  <a:solidFill>
                    <a:srgbClr val="FFFFFF"/>
                  </a:solidFill>
                </a:rPr>
                <a:t>запит</a:t>
              </a:r>
            </a:p>
          </p:txBody>
        </p:sp>
        <p:pic>
          <p:nvPicPr>
            <p:cNvPr id="11" name="Picture 2" descr="proforma, request, sheet icon">
              <a:extLst>
                <a:ext uri="{FF2B5EF4-FFF2-40B4-BE49-F238E27FC236}">
                  <a16:creationId xmlns:a16="http://schemas.microsoft.com/office/drawing/2014/main" id="{A7B90B3E-4F67-4129-892F-1D9BEE8F91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0684" y="2285952"/>
              <a:ext cx="1639309" cy="1639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8950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простого запиту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7DD2B2-811B-4023-8B31-E2A7EBF26D39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Створити запит у середовищі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Access</a:t>
            </a:r>
            <a:r>
              <a:rPr lang="uk-UA" sz="2800" b="1" i="1" kern="0" dirty="0">
                <a:solidFill>
                  <a:srgbClr val="FFFFFF"/>
                </a:solidFill>
              </a:rPr>
              <a:t> можна за допомогою: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B3D4E9-3BCF-4255-BBEB-E0881CA21150}"/>
              </a:ext>
            </a:extLst>
          </p:cNvPr>
          <p:cNvSpPr txBox="1"/>
          <p:nvPr/>
        </p:nvSpPr>
        <p:spPr>
          <a:xfrm>
            <a:off x="5171184" y="2524297"/>
            <a:ext cx="1849630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або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35AFBD7-F1D2-486E-AFBF-F88A7E367C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539"/>
          <a:stretch/>
        </p:blipFill>
        <p:spPr>
          <a:xfrm>
            <a:off x="447675" y="3592438"/>
            <a:ext cx="11296650" cy="1881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0EC0BCDB-1C85-4D3A-97EF-F18090F58EAC}"/>
              </a:ext>
            </a:extLst>
          </p:cNvPr>
          <p:cNvSpPr/>
          <p:nvPr/>
        </p:nvSpPr>
        <p:spPr>
          <a:xfrm>
            <a:off x="4121959" y="4407292"/>
            <a:ext cx="718646" cy="86955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65F3C4-7BB5-448A-9218-C57954BCB261}"/>
              </a:ext>
            </a:extLst>
          </p:cNvPr>
          <p:cNvSpPr txBox="1"/>
          <p:nvPr/>
        </p:nvSpPr>
        <p:spPr>
          <a:xfrm>
            <a:off x="70929" y="2278076"/>
            <a:ext cx="4987672" cy="1077218"/>
          </a:xfrm>
          <a:prstGeom prst="wedgeRectCallout">
            <a:avLst>
              <a:gd name="adj1" fmla="val 37917"/>
              <a:gd name="adj2" fmla="val 16281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00"/>
                </a:solidFill>
              </a:rPr>
              <a:t>Майстра</a:t>
            </a:r>
            <a:endParaRPr lang="en-US" sz="3200" b="1" i="1" kern="0" dirty="0">
              <a:solidFill>
                <a:srgbClr val="FFFF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00"/>
                </a:solidFill>
              </a:rPr>
              <a:t>запитів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9617F3-093D-4AFA-9BEF-2832B584F9A8}"/>
              </a:ext>
            </a:extLst>
          </p:cNvPr>
          <p:cNvSpPr txBox="1"/>
          <p:nvPr/>
        </p:nvSpPr>
        <p:spPr>
          <a:xfrm>
            <a:off x="7133398" y="2278076"/>
            <a:ext cx="4987672" cy="1077218"/>
          </a:xfrm>
          <a:prstGeom prst="wedgeRectCallout">
            <a:avLst>
              <a:gd name="adj1" fmla="val -87291"/>
              <a:gd name="adj2" fmla="val 16378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00"/>
                </a:solidFill>
              </a:rPr>
              <a:t>Макет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00"/>
                </a:solidFill>
              </a:rPr>
              <a:t>запиту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CCF05DCF-9C3C-4BBB-A39A-2346397A0A9B}"/>
              </a:ext>
            </a:extLst>
          </p:cNvPr>
          <p:cNvSpPr/>
          <p:nvPr/>
        </p:nvSpPr>
        <p:spPr>
          <a:xfrm>
            <a:off x="4840605" y="4407292"/>
            <a:ext cx="554355" cy="86955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EC0933-D98F-4884-B5BC-6C56FD961C3F}"/>
              </a:ext>
            </a:extLst>
          </p:cNvPr>
          <p:cNvSpPr txBox="1"/>
          <p:nvPr/>
        </p:nvSpPr>
        <p:spPr>
          <a:xfrm>
            <a:off x="70929" y="5834256"/>
            <a:ext cx="12050142" cy="523220"/>
          </a:xfrm>
          <a:prstGeom prst="wedgeRectCallout">
            <a:avLst>
              <a:gd name="adj1" fmla="val -9106"/>
              <a:gd name="adj2" fmla="val -167871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Макет запиту </a:t>
            </a:r>
            <a:r>
              <a:rPr lang="uk-UA" sz="2800" b="1" i="1" kern="0" dirty="0">
                <a:solidFill>
                  <a:srgbClr val="FFFFFF"/>
                </a:solidFill>
              </a:rPr>
              <a:t>є більш універсальним.</a:t>
            </a:r>
          </a:p>
        </p:txBody>
      </p:sp>
    </p:spTree>
    <p:extLst>
      <p:ext uri="{BB962C8B-B14F-4D97-AF65-F5344CB8AC3E}">
        <p14:creationId xmlns:p14="http://schemas.microsoft.com/office/powerpoint/2010/main" val="365146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5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  <p:bldP spid="7" grpId="0" animBg="1"/>
      <p:bldP spid="8" grpId="0" animBg="1"/>
      <p:bldP spid="14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простого запиту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7DD2B2-811B-4023-8B31-E2A7EBF26D39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</a:t>
            </a:r>
            <a:r>
              <a:rPr lang="uk-UA" sz="2800" b="1" i="1" kern="0" dirty="0">
                <a:solidFill>
                  <a:srgbClr val="FFFF00"/>
                </a:solidFill>
              </a:rPr>
              <a:t>створити простий запит </a:t>
            </a:r>
            <a:r>
              <a:rPr lang="uk-UA" sz="2800" b="1" i="1" kern="0" dirty="0">
                <a:solidFill>
                  <a:srgbClr val="FFFFFF"/>
                </a:solidFill>
              </a:rPr>
              <a:t>за допомогою </a:t>
            </a:r>
            <a:r>
              <a:rPr lang="uk-UA" sz="2800" b="1" i="1" kern="0" dirty="0">
                <a:solidFill>
                  <a:srgbClr val="FFFF00"/>
                </a:solidFill>
              </a:rPr>
              <a:t>Макету запиту</a:t>
            </a:r>
            <a:r>
              <a:rPr lang="uk-UA" sz="2800" b="1" i="1" kern="0" dirty="0">
                <a:solidFill>
                  <a:srgbClr val="FFFFFF"/>
                </a:solidFill>
              </a:rPr>
              <a:t>, потрібно: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F1659E-61E0-4245-A965-8BE3EC9E98C2}"/>
              </a:ext>
            </a:extLst>
          </p:cNvPr>
          <p:cNvSpPr txBox="1"/>
          <p:nvPr/>
        </p:nvSpPr>
        <p:spPr>
          <a:xfrm>
            <a:off x="72008" y="2272082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відкрити вкладку </a:t>
            </a:r>
            <a:r>
              <a:rPr lang="uk-UA" sz="2800" b="1" i="1" kern="0" dirty="0">
                <a:solidFill>
                  <a:srgbClr val="FFFF00"/>
                </a:solidFill>
              </a:rPr>
              <a:t>Створення</a:t>
            </a:r>
            <a:r>
              <a:rPr lang="uk-UA" sz="2800" b="1" i="1" kern="0" dirty="0">
                <a:solidFill>
                  <a:srgbClr val="FFFFFF"/>
                </a:solidFill>
              </a:rPr>
              <a:t> і вибрати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Макет запиту</a:t>
            </a:r>
            <a:r>
              <a:rPr lang="uk-UA" sz="2800" b="1" i="1" kern="0" dirty="0">
                <a:solidFill>
                  <a:srgbClr val="FFFFFF"/>
                </a:solidFill>
              </a:rPr>
              <a:t> —  відкриється вікно </a:t>
            </a:r>
            <a:r>
              <a:rPr lang="uk-UA" sz="2800" b="1" i="1" kern="0" dirty="0">
                <a:solidFill>
                  <a:srgbClr val="FFFF00"/>
                </a:solidFill>
              </a:rPr>
              <a:t>Відображення таблиці</a:t>
            </a:r>
            <a:r>
              <a:rPr lang="uk-UA" sz="2800" b="1" i="1" kern="0" dirty="0">
                <a:solidFill>
                  <a:srgbClr val="FFFFFF"/>
                </a:solidFill>
              </a:rPr>
              <a:t>;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C75F724-80EB-48D8-9F91-90D1B9E24A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539"/>
          <a:stretch/>
        </p:blipFill>
        <p:spPr>
          <a:xfrm>
            <a:off x="447675" y="3706738"/>
            <a:ext cx="11296650" cy="1881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0E7C1BBC-9FBB-42B5-931C-AF79F6CA2DF2}"/>
              </a:ext>
            </a:extLst>
          </p:cNvPr>
          <p:cNvSpPr/>
          <p:nvPr/>
        </p:nvSpPr>
        <p:spPr>
          <a:xfrm>
            <a:off x="1986483" y="4094645"/>
            <a:ext cx="1015797" cy="42360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id="{A5CEB990-773D-454B-A69A-5F3721C61C0A}"/>
              </a:ext>
            </a:extLst>
          </p:cNvPr>
          <p:cNvSpPr/>
          <p:nvPr/>
        </p:nvSpPr>
        <p:spPr>
          <a:xfrm rot="18900000">
            <a:off x="2443901" y="3601694"/>
            <a:ext cx="867001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3200BDA7-102A-44D5-A183-066F69C3E7AC}"/>
              </a:ext>
            </a:extLst>
          </p:cNvPr>
          <p:cNvSpPr/>
          <p:nvPr/>
        </p:nvSpPr>
        <p:spPr>
          <a:xfrm>
            <a:off x="4813189" y="4485467"/>
            <a:ext cx="585582" cy="87901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Стрілка вліво 20">
            <a:extLst>
              <a:ext uri="{FF2B5EF4-FFF2-40B4-BE49-F238E27FC236}">
                <a16:creationId xmlns:a16="http://schemas.microsoft.com/office/drawing/2014/main" id="{9618CB2E-7364-4743-AAFF-81A6F175A904}"/>
              </a:ext>
            </a:extLst>
          </p:cNvPr>
          <p:cNvSpPr/>
          <p:nvPr/>
        </p:nvSpPr>
        <p:spPr>
          <a:xfrm rot="18900000">
            <a:off x="5121601" y="396447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dirty="0">
                <a:solidFill>
                  <a:srgbClr val="FFFFFF"/>
                </a:solidFill>
                <a:latin typeface="Verdana"/>
              </a:rPr>
              <a:t>2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50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5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простого запиту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7DD2B2-811B-4023-8B31-E2A7EBF26D39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F1659E-61E0-4245-A965-8BE3EC9E98C2}"/>
              </a:ext>
            </a:extLst>
          </p:cNvPr>
          <p:cNvSpPr txBox="1"/>
          <p:nvPr/>
        </p:nvSpPr>
        <p:spPr>
          <a:xfrm>
            <a:off x="72008" y="1835660"/>
            <a:ext cx="5653383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послідовно вибрати таблиці (Предмети, Успішність, Учні) і ввести їх у запит натисканням кнопки  </a:t>
            </a:r>
            <a:r>
              <a:rPr lang="uk-UA" sz="2800" b="1" i="1" kern="0" dirty="0">
                <a:solidFill>
                  <a:srgbClr val="FFFF00"/>
                </a:solidFill>
              </a:rPr>
              <a:t>Додати</a:t>
            </a:r>
            <a:r>
              <a:rPr lang="uk-UA" sz="2800" b="1" i="1" kern="0" dirty="0">
                <a:solidFill>
                  <a:srgbClr val="FFFFFF"/>
                </a:solidFill>
              </a:rPr>
              <a:t>;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55C5F1-46A2-4EA4-B985-757E1C677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255" y="1835660"/>
            <a:ext cx="6238737" cy="4535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978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простого запиту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7DD2B2-811B-4023-8B31-E2A7EBF26D39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F1659E-61E0-4245-A965-8BE3EC9E98C2}"/>
              </a:ext>
            </a:extLst>
          </p:cNvPr>
          <p:cNvSpPr txBox="1"/>
          <p:nvPr/>
        </p:nvSpPr>
        <p:spPr>
          <a:xfrm>
            <a:off x="72008" y="1835660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закрити вікно — у верхній частині вікна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01B3F3F-9ED0-4A84-817F-AC6F6B29DE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38"/>
          <a:stretch/>
        </p:blipFill>
        <p:spPr>
          <a:xfrm>
            <a:off x="4370169" y="2540859"/>
            <a:ext cx="7751981" cy="3916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25FA82-20A7-4549-B6A5-9E6ACF5B3D87}"/>
              </a:ext>
            </a:extLst>
          </p:cNvPr>
          <p:cNvSpPr txBox="1"/>
          <p:nvPr/>
        </p:nvSpPr>
        <p:spPr>
          <a:xfrm>
            <a:off x="69850" y="2358880"/>
            <a:ext cx="4138467" cy="31085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Конструктора запитів</a:t>
            </a:r>
            <a:r>
              <a:rPr lang="uk-UA" sz="2800" b="1" i="1" kern="0" dirty="0">
                <a:solidFill>
                  <a:srgbClr val="FFFFFF"/>
                </a:solidFill>
              </a:rPr>
              <a:t>, яка називається </a:t>
            </a:r>
            <a:r>
              <a:rPr lang="uk-UA" sz="2800" b="1" i="1" kern="0" dirty="0">
                <a:solidFill>
                  <a:srgbClr val="FFFF00"/>
                </a:solidFill>
              </a:rPr>
              <a:t>Схема даних запиту</a:t>
            </a:r>
            <a:r>
              <a:rPr lang="uk-UA" sz="2800" b="1" i="1" kern="0" dirty="0">
                <a:solidFill>
                  <a:srgbClr val="FFFFFF"/>
                </a:solidFill>
              </a:rPr>
              <a:t>, з’являться списки полів доданих таблиць.</a:t>
            </a:r>
          </a:p>
        </p:txBody>
      </p:sp>
    </p:spTree>
    <p:extLst>
      <p:ext uri="{BB962C8B-B14F-4D97-AF65-F5344CB8AC3E}">
        <p14:creationId xmlns:p14="http://schemas.microsoft.com/office/powerpoint/2010/main" val="85053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простого запиту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7DD2B2-811B-4023-8B31-E2A7EBF26D39}"/>
              </a:ext>
            </a:extLst>
          </p:cNvPr>
          <p:cNvSpPr txBox="1"/>
          <p:nvPr/>
        </p:nvSpPr>
        <p:spPr>
          <a:xfrm>
            <a:off x="72008" y="1196763"/>
            <a:ext cx="7710783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Нижня частина вікна називається </a:t>
            </a:r>
            <a:r>
              <a:rPr lang="uk-UA" sz="2800" b="1" i="1" kern="0" dirty="0">
                <a:solidFill>
                  <a:srgbClr val="FFFF00"/>
                </a:solidFill>
              </a:rPr>
              <a:t>Бланк запиту</a:t>
            </a:r>
            <a:r>
              <a:rPr lang="uk-UA" sz="2800" b="1" i="1" kern="0" dirty="0">
                <a:solidFill>
                  <a:srgbClr val="FFFFFF"/>
                </a:solidFill>
              </a:rPr>
              <a:t>. У записі </a:t>
            </a:r>
            <a:r>
              <a:rPr lang="uk-UA" sz="2800" b="1" i="1" kern="0" dirty="0">
                <a:solidFill>
                  <a:srgbClr val="FFFF00"/>
                </a:solidFill>
              </a:rPr>
              <a:t>Поле</a:t>
            </a:r>
            <a:r>
              <a:rPr lang="uk-UA" sz="2800" b="1" i="1" kern="0" dirty="0">
                <a:solidFill>
                  <a:srgbClr val="FFFFFF"/>
                </a:solidFill>
              </a:rPr>
              <a:t> слід увести імена полів, які повинна мати підсумкова таблиця або які необхідні для пошуку даних. Це можна зробити таким чином:</a:t>
            </a:r>
          </a:p>
        </p:txBody>
      </p:sp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F46EC1A9-27E9-4903-864A-C3CB48D87A50}"/>
              </a:ext>
            </a:extLst>
          </p:cNvPr>
          <p:cNvGrpSpPr/>
          <p:nvPr/>
        </p:nvGrpSpPr>
        <p:grpSpPr>
          <a:xfrm>
            <a:off x="72008" y="4043872"/>
            <a:ext cx="7710783" cy="1815882"/>
            <a:chOff x="72008" y="4043872"/>
            <a:chExt cx="7710783" cy="181588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A7CF9A3-18FC-426A-A0CB-799C362115D1}"/>
                </a:ext>
              </a:extLst>
            </p:cNvPr>
            <p:cNvSpPr txBox="1"/>
            <p:nvPr/>
          </p:nvSpPr>
          <p:spPr>
            <a:xfrm>
              <a:off x="72008" y="4043872"/>
              <a:ext cx="7710783" cy="181588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marL="514350" lvl="0" indent="-514350" algn="just" fontAlgn="base">
                <a:spcBef>
                  <a:spcPct val="0"/>
                </a:spcBef>
                <a:spcAft>
                  <a:spcPct val="0"/>
                </a:spcAft>
                <a:buFont typeface="+mj-lt"/>
                <a:buAutoNum type="arabicParenR"/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у рядку </a:t>
              </a:r>
              <a:r>
                <a:rPr lang="uk-UA" sz="2800" b="1" i="1" kern="0" dirty="0">
                  <a:solidFill>
                    <a:srgbClr val="FFFF00"/>
                  </a:solidFill>
                </a:rPr>
                <a:t>Поле</a:t>
              </a:r>
              <a:r>
                <a:rPr lang="uk-UA" sz="2800" b="1" i="1" kern="0" dirty="0">
                  <a:solidFill>
                    <a:srgbClr val="FFFFFF"/>
                  </a:solidFill>
                </a:rPr>
                <a:t> клацнути на кнопці</a:t>
              </a:r>
              <a:r>
                <a:rPr lang="uk-UA" dirty="0"/>
                <a:t>  </a:t>
              </a:r>
              <a:r>
                <a:rPr lang="uk-UA" sz="2800" b="1" i="1" kern="0" dirty="0">
                  <a:solidFill>
                    <a:srgbClr val="FFFFFF"/>
                  </a:solidFill>
                </a:rPr>
                <a:t>— відкриється список полів вибраних для звіту таблиць;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259D7246-C6D2-446A-B234-88FF04440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1351" y="4627097"/>
              <a:ext cx="428625" cy="314325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D3F0085-6BE0-4AC8-A6F0-F5F08B15C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0218" y="1196762"/>
            <a:ext cx="4000500" cy="5246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754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161433</TotalTime>
  <Words>817</Words>
  <Application>Microsoft Office PowerPoint</Application>
  <PresentationFormat>Широкий екран</PresentationFormat>
  <Paragraphs>107</Paragraphs>
  <Slides>22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7" baseType="lpstr">
      <vt:lpstr>Arial</vt:lpstr>
      <vt:lpstr>Times New Roman</vt:lpstr>
      <vt:lpstr>Verdana</vt:lpstr>
      <vt:lpstr>Wingdings</vt:lpstr>
      <vt:lpstr>Тема Office</vt:lpstr>
      <vt:lpstr>Запити на вибірку даних</vt:lpstr>
      <vt:lpstr>Запити на вибірку даних</vt:lpstr>
      <vt:lpstr>Запити на вибірку даних</vt:lpstr>
      <vt:lpstr>Запити на вибірку даних</vt:lpstr>
      <vt:lpstr>Створення простого запиту</vt:lpstr>
      <vt:lpstr>Створення простого запиту</vt:lpstr>
      <vt:lpstr>Створення простого запиту</vt:lpstr>
      <vt:lpstr>Створення простого запиту</vt:lpstr>
      <vt:lpstr>Створення простого запиту</vt:lpstr>
      <vt:lpstr>Створення простого запиту</vt:lpstr>
      <vt:lpstr>Створення простого запиту</vt:lpstr>
      <vt:lpstr>Створення простого запиту</vt:lpstr>
      <vt:lpstr>Запуск і збереження запиту</vt:lpstr>
      <vt:lpstr>Запуск і збереження запиту</vt:lpstr>
      <vt:lpstr>Запуск і збереження запиту</vt:lpstr>
      <vt:lpstr>Запит із параметрами</vt:lpstr>
      <vt:lpstr>Запит із параметрами</vt:lpstr>
      <vt:lpstr>Запит із параметрами</vt:lpstr>
      <vt:lpstr>Питання для самоперевірки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Сергій Мацаєнко</cp:lastModifiedBy>
  <cp:revision>1305</cp:revision>
  <dcterms:created xsi:type="dcterms:W3CDTF">2016-06-06T19:48:43Z</dcterms:created>
  <dcterms:modified xsi:type="dcterms:W3CDTF">2019-06-19T10:46:22Z</dcterms:modified>
</cp:coreProperties>
</file>