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0"/>
  </p:notesMasterIdLst>
  <p:sldIdLst>
    <p:sldId id="256" r:id="rId5"/>
    <p:sldId id="261" r:id="rId6"/>
    <p:sldId id="262" r:id="rId7"/>
    <p:sldId id="265" r:id="rId8"/>
    <p:sldId id="264" r:id="rId9"/>
    <p:sldId id="277" r:id="rId10"/>
    <p:sldId id="263" r:id="rId11"/>
    <p:sldId id="267" r:id="rId12"/>
    <p:sldId id="266" r:id="rId13"/>
    <p:sldId id="268" r:id="rId14"/>
    <p:sldId id="269" r:id="rId15"/>
    <p:sldId id="278" r:id="rId16"/>
    <p:sldId id="279" r:id="rId17"/>
    <p:sldId id="280" r:id="rId18"/>
    <p:sldId id="274" r:id="rId19"/>
    <p:sldId id="282" r:id="rId20"/>
    <p:sldId id="281" r:id="rId21"/>
    <p:sldId id="283" r:id="rId22"/>
    <p:sldId id="284" r:id="rId23"/>
    <p:sldId id="285" r:id="rId24"/>
    <p:sldId id="286" r:id="rId25"/>
    <p:sldId id="271" r:id="rId26"/>
    <p:sldId id="275" r:id="rId27"/>
    <p:sldId id="288" r:id="rId28"/>
    <p:sldId id="289" r:id="rId29"/>
    <p:sldId id="287" r:id="rId30"/>
    <p:sldId id="273" r:id="rId31"/>
    <p:sldId id="257" r:id="rId32"/>
    <p:sldId id="258" r:id="rId33"/>
    <p:sldId id="272" r:id="rId34"/>
    <p:sldId id="260" r:id="rId35"/>
    <p:sldId id="276" r:id="rId36"/>
    <p:sldId id="290" r:id="rId37"/>
    <p:sldId id="291" r:id="rId38"/>
    <p:sldId id="27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BA185-6889-4ACC-8CB5-22323812A8F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B8000-F51D-46FB-9ADB-DE3109081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101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B8000-F51D-46FB-9ADB-DE3109081A0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443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B8000-F51D-46FB-9ADB-DE3109081A0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872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F4B-AFD1-42CB-AC80-4E0A777CFE4C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F94C-0A59-4533-A6ED-91F8D06D1B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2561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F4B-AFD1-42CB-AC80-4E0A777CFE4C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F94C-0A59-4533-A6ED-91F8D06D1B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2507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F4B-AFD1-42CB-AC80-4E0A777CFE4C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F94C-0A59-4533-A6ED-91F8D06D1B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6220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1F9124-009A-10B6-5F27-5DD9C8513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8998722-8A84-2586-95E2-CBE9DA073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908BFF-B312-FB23-A911-63A4ED8DD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1FCD-998D-4AFC-AAC2-24CFBD3EAE31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7449067-037E-91A9-E542-B8D561F85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0A72686-23E1-4656-2965-0DF61AF46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3308-43C2-4D27-AEBB-036B75F8A6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553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0C96F-F022-2165-8C4B-626595A20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76429F-547F-1FAF-A33E-347FBAF0E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FF29109-EAEB-4861-07C2-9771BFD92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1FCD-998D-4AFC-AAC2-24CFBD3EAE31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1AF7DB-C1E6-8D15-7A65-E15FC3743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6AEB5E-14B2-3B0D-EFE6-A82D7401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3308-43C2-4D27-AEBB-036B75F8A6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6945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917CB-5D8C-BC1C-3DE3-E5796FE6C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3A2582F-3126-95E5-E5E9-72E1AE4F4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F511FAC-9AEF-F2B8-5CD5-636A258FB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1FCD-998D-4AFC-AAC2-24CFBD3EAE31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365035-53DC-B42B-9498-C0E4BA338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D47E168-66D7-FD4B-A503-EBBE814D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3308-43C2-4D27-AEBB-036B75F8A6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2524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56EA9A-84D8-6EF0-6815-A6515530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3EAECEA-C7F6-6115-129D-597F70536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5CE0C3A-60C7-D7B5-53FF-C0DB15A34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DB81094-87EB-59E5-1904-8F452274A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1FCD-998D-4AFC-AAC2-24CFBD3EAE31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223EC0A-E644-3604-8ADC-B8D4020E6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DEB9CD-8BB2-45B3-18E9-BAE7A37D9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3308-43C2-4D27-AEBB-036B75F8A6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4401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A8FA6-042D-1C57-4105-D27560D50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4E59A0E-93C6-0B6C-8E0E-7BEAD38B8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FF9FDFE-B2BD-62C4-C5FB-F5590AA24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1F3C1AD-FECE-75FD-31DD-6DEB38158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D31079E-5A77-DB60-E536-AC0CFD65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C728AFB-C9B6-DC2F-B904-1193C123B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1FCD-998D-4AFC-AAC2-24CFBD3EAE31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4511104-C956-8CE5-65AC-C67F6D389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4D2EAB7-186E-258F-6AAF-20018F987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3308-43C2-4D27-AEBB-036B75F8A6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6374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B3684-00F6-C5F4-0B9B-90496027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FC3BEA3-2140-6BFC-C178-731109DA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1FCD-998D-4AFC-AAC2-24CFBD3EAE31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40C8A81-73EC-6D88-7F8D-10E6BF72F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41A0E70-B574-99A2-6FEE-DA02310D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3308-43C2-4D27-AEBB-036B75F8A6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33202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ED50899-8A27-46BD-069B-CFDD02CFA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1FCD-998D-4AFC-AAC2-24CFBD3EAE31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D9F7B65-D225-C8E7-169A-E31A16951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D1D457E-7F58-EDA9-21CD-4DCE6819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3308-43C2-4D27-AEBB-036B75F8A6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9740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470FA-1C6A-49BF-2EA3-5CA3A4B72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66F720-0675-830B-2DCE-5DF6B68AF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7AD8E97-B57B-1789-AC0B-E6C9DA08F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0CB83FE-38CA-ECF1-0E07-8FFD66E3D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1FCD-998D-4AFC-AAC2-24CFBD3EAE31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1AE4C4-F1E0-A0EB-D2B4-BD1532E3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CE3B175-A174-9180-05B3-D33B7E4D8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3308-43C2-4D27-AEBB-036B75F8A6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9661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F4B-AFD1-42CB-AC80-4E0A777CFE4C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F94C-0A59-4533-A6ED-91F8D06D1B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4688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00F9C-B517-A0C9-1DE3-9EFB9B55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B4844A2A-E38E-FC15-A508-14180FC8A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23255F4-E1A5-F3FC-0E4C-11043C720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73175BF-D4B7-543E-5D46-EA5FC3B3D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1FCD-998D-4AFC-AAC2-24CFBD3EAE31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F545CD-BA57-3116-0AF9-A2BF8FD2A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BB8494D-EBA7-8FFD-38E3-48083FD1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3308-43C2-4D27-AEBB-036B75F8A6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7536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5A4233-41FD-5F63-9524-70FC8A3F5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6F4E2F4-CCDF-4E1B-2974-1C1491E48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0AF0014-045D-F889-3E74-1942F99B3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1FCD-998D-4AFC-AAC2-24CFBD3EAE31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D97EEE-8050-6D84-1E8F-055B3DFFF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2C60CF4-1E6E-B59E-D894-048F63FEA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3308-43C2-4D27-AEBB-036B75F8A6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1952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4812E1F-F34E-2434-E981-B897A75CDF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656442E-93F7-452B-307C-E573B159D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DC01B6-FEA8-9EED-720C-AAA264F58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1FCD-998D-4AFC-AAC2-24CFBD3EAE31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FC5C705-DE7A-7020-F2A3-5549E84CC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01028B-8C60-F0DF-277B-3EF407BBF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03308-43C2-4D27-AEBB-036B75F8A6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3113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84DA8-E2DA-4667-8122-49C90A487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CF4947-42F1-41A2-83B5-9310A3208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963EA5-71A2-4492-A5A8-C79CDCFFE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3468-1707-4143-8C76-339699A5BF0F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E8DB7-C5A9-42C2-8904-84E4E3E9D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3B8993-896A-4373-87B4-8AB198469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B484-4439-41FD-B956-A291DBC1BD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3332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15781-1A30-4ABE-9BEA-CAEDE07A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FDC0E5-6D21-46E6-A736-F3E0E9AE9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82787F-A8CB-4F94-B68A-8525A64D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3468-1707-4143-8C76-339699A5BF0F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13796B-BB8F-4529-8802-819BEFD10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088FB8-646F-4AEF-A64B-788363213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B484-4439-41FD-B956-A291DBC1BD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284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6C07C-DBA6-47FA-86A2-2BDD2C483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F73204-3053-4D1F-A51E-DEEC9940B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445C8E-8837-41A8-AA5C-5F77A2AC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3468-1707-4143-8C76-339699A5BF0F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A16361-4DCE-4B70-A6A2-E125CAF83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88EADC-F924-45B6-AC8B-D4ECE297D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B484-4439-41FD-B956-A291DBC1BD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3796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21793-AE0B-4558-AA5A-39614B0E8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997286-84E2-4A0C-A8E8-118035155E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3DE90B-A9B6-422E-9CCE-95DBAB55C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DE2882-0156-47C1-8AC1-CB3E2752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3468-1707-4143-8C76-339699A5BF0F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DE3156-3CB0-4CA6-BF5D-0FD7E67F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6AB3BE-0C8A-4E34-8809-79FA200B6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B484-4439-41FD-B956-A291DBC1BD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700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A3EB4-DF72-4ACC-B856-6B96CE4F8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FCD340-AE3F-4AB3-88FF-EC3DC0AB8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1A8503-C08D-4EB3-BD0E-B1F8591EA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4DCDA2-0E6F-44BE-A005-FDEE0B08E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5ADCAB-F62B-4EB3-BF13-F9B31F5BFD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FC22806-2419-48B9-9E55-D4DE46141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3468-1707-4143-8C76-339699A5BF0F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2A393BB-0E2A-4AEC-8201-D025BC5D2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9DC99E-4D0B-4EEC-9D3C-F055ADFF0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B484-4439-41FD-B956-A291DBC1BD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3184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FA415-3613-4020-853D-64C409E4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0BB010-EE10-4EA6-90C7-CE524B2A5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3468-1707-4143-8C76-339699A5BF0F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E8AE250-AFEE-4005-941C-474D3713E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C5512D-5B17-48E8-85BB-17681815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B484-4439-41FD-B956-A291DBC1BD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0347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041E053-A5EE-4D8F-9B3B-5E7076BE2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3468-1707-4143-8C76-339699A5BF0F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C00314-B8FA-477D-819D-0ABBE2606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4D45A3-D1F8-4438-9138-5FCFD5D56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B484-4439-41FD-B956-A291DBC1BD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388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F4B-AFD1-42CB-AC80-4E0A777CFE4C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F94C-0A59-4533-A6ED-91F8D06D1B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86624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49008-0598-48B2-8DA4-2241FAB8A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F735CD-524F-4AB5-AA84-BFBE55784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FC34A9-F75E-4449-A95E-7437218E4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F46706-1B1E-4C23-BE9A-E13EB073C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3468-1707-4143-8C76-339699A5BF0F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3C3A00-975F-4CB9-9369-7CE607D31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B6B532-AC28-4812-880A-5E555D3E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B484-4439-41FD-B956-A291DBC1BD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529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0E87B-1A7B-4049-AA0C-44484F417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591692-C523-4C3D-89B0-C27ACF5142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7D08FF-F4AB-4986-99DD-0CFDB47FC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6FB9D-D4D5-46BD-9B83-68DB1686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3468-1707-4143-8C76-339699A5BF0F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9D86C4-119C-4647-B524-845D82337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4DCA07-FD0F-4610-996C-470C7BC55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B484-4439-41FD-B956-A291DBC1BD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18641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38C96-0474-4C27-950A-AE4C97092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190E6B-9E4F-43F7-AF1B-CE9D3BA48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5AACF8-F68C-433B-95B9-80DDEDF79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3468-1707-4143-8C76-339699A5BF0F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9DC88-8BD5-4850-B5F0-CE72C3FA0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9D8093-57DD-459E-9D84-B8E91E5E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B484-4439-41FD-B956-A291DBC1BD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1697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F0B3314-EE3D-483D-9014-1809BE4F3D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434F22-06F6-424C-B5E7-2D51F06AF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BAE819-8E59-4A1E-92C0-4EE0654EC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43468-1707-4143-8C76-339699A5BF0F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FFBC72-F589-4C17-AA3D-9036BF1B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F7C20A-65A3-4D12-9990-C00194B3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B484-4439-41FD-B956-A291DBC1BD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5566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56520F-2B6A-16D5-1A63-9DE07A128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3E6430-BF4C-5DAE-2200-A8D15799F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2A4912-68D2-D7EB-C9D3-6CA6C4AAD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A973-BE48-6F41-A663-9D34B8B87794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34C693-D3FD-186F-BD33-5EDD50760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0848DE-E65A-12DA-48D7-CD758882A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075-D653-AF4D-8249-CF89D788E4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623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9A7319-493D-9CD0-B5BB-09BA86F03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3D19F4-336E-7E95-E77C-ABBDD8CAE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BBFF26-2074-345A-30C1-897722984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A973-BE48-6F41-A663-9D34B8B87794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FB724-3477-3EC6-1A1E-A3038668B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0B5662-EBF3-B417-1DC7-28E43FF4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075-D653-AF4D-8249-CF89D788E4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35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A82EC2-74EA-A4EA-B080-4FC97E68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909C1D-0C75-AD42-47E0-9B647BAE9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9DB595-5B04-2201-631B-766759AB3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A973-BE48-6F41-A663-9D34B8B87794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CFD6C6-055C-9938-52BA-5504AB914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3581E-8A25-E1B1-044B-1ADAC8EBA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075-D653-AF4D-8249-CF89D788E4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38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D15E3-B348-5134-8CCB-CB1B1B1E6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38B39B-C486-0BD5-15F5-A559633F8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BE1CB1-640B-E796-F2F9-883DF39C1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649CD7-BD7A-FA96-B9F3-1BD0ABD2F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A973-BE48-6F41-A663-9D34B8B87794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5A406B-02E8-02A0-E7C3-83FEF1BDA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0BF9F2-1BE5-42E1-C902-A8DB8F195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075-D653-AF4D-8249-CF89D788E4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705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A8E54-E302-D045-1539-1BDA0AA2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2CC2F8-7938-983B-D95F-0EDBD1813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F71EA6-9658-7D31-BD77-A1B53D0E3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4EA859-FC01-DC44-DC9C-C17156C7D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5D448E0-81AD-C4F8-1128-4A411FC83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BDE1DEE-C8AC-C61D-FC6B-EF455C673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A973-BE48-6F41-A663-9D34B8B87794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1C6819C-423F-BC08-5E39-AF8FA56E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CF1E58A-2C1A-1EAD-D081-4B105AF4A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075-D653-AF4D-8249-CF89D788E4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06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3A97B-0B6E-0A43-DB8B-751A1A865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DA5CBF-22D6-9DC1-2206-7639B53AB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A973-BE48-6F41-A663-9D34B8B87794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37A21E-DB35-166C-FC26-004BAA1D0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57851-2F28-8386-818A-440D64BC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075-D653-AF4D-8249-CF89D788E4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853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F4B-AFD1-42CB-AC80-4E0A777CFE4C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F94C-0A59-4533-A6ED-91F8D06D1B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2074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471C3D-3A49-95BB-0248-420B62D50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A973-BE48-6F41-A663-9D34B8B87794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668B84-95C6-57E2-2C15-C9EFC966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33BF5C6-45B9-9254-BAF2-E0372CD95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075-D653-AF4D-8249-CF89D788E4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325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C3B319-5007-E3B6-C28A-F89CE2C82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2693AD-935A-3E9C-98BD-2783AF976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84DF66-BF6F-DA3D-5B79-56C61818A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3BA65F-E25B-B508-AE9F-7EC0EAAA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A973-BE48-6F41-A663-9D34B8B87794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AACE3E-2F7A-7838-C3DB-5B346698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C0AC01-D59A-A05A-E748-5975387D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075-D653-AF4D-8249-CF89D788E4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49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751B8-C151-9DD1-9071-7B33EDA76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AD3DD5-243B-736C-AEC8-958CCC45F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0A09A5-AB58-4DE3-3B0E-C3C3596F5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DFDABF-0CF5-71BF-3B99-669F9B544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A973-BE48-6F41-A663-9D34B8B87794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8DBAC2-DC0C-9B46-7C66-B2CC4B1B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5BF1A6-F721-4C2A-5F41-EB47B2DD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075-D653-AF4D-8249-CF89D788E4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004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7601C-44ED-566F-1BA2-A7D1E65A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812612-B618-66FA-A206-E7108285E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A7C7E-94B8-2EA8-0976-214070EA4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A973-BE48-6F41-A663-9D34B8B87794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CF7105-9641-EDC2-0E15-0A9258DF0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009DFA-AE8D-2AC3-F453-F6394545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075-D653-AF4D-8249-CF89D788E4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35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499FFC7-5D96-2449-E230-81E94F024E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596996-071E-1BE9-C9F6-D6B402EF5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01F27B-E9CA-6DF1-69A8-B98BA130D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A973-BE48-6F41-A663-9D34B8B87794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C26CFD-7A33-044D-7917-C9055C59A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73215A-45C3-DF53-4AF0-E38FC401A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7C075-D653-AF4D-8249-CF89D788E4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191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F4B-AFD1-42CB-AC80-4E0A777CFE4C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F94C-0A59-4533-A6ED-91F8D06D1B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443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F4B-AFD1-42CB-AC80-4E0A777CFE4C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F94C-0A59-4533-A6ED-91F8D06D1B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393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F4B-AFD1-42CB-AC80-4E0A777CFE4C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F94C-0A59-4533-A6ED-91F8D06D1B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0884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F4B-AFD1-42CB-AC80-4E0A777CFE4C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F94C-0A59-4533-A6ED-91F8D06D1B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6774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5FF4B-AFD1-42CB-AC80-4E0A777CFE4C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F94C-0A59-4533-A6ED-91F8D06D1B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300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5FF4B-AFD1-42CB-AC80-4E0A777CFE4C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AF94C-0A59-4533-A6ED-91F8D06D1B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556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145FE2B-5BEE-0D21-61D2-C2EB0C197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4DDF3C7-28F2-88E7-0511-93215DBE6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B2B115D-99C8-59FF-27AF-BDDA4B1A8E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B1FCD-998D-4AFC-AAC2-24CFBD3EAE31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C24E83-C920-DE7F-E07C-E90DDA4E90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333D77-BCD5-4F7C-3F5C-1860B323C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03308-43C2-4D27-AEBB-036B75F8A6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09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E5D272-931E-41F8-98DC-1408F5E51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E02ABC-AC32-478C-833D-D2C90442E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49344D-BD40-427A-B839-F9BC670A7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43468-1707-4143-8C76-339699A5BF0F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C5055B-0B9B-4E72-919C-211BB3C2F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7BA4B2-75EA-411B-8615-BB3A228C4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DB484-4439-41FD-B956-A291DBC1BD1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466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A2B28-7C56-1637-1AD9-5E5D2E434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3B8E3E-FD7D-E0D6-4432-4C113ED70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74C321-D8B4-F353-E1F8-48D84C644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3A973-BE48-6F41-A663-9D34B8B87794}" type="datetimeFigureOut">
              <a:rPr lang="uk-UA" smtClean="0"/>
              <a:t>02.03.2026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EC5602-2D49-2F2A-3224-294C6D4F78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F6FB5E-E874-EFA3-0C68-973AABC86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7C075-D653-AF4D-8249-CF89D788E49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281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microsoft.com/office/2007/relationships/hdphoto" Target="../media/hdphoto10.wdp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f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26253656" TargetMode="External"/><Relationship Id="rId2" Type="http://schemas.openxmlformats.org/officeDocument/2006/relationships/image" Target="../media/image59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12.wdp"/><Relationship Id="rId5" Type="http://schemas.openxmlformats.org/officeDocument/2006/relationships/image" Target="../media/image74.png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e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0.xml"/><Relationship Id="rId5" Type="http://schemas.openxmlformats.org/officeDocument/2006/relationships/hyperlink" Target="https://wordwall.net/uk/resource/52998936/%D0%BA%D0%BB%D0%B0%D1%81%D0%BD%D0%B0-%D0%B3%D0%BE%D0%B4%D0%B8%D0%BD%D0%B0/%D0%B2%D0%B0%D1%80%D0%B5%D0%BD%D0%B8%D0%BA%D0%B8" TargetMode="External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6894" y="195416"/>
            <a:ext cx="11753384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uk-UA" sz="6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ВАРЕНИКОВІ </a:t>
            </a:r>
          </a:p>
          <a:p>
            <a:pPr algn="ctr"/>
            <a:r>
              <a:rPr lang="uk-UA" sz="6000" b="1" i="1" dirty="0">
                <a:solidFill>
                  <a:srgbClr val="C00000"/>
                </a:solidFill>
                <a:latin typeface="Georgia" panose="02040502050405020303" pitchFamily="18" charset="0"/>
              </a:rPr>
              <a:t>ГОСТИНИ</a:t>
            </a:r>
            <a:endParaRPr lang="uk-UA" sz="6000" b="1" i="1" dirty="0">
              <a:latin typeface="Georgia" panose="02040502050405020303" pitchFamily="18" charset="0"/>
            </a:endParaRPr>
          </a:p>
        </p:txBody>
      </p:sp>
      <p:pic>
        <p:nvPicPr>
          <p:cNvPr id="8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-2836505" y="2929812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Украинский Орнамент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2" b="100000" l="887" r="982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2" y="1532745"/>
            <a:ext cx="5433646" cy="523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8210709" y="2957804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Українська кухня — Вікіпедія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740" r="98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656" y="2436041"/>
            <a:ext cx="5502144" cy="412032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44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-2836505" y="2929812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8210709" y="2957804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Рецепт: галушки украинские - Словарик гурмана - Sma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роект з трудового навчання на тему: «Вареники - Божі хваленики » —  презентация на Slide-Share.ru 🎓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Проект з трудового навчання на тему: «Вареники - Божі хваленики » —  презентация на Slide-Share.ru 🎓"/>
          <p:cNvSpPr>
            <a:spLocks noChangeAspect="1" noChangeArrowheads="1"/>
          </p:cNvSpPr>
          <p:nvPr/>
        </p:nvSpPr>
        <p:spPr bwMode="auto">
          <a:xfrm>
            <a:off x="4996749" y="28441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Вареники з капустою - покроковий рецепт з фото"/>
          <p:cNvSpPr>
            <a:spLocks noChangeAspect="1" noChangeArrowheads="1"/>
          </p:cNvSpPr>
          <p:nvPr/>
        </p:nvSpPr>
        <p:spPr bwMode="auto">
          <a:xfrm>
            <a:off x="2120656" y="188225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Вареники з капустою - покроковий рецепт з фото"/>
          <p:cNvSpPr>
            <a:spLocks noChangeAspect="1" noChangeArrowheads="1"/>
          </p:cNvSpPr>
          <p:nvPr/>
        </p:nvSpPr>
        <p:spPr bwMode="auto">
          <a:xfrm>
            <a:off x="2273056" y="203465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Рецепт: Вареники с вишней без косточки готовим дома - фото / виде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0" b="3918"/>
          <a:stretch/>
        </p:blipFill>
        <p:spPr bwMode="auto">
          <a:xfrm>
            <a:off x="377580" y="0"/>
            <a:ext cx="5724525" cy="520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Вареники з полуницею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6" r="4818"/>
          <a:stretch/>
        </p:blipFill>
        <p:spPr bwMode="auto">
          <a:xfrm>
            <a:off x="6171712" y="2034659"/>
            <a:ext cx="5594034" cy="486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Як правильно вибирати полуницю: 3 поради Юлії Панкової - Главред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5115" l="1006" r="988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069" y="152535"/>
            <a:ext cx="3764248" cy="188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Вишні, користь вживання вишень, вміст вітамінів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7" b="91388" l="1786" r="93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50" r="7057" b="9843"/>
          <a:stretch/>
        </p:blipFill>
        <p:spPr bwMode="auto">
          <a:xfrm>
            <a:off x="1674420" y="5040302"/>
            <a:ext cx="3206337" cy="181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601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-2836505" y="2929812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8210709" y="2957804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Рецепт: галушки украинские - Словарик гурмана - Sma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роект з трудового навчання на тему: «Вареники - Божі хваленики » —  презентация на Slide-Share.ru 🎓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Проект з трудового навчання на тему: «Вареники - Божі хваленики » —  презентация на Slide-Share.ru 🎓"/>
          <p:cNvSpPr>
            <a:spLocks noChangeAspect="1" noChangeArrowheads="1"/>
          </p:cNvSpPr>
          <p:nvPr/>
        </p:nvSpPr>
        <p:spPr bwMode="auto">
          <a:xfrm>
            <a:off x="4996749" y="28441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Вареники з капустою - покроковий рецепт з фото"/>
          <p:cNvSpPr>
            <a:spLocks noChangeAspect="1" noChangeArrowheads="1"/>
          </p:cNvSpPr>
          <p:nvPr/>
        </p:nvSpPr>
        <p:spPr bwMode="auto">
          <a:xfrm>
            <a:off x="2120656" y="188225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Вареники з капустою - покроковий рецепт з фото"/>
          <p:cNvSpPr>
            <a:spLocks noChangeAspect="1" noChangeArrowheads="1"/>
          </p:cNvSpPr>
          <p:nvPr/>
        </p:nvSpPr>
        <p:spPr bwMode="auto">
          <a:xfrm>
            <a:off x="2273056" y="203465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ВАРЕНИКИ С МЯСОМ — Каталог рецепто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2"/>
          <a:stretch/>
        </p:blipFill>
        <p:spPr bwMode="auto">
          <a:xfrm>
            <a:off x="1025576" y="-56528"/>
            <a:ext cx="5076529" cy="418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упер Вареники с рыбой рецепт с фото по Украински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56" b="13342"/>
          <a:stretch/>
        </p:blipFill>
        <p:spPr bwMode="auto">
          <a:xfrm>
            <a:off x="6254505" y="23772"/>
            <a:ext cx="5346532" cy="353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Вареники с маком (Dumplings with Poppy Seeds) - Вкусные заметки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" r="8319" b="18230"/>
          <a:stretch/>
        </p:blipFill>
        <p:spPr bwMode="auto">
          <a:xfrm>
            <a:off x="6270994" y="3563435"/>
            <a:ext cx="5386909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Вареники с горохом - Вареники, Украинская кухня - Простые рецепты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r="3848"/>
          <a:stretch/>
        </p:blipFill>
        <p:spPr bwMode="auto">
          <a:xfrm>
            <a:off x="1042062" y="4106174"/>
            <a:ext cx="5076532" cy="272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802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276744-81A6-7778-9190-A6584F4C9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754" y="1365662"/>
            <a:ext cx="6858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6638E6-917D-7237-FCCB-8C06C08F5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30" y="-5333998"/>
            <a:ext cx="6857999" cy="121919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15D13A-8318-4DF5-E516-2AD3B0B67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3863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A2D65B-0A4C-8950-ECF8-E820F9860404}"/>
              </a:ext>
            </a:extLst>
          </p:cNvPr>
          <p:cNvSpPr txBox="1"/>
          <p:nvPr/>
        </p:nvSpPr>
        <p:spPr>
          <a:xfrm>
            <a:off x="872341" y="2471118"/>
            <a:ext cx="48184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Про вареники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навіть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існують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жартівливі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прислів’я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та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приказки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. Давайте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спробуємо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скласти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правильні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вислови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. У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лівій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колонці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— початок, у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правій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—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закінчення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. Ваше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завдання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—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з’єднати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їх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.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06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B84FF3-EB4F-5006-1A00-A5A9F77AE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064" y="0"/>
            <a:ext cx="6683871" cy="6858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6004A700-0D28-EAB7-1F1F-6514677F18A3}"/>
              </a:ext>
            </a:extLst>
          </p:cNvPr>
          <p:cNvSpPr/>
          <p:nvPr/>
        </p:nvSpPr>
        <p:spPr>
          <a:xfrm>
            <a:off x="712519" y="570016"/>
            <a:ext cx="3016333" cy="985652"/>
          </a:xfrm>
          <a:prstGeom prst="roundRect">
            <a:avLst/>
          </a:prstGeom>
          <a:solidFill>
            <a:srgbClr val="FFE699">
              <a:alpha val="6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Вареник без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сметани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0B1965FC-482E-B684-EE33-70A07AC9533B}"/>
              </a:ext>
            </a:extLst>
          </p:cNvPr>
          <p:cNvSpPr/>
          <p:nvPr/>
        </p:nvSpPr>
        <p:spPr>
          <a:xfrm>
            <a:off x="712518" y="2099953"/>
            <a:ext cx="3016333" cy="985652"/>
          </a:xfrm>
          <a:prstGeom prst="roundRect">
            <a:avLst/>
          </a:prstGeom>
          <a:solidFill>
            <a:srgbClr val="FFE699">
              <a:alpha val="6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Як на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столі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вареники…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16D3781-BE8A-15A8-11C0-0F68F0F834E3}"/>
              </a:ext>
            </a:extLst>
          </p:cNvPr>
          <p:cNvSpPr/>
          <p:nvPr/>
        </p:nvSpPr>
        <p:spPr>
          <a:xfrm>
            <a:off x="712518" y="3629890"/>
            <a:ext cx="3016333" cy="985652"/>
          </a:xfrm>
          <a:prstGeom prst="roundRect">
            <a:avLst/>
          </a:prstGeom>
          <a:solidFill>
            <a:srgbClr val="FFE699">
              <a:alpha val="6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 вареник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плаває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0A089AF2-A608-EC4C-8FDA-4F774404FBD7}"/>
              </a:ext>
            </a:extLst>
          </p:cNvPr>
          <p:cNvSpPr/>
          <p:nvPr/>
        </p:nvSpPr>
        <p:spPr>
          <a:xfrm>
            <a:off x="712517" y="5159827"/>
            <a:ext cx="3016333" cy="985652"/>
          </a:xfrm>
          <a:prstGeom prst="roundRect">
            <a:avLst/>
          </a:prstGeom>
          <a:solidFill>
            <a:srgbClr val="FFE699">
              <a:alpha val="6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Хто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не любить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вареників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035BD5F7-038B-7DBF-5AC5-038C967D7E9B}"/>
              </a:ext>
            </a:extLst>
          </p:cNvPr>
          <p:cNvSpPr/>
          <p:nvPr/>
        </p:nvSpPr>
        <p:spPr>
          <a:xfrm>
            <a:off x="7503225" y="570016"/>
            <a:ext cx="3016333" cy="985652"/>
          </a:xfrm>
          <a:prstGeom prst="roundRect">
            <a:avLst/>
          </a:prstGeom>
          <a:solidFill>
            <a:srgbClr val="FFE699">
              <a:alpha val="6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…там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життя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веселіше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690B9875-D3C0-472A-4816-A6894D22E584}"/>
              </a:ext>
            </a:extLst>
          </p:cNvPr>
          <p:cNvSpPr/>
          <p:nvPr/>
        </p:nvSpPr>
        <p:spPr>
          <a:xfrm>
            <a:off x="7503224" y="2099953"/>
            <a:ext cx="3016333" cy="985652"/>
          </a:xfrm>
          <a:prstGeom prst="roundRect">
            <a:avLst/>
          </a:prstGeom>
          <a:solidFill>
            <a:srgbClr val="FFE699">
              <a:alpha val="6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…той не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знає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щастя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9BF10801-2A67-C1EC-7104-06DEB3B733DE}"/>
              </a:ext>
            </a:extLst>
          </p:cNvPr>
          <p:cNvSpPr/>
          <p:nvPr/>
        </p:nvSpPr>
        <p:spPr>
          <a:xfrm>
            <a:off x="7503224" y="3629890"/>
            <a:ext cx="3016333" cy="985652"/>
          </a:xfrm>
          <a:prstGeom prst="roundRect">
            <a:avLst/>
          </a:prstGeom>
          <a:solidFill>
            <a:srgbClr val="FFE699">
              <a:alpha val="6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…не вареник, а сирота.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A2A52379-ECF2-0724-7DBF-99768F161A81}"/>
              </a:ext>
            </a:extLst>
          </p:cNvPr>
          <p:cNvSpPr/>
          <p:nvPr/>
        </p:nvSpPr>
        <p:spPr>
          <a:xfrm>
            <a:off x="7503224" y="5159827"/>
            <a:ext cx="3016333" cy="985652"/>
          </a:xfrm>
          <a:prstGeom prst="roundRect">
            <a:avLst/>
          </a:prstGeom>
          <a:solidFill>
            <a:srgbClr val="FFE699">
              <a:alpha val="670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…там ложка не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гуляє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79065B53-AEE6-DDDE-B83E-E9A88949164A}"/>
              </a:ext>
            </a:extLst>
          </p:cNvPr>
          <p:cNvCxnSpPr>
            <a:stCxn id="2" idx="3"/>
            <a:endCxn id="8" idx="1"/>
          </p:cNvCxnSpPr>
          <p:nvPr/>
        </p:nvCxnSpPr>
        <p:spPr>
          <a:xfrm>
            <a:off x="3728852" y="1062842"/>
            <a:ext cx="3774372" cy="305987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7A0CAB6F-87D4-1C92-47BC-6DD14BC319C9}"/>
              </a:ext>
            </a:extLst>
          </p:cNvPr>
          <p:cNvCxnSpPr>
            <a:stCxn id="3" idx="3"/>
            <a:endCxn id="6" idx="1"/>
          </p:cNvCxnSpPr>
          <p:nvPr/>
        </p:nvCxnSpPr>
        <p:spPr>
          <a:xfrm flipV="1">
            <a:off x="3728851" y="1062842"/>
            <a:ext cx="3774374" cy="15299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9B540636-1F23-2EFF-465A-A951B935042D}"/>
              </a:ext>
            </a:extLst>
          </p:cNvPr>
          <p:cNvCxnSpPr>
            <a:stCxn id="4" idx="3"/>
            <a:endCxn id="9" idx="1"/>
          </p:cNvCxnSpPr>
          <p:nvPr/>
        </p:nvCxnSpPr>
        <p:spPr>
          <a:xfrm>
            <a:off x="3728851" y="4122716"/>
            <a:ext cx="3774373" cy="15299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F2BBBA88-AB72-1E46-1591-C8BCA3146661}"/>
              </a:ext>
            </a:extLst>
          </p:cNvPr>
          <p:cNvCxnSpPr>
            <a:stCxn id="5" idx="3"/>
            <a:endCxn id="7" idx="1"/>
          </p:cNvCxnSpPr>
          <p:nvPr/>
        </p:nvCxnSpPr>
        <p:spPr>
          <a:xfrm flipV="1">
            <a:off x="3728850" y="2592779"/>
            <a:ext cx="3774374" cy="305987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8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D988D5-F994-2485-2AA4-EA7A1AE0D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587" y="-463139"/>
            <a:ext cx="6858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5E3BEF-5ABD-C2CA-0AD3-76998AB2F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0117" y="-463139"/>
            <a:ext cx="7445829" cy="74458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90EF31-6E67-5EB0-74DF-20E57447C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889" y="1822861"/>
            <a:ext cx="5159829" cy="515982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304E91-2F95-4030-8B8F-95A4AEB3D64C}"/>
              </a:ext>
            </a:extLst>
          </p:cNvPr>
          <p:cNvSpPr/>
          <p:nvPr/>
        </p:nvSpPr>
        <p:spPr>
          <a:xfrm>
            <a:off x="603318" y="2222615"/>
            <a:ext cx="492079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КОНКУРС СКОРОМОВОК</a:t>
            </a:r>
          </a:p>
        </p:txBody>
      </p:sp>
    </p:spTree>
    <p:extLst>
      <p:ext uri="{BB962C8B-B14F-4D97-AF65-F5344CB8AC3E}">
        <p14:creationId xmlns:p14="http://schemas.microsoft.com/office/powerpoint/2010/main" val="32803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AA038F-40BE-11DD-CA80-1EBE92846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558637"/>
            <a:ext cx="5618375" cy="52872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8E0007-661E-126E-7D2E-D683A1680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2809"/>
            <a:ext cx="6858000" cy="6858000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C91B3E7E-D38C-B0AF-D910-82A02C46F0B6}"/>
              </a:ext>
            </a:extLst>
          </p:cNvPr>
          <p:cNvSpPr/>
          <p:nvPr/>
        </p:nvSpPr>
        <p:spPr>
          <a:xfrm>
            <a:off x="6617617" y="1652173"/>
            <a:ext cx="5284519" cy="3385168"/>
          </a:xfrm>
          <a:prstGeom prst="roundRect">
            <a:avLst/>
          </a:prstGeom>
          <a:solidFill>
            <a:srgbClr val="FFE699">
              <a:alpha val="6117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Жартівлива</a:t>
            </a: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пісня</a:t>
            </a: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«А </a:t>
            </a:r>
            <a:r>
              <a:rPr kumimoji="0" lang="ru-RU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мій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милий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вареничків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хоче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kumimoji="0" lang="uk-UA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90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3EDA0D-8E1A-D57E-4C5A-986FDBEB4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382" y="106877"/>
            <a:ext cx="484949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514A8E-A6BE-6680-1E77-304FC3463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860" y="-74386"/>
            <a:ext cx="6858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E6C0727-7DD2-4ABC-99A2-58C5A75A3E4B}"/>
              </a:ext>
            </a:extLst>
          </p:cNvPr>
          <p:cNvSpPr/>
          <p:nvPr/>
        </p:nvSpPr>
        <p:spPr>
          <a:xfrm>
            <a:off x="4289199" y="1006560"/>
            <a:ext cx="407237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Гумореска</a:t>
            </a:r>
            <a:r>
              <a:rPr lang="ru-RU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 </a:t>
            </a:r>
          </a:p>
          <a:p>
            <a:pPr algn="ctr"/>
            <a:r>
              <a:rPr lang="ru-RU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«</a:t>
            </a:r>
            <a:r>
              <a:rPr lang="ru-RU" sz="5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Господиня</a:t>
            </a:r>
            <a:r>
              <a:rPr lang="ru-RU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»</a:t>
            </a:r>
            <a:endParaRPr lang="ru-RU" sz="54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2834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80D1FB-2C5F-3471-6F68-6F866BD78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158"/>
            <a:ext cx="7772400" cy="48273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867A7C-A18D-C3E6-917C-54037F5E3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464" y="454348"/>
            <a:ext cx="6858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189334-4F56-B7F1-6F97-C5CEB4C9AB66}"/>
              </a:ext>
            </a:extLst>
          </p:cNvPr>
          <p:cNvSpPr txBox="1"/>
          <p:nvPr/>
        </p:nvSpPr>
        <p:spPr>
          <a:xfrm>
            <a:off x="1438399" y="2279530"/>
            <a:ext cx="489560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Павло </a:t>
            </a:r>
            <a:r>
              <a:rPr kumimoji="0" lang="uk-UA" sz="3200" b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Глазовий</a:t>
            </a:r>
            <a:r>
              <a:rPr kumimoji="0" lang="uk-UA" sz="3200" b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«ЯК ВАРЕНИКИ ВАРИЛИ КУМ І Я»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FB0A4F-E5C2-A32A-19AC-2E8B3FD5C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434" y="4370412"/>
            <a:ext cx="2018735" cy="248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5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5231D5-1892-3095-C165-1D7F2E9FA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333" y="166255"/>
            <a:ext cx="6858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A555E3-E043-481B-3CA0-4985B3D5C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31" y="-190170"/>
            <a:ext cx="7772400" cy="18862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F1DFB4-42E0-DCCF-95BE-51F341027068}"/>
              </a:ext>
            </a:extLst>
          </p:cNvPr>
          <p:cNvSpPr txBox="1"/>
          <p:nvPr/>
        </p:nvSpPr>
        <p:spPr>
          <a:xfrm>
            <a:off x="1828800" y="2305285"/>
            <a:ext cx="35032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А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тепер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перевіримо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вашу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кмітливість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! Я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зачитуватиму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загадки, а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ви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відгадуйте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. 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1C7826-E764-90F6-C78E-200A045EF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0154" y="0"/>
            <a:ext cx="4849499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F2350E-2F59-BEF1-F743-FF12389D9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7990" y="111628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5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B3675F-FA91-93BA-6C49-E1F50A139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84" y="320634"/>
            <a:ext cx="4684406" cy="29094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BC373F-E93F-2269-AD95-ECEB4218A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915" y="320634"/>
            <a:ext cx="4684406" cy="29094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100C61-6D28-78C2-8679-60CE41218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797" y="3429000"/>
            <a:ext cx="4684406" cy="29094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870FB7-4BBB-E2A3-59C7-40AD8353B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4202"/>
            <a:ext cx="3753797" cy="37537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CB7A27-6A60-7614-C2A8-EA31E2A3A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0304" y="3906982"/>
            <a:ext cx="3129148" cy="31291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387BD5-C039-5F3E-941C-45B1E72BDC3A}"/>
              </a:ext>
            </a:extLst>
          </p:cNvPr>
          <p:cNvSpPr txBox="1"/>
          <p:nvPr/>
        </p:nvSpPr>
        <p:spPr>
          <a:xfrm>
            <a:off x="724816" y="810928"/>
            <a:ext cx="36249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Білий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,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пухкий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, у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сметані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смачний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,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З сиром, капустою,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яблуком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, вишнею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він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.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21997D-7FA3-0A64-059A-6B9BE589E7E5}"/>
              </a:ext>
            </a:extLst>
          </p:cNvPr>
          <p:cNvSpPr txBox="1"/>
          <p:nvPr/>
        </p:nvSpPr>
        <p:spPr>
          <a:xfrm>
            <a:off x="1876898" y="2282118"/>
            <a:ext cx="1215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ВАРЕНИК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847974-F861-EDC9-42AA-ACD6A5A7ACE6}"/>
              </a:ext>
            </a:extLst>
          </p:cNvPr>
          <p:cNvSpPr txBox="1"/>
          <p:nvPr/>
        </p:nvSpPr>
        <p:spPr>
          <a:xfrm>
            <a:off x="7757519" y="704051"/>
            <a:ext cx="31171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У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тісті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сховався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Білий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та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м’який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Не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сніг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і не подушка.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—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Хто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я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такий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?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7810D4-0192-8EFE-12D1-8E7728AA68DB}"/>
              </a:ext>
            </a:extLst>
          </p:cNvPr>
          <p:cNvSpPr txBox="1"/>
          <p:nvPr/>
        </p:nvSpPr>
        <p:spPr>
          <a:xfrm>
            <a:off x="8348321" y="2159007"/>
            <a:ext cx="193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СИР</a:t>
            </a:r>
            <a:r>
              <a:rPr kumimoji="0" lang="uk-UA" sz="1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ЯК НАЧИНКА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81ED17-C9E5-B318-150D-78E0F0B600F6}"/>
              </a:ext>
            </a:extLst>
          </p:cNvPr>
          <p:cNvSpPr txBox="1"/>
          <p:nvPr/>
        </p:nvSpPr>
        <p:spPr>
          <a:xfrm>
            <a:off x="4485409" y="4005391"/>
            <a:ext cx="32211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Маленька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,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червона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, в саду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достигає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,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У варениках соком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солодким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грає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.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51C684-B56A-0A2A-BC5B-83EB74ED20E0}"/>
              </a:ext>
            </a:extLst>
          </p:cNvPr>
          <p:cNvSpPr txBox="1"/>
          <p:nvPr/>
        </p:nvSpPr>
        <p:spPr>
          <a:xfrm>
            <a:off x="5620549" y="5471556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ВИШНЯ</a:t>
            </a:r>
          </a:p>
        </p:txBody>
      </p:sp>
    </p:spTree>
    <p:extLst>
      <p:ext uri="{BB962C8B-B14F-4D97-AF65-F5344CB8AC3E}">
        <p14:creationId xmlns:p14="http://schemas.microsoft.com/office/powerpoint/2010/main" val="357218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-2836505" y="2929812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8210709" y="2957804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Народна архітектура давнього українського села або як облаштовували своє  житло наші предки у різних регіонах (фото) - ВСВІТ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13" y="273133"/>
            <a:ext cx="9541734" cy="631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404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1AB208-9BA0-D36C-7B57-D354EAF36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091" y="-225796"/>
            <a:ext cx="7772400" cy="20676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B54C73-8F39-6AC8-C76A-33CAE4181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9971" y="1651659"/>
            <a:ext cx="5550725" cy="55507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5F067A-0CD2-744A-2FA0-ED37B80F1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392" y="2807207"/>
            <a:ext cx="4069608" cy="4395177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FDC931C3-DB9A-34C1-CF4A-389A6E7F6E6A}"/>
              </a:ext>
            </a:extLst>
          </p:cNvPr>
          <p:cNvSpPr/>
          <p:nvPr/>
        </p:nvSpPr>
        <p:spPr>
          <a:xfrm>
            <a:off x="2648198" y="2173184"/>
            <a:ext cx="5248893" cy="3348842"/>
          </a:xfrm>
          <a:prstGeom prst="roundRect">
            <a:avLst/>
          </a:prstGeom>
          <a:solidFill>
            <a:srgbClr val="FFE699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тепер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ми з вами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станемо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справжніми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кухарями! Перед вами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кошик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 продуктами. Але не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всі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вони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підходять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для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вареників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Я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називатиму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інгредієнти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а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відповідайте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хором: Так! —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якщо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з них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можна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зробити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начинку,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або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Ні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!—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якщо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дивна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ідея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37040DF-221D-693F-296B-A3428CD915C8}"/>
              </a:ext>
            </a:extLst>
          </p:cNvPr>
          <p:cNvGrpSpPr/>
          <p:nvPr/>
        </p:nvGrpSpPr>
        <p:grpSpPr>
          <a:xfrm>
            <a:off x="-1354117" y="118635"/>
            <a:ext cx="7196776" cy="7772518"/>
            <a:chOff x="-1354117" y="118635"/>
            <a:chExt cx="7196776" cy="7772518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7BC221C0-16A0-FB3E-05CB-C2716B2A9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354117" y="118635"/>
              <a:ext cx="7196776" cy="7772518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3BC1545-CCEC-8226-8DCD-F694EAE67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884" y="3141023"/>
              <a:ext cx="2719449" cy="2719449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FD91F77-C595-6F13-B0A0-78F178D70DE5}"/>
              </a:ext>
            </a:extLst>
          </p:cNvPr>
          <p:cNvGrpSpPr/>
          <p:nvPr/>
        </p:nvGrpSpPr>
        <p:grpSpPr>
          <a:xfrm>
            <a:off x="4169478" y="225631"/>
            <a:ext cx="2340923" cy="1733797"/>
            <a:chOff x="4169478" y="225631"/>
            <a:chExt cx="2340923" cy="1733797"/>
          </a:xfrm>
        </p:grpSpPr>
        <p:sp>
          <p:nvSpPr>
            <p:cNvPr id="7" name="Скругленный прямоугольник 6">
              <a:extLst>
                <a:ext uri="{FF2B5EF4-FFF2-40B4-BE49-F238E27FC236}">
                  <a16:creationId xmlns:a16="http://schemas.microsoft.com/office/drawing/2014/main" id="{77567A8F-088B-49B3-7667-4EA5DC432B93}"/>
                </a:ext>
              </a:extLst>
            </p:cNvPr>
            <p:cNvSpPr/>
            <p:nvPr/>
          </p:nvSpPr>
          <p:spPr>
            <a:xfrm>
              <a:off x="4330538" y="225631"/>
              <a:ext cx="2018805" cy="1733797"/>
            </a:xfrm>
            <a:prstGeom prst="roundRect">
              <a:avLst/>
            </a:prstGeom>
            <a:solidFill>
              <a:srgbClr val="FFE699">
                <a:alpha val="6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B0BC1F6-38D4-96D0-70D8-A014BC1FF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9478" y="260365"/>
              <a:ext cx="2340923" cy="1664327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232D740-22B7-1295-7721-2ADD0EC6DBA0}"/>
              </a:ext>
            </a:extLst>
          </p:cNvPr>
          <p:cNvGrpSpPr/>
          <p:nvPr/>
        </p:nvGrpSpPr>
        <p:grpSpPr>
          <a:xfrm>
            <a:off x="6770670" y="-55147"/>
            <a:ext cx="2248641" cy="2248641"/>
            <a:chOff x="6770670" y="-55147"/>
            <a:chExt cx="2248641" cy="2248641"/>
          </a:xfrm>
        </p:grpSpPr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C0196912-D8D5-B0B0-7178-63DC370A4B7A}"/>
                </a:ext>
              </a:extLst>
            </p:cNvPr>
            <p:cNvSpPr/>
            <p:nvPr/>
          </p:nvSpPr>
          <p:spPr>
            <a:xfrm>
              <a:off x="6905505" y="225631"/>
              <a:ext cx="2018805" cy="1733797"/>
            </a:xfrm>
            <a:prstGeom prst="roundRect">
              <a:avLst/>
            </a:prstGeom>
            <a:solidFill>
              <a:srgbClr val="FFE699">
                <a:alpha val="6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78D7F7C-CF88-FBB8-98D4-419CC66CA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0670" y="-55147"/>
              <a:ext cx="2248641" cy="2248641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C12E394-8604-63DD-0C0F-E7824D63D34B}"/>
              </a:ext>
            </a:extLst>
          </p:cNvPr>
          <p:cNvGrpSpPr/>
          <p:nvPr/>
        </p:nvGrpSpPr>
        <p:grpSpPr>
          <a:xfrm>
            <a:off x="9755582" y="49726"/>
            <a:ext cx="2038894" cy="2038894"/>
            <a:chOff x="9755582" y="49726"/>
            <a:chExt cx="2038894" cy="2038894"/>
          </a:xfrm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50DB6139-D391-A79D-C748-39A756BFC6DF}"/>
                </a:ext>
              </a:extLst>
            </p:cNvPr>
            <p:cNvSpPr/>
            <p:nvPr/>
          </p:nvSpPr>
          <p:spPr>
            <a:xfrm>
              <a:off x="9755582" y="225631"/>
              <a:ext cx="2018805" cy="1733797"/>
            </a:xfrm>
            <a:prstGeom prst="roundRect">
              <a:avLst/>
            </a:prstGeom>
            <a:solidFill>
              <a:srgbClr val="FFE699">
                <a:alpha val="6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139E7B0C-C7E3-DD63-EC7D-A7203BC23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55582" y="49726"/>
              <a:ext cx="2038894" cy="2038894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D488C5ED-9A8C-FFA4-213A-6791D133CD16}"/>
              </a:ext>
            </a:extLst>
          </p:cNvPr>
          <p:cNvGrpSpPr/>
          <p:nvPr/>
        </p:nvGrpSpPr>
        <p:grpSpPr>
          <a:xfrm>
            <a:off x="5071386" y="2324595"/>
            <a:ext cx="2049852" cy="1733797"/>
            <a:chOff x="5071386" y="2324595"/>
            <a:chExt cx="2049852" cy="1733797"/>
          </a:xfrm>
        </p:grpSpPr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id="{6B6A525A-6D9D-F729-3B92-A7599974C19D}"/>
                </a:ext>
              </a:extLst>
            </p:cNvPr>
            <p:cNvSpPr/>
            <p:nvPr/>
          </p:nvSpPr>
          <p:spPr>
            <a:xfrm>
              <a:off x="5102433" y="2324595"/>
              <a:ext cx="2018805" cy="1733797"/>
            </a:xfrm>
            <a:prstGeom prst="roundRect">
              <a:avLst/>
            </a:prstGeom>
            <a:solidFill>
              <a:srgbClr val="FFE699">
                <a:alpha val="6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0436DEE5-822E-1E09-ACDF-8237FAF9B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71386" y="2437984"/>
              <a:ext cx="2049228" cy="1494229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CF1143B-EF22-1927-EF35-9FD0777D3C08}"/>
              </a:ext>
            </a:extLst>
          </p:cNvPr>
          <p:cNvGrpSpPr/>
          <p:nvPr/>
        </p:nvGrpSpPr>
        <p:grpSpPr>
          <a:xfrm>
            <a:off x="8463480" y="2324594"/>
            <a:ext cx="2018805" cy="1733797"/>
            <a:chOff x="8463480" y="2324594"/>
            <a:chExt cx="2018805" cy="1733797"/>
          </a:xfrm>
        </p:grpSpPr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id="{24B227B5-5A79-AD95-858A-4D97FF1A0A60}"/>
                </a:ext>
              </a:extLst>
            </p:cNvPr>
            <p:cNvSpPr/>
            <p:nvPr/>
          </p:nvSpPr>
          <p:spPr>
            <a:xfrm>
              <a:off x="8463480" y="2324594"/>
              <a:ext cx="2018805" cy="1733797"/>
            </a:xfrm>
            <a:prstGeom prst="roundRect">
              <a:avLst/>
            </a:prstGeom>
            <a:solidFill>
              <a:srgbClr val="FFE699">
                <a:alpha val="6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F835302-98FA-F451-102A-31DC45E6F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52270" y="2448828"/>
              <a:ext cx="1579131" cy="1472540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631BCFC-E810-A45D-8C0A-0634FCC9A9CF}"/>
              </a:ext>
            </a:extLst>
          </p:cNvPr>
          <p:cNvGrpSpPr/>
          <p:nvPr/>
        </p:nvGrpSpPr>
        <p:grpSpPr>
          <a:xfrm>
            <a:off x="4597294" y="4752356"/>
            <a:ext cx="2192424" cy="2150423"/>
            <a:chOff x="4597294" y="4752356"/>
            <a:chExt cx="2192424" cy="2150423"/>
          </a:xfrm>
        </p:grpSpPr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665788D7-CAB0-4BFB-9E26-DA63ADE38CA6}"/>
                </a:ext>
              </a:extLst>
            </p:cNvPr>
            <p:cNvSpPr/>
            <p:nvPr/>
          </p:nvSpPr>
          <p:spPr>
            <a:xfrm>
              <a:off x="4770913" y="4898573"/>
              <a:ext cx="2018805" cy="1733797"/>
            </a:xfrm>
            <a:prstGeom prst="roundRect">
              <a:avLst/>
            </a:prstGeom>
            <a:solidFill>
              <a:srgbClr val="FFE699">
                <a:alpha val="6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131896A6-98A6-362A-59CC-689EBD416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97294" y="4752356"/>
              <a:ext cx="2150423" cy="2150423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A7CD12A-F179-82B9-A4E5-3E14FCE31E35}"/>
              </a:ext>
            </a:extLst>
          </p:cNvPr>
          <p:cNvGrpSpPr/>
          <p:nvPr/>
        </p:nvGrpSpPr>
        <p:grpSpPr>
          <a:xfrm>
            <a:off x="6921336" y="4352304"/>
            <a:ext cx="2097975" cy="1733797"/>
            <a:chOff x="6921336" y="4352304"/>
            <a:chExt cx="2097975" cy="1733797"/>
          </a:xfrm>
        </p:grpSpPr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id="{A4905F78-D225-889A-B47C-658A41F0A6F3}"/>
                </a:ext>
              </a:extLst>
            </p:cNvPr>
            <p:cNvSpPr/>
            <p:nvPr/>
          </p:nvSpPr>
          <p:spPr>
            <a:xfrm>
              <a:off x="7000506" y="4352304"/>
              <a:ext cx="2018805" cy="1733797"/>
            </a:xfrm>
            <a:prstGeom prst="roundRect">
              <a:avLst/>
            </a:prstGeom>
            <a:solidFill>
              <a:srgbClr val="FFE699">
                <a:alpha val="6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E7BA5CC7-039E-A721-F4B1-0A9CC8D81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21336" y="4709176"/>
              <a:ext cx="2018805" cy="1151296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6969D6B3-9D9F-4CB4-6C0A-581FBC8EDBB5}"/>
              </a:ext>
            </a:extLst>
          </p:cNvPr>
          <p:cNvGrpSpPr/>
          <p:nvPr/>
        </p:nvGrpSpPr>
        <p:grpSpPr>
          <a:xfrm>
            <a:off x="9366548" y="4500747"/>
            <a:ext cx="2125139" cy="1733797"/>
            <a:chOff x="9366548" y="4500747"/>
            <a:chExt cx="2125139" cy="1733797"/>
          </a:xfrm>
        </p:grpSpPr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FD0A9497-0F2D-2E3B-04F3-8DA7815B82B4}"/>
                </a:ext>
              </a:extLst>
            </p:cNvPr>
            <p:cNvSpPr/>
            <p:nvPr/>
          </p:nvSpPr>
          <p:spPr>
            <a:xfrm>
              <a:off x="9472882" y="4500747"/>
              <a:ext cx="2018805" cy="1733797"/>
            </a:xfrm>
            <a:prstGeom prst="roundRect">
              <a:avLst/>
            </a:prstGeom>
            <a:solidFill>
              <a:srgbClr val="FFE699">
                <a:alpha val="65098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8F7A633-D579-0BF6-1671-D155E406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66548" y="4500747"/>
              <a:ext cx="2125139" cy="1733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518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398465-2D08-10FC-3C2E-4D5AC0E69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A0CB08B8-6E81-7B0C-A517-8E7142DAC3BE}"/>
              </a:ext>
            </a:extLst>
          </p:cNvPr>
          <p:cNvSpPr/>
          <p:nvPr/>
        </p:nvSpPr>
        <p:spPr>
          <a:xfrm>
            <a:off x="1060954" y="148226"/>
            <a:ext cx="10141527" cy="782605"/>
          </a:xfrm>
          <a:prstGeom prst="roundRect">
            <a:avLst/>
          </a:prstGeom>
          <a:solidFill>
            <a:srgbClr val="009E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Процес приготування вареників</a:t>
            </a:r>
          </a:p>
        </p:txBody>
      </p:sp>
      <p:pic>
        <p:nvPicPr>
          <p:cNvPr id="4" name="Picture 4" descr="Приготовление вареников с картошкой. Этап 3">
            <a:extLst>
              <a:ext uri="{FF2B5EF4-FFF2-40B4-BE49-F238E27FC236}">
                <a16:creationId xmlns:a16="http://schemas.microsoft.com/office/drawing/2014/main" id="{F3990E1D-4B69-00DB-5AE3-FA50E74A41FC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64551" y="1079057"/>
            <a:ext cx="2663825" cy="1742007"/>
          </a:xfrm>
          <a:prstGeom prst="rect">
            <a:avLst/>
          </a:prstGeom>
        </p:spPr>
      </p:pic>
      <p:pic>
        <p:nvPicPr>
          <p:cNvPr id="5" name="Picture 7" descr="Приготовление вареников с картошкой. Этап 8">
            <a:extLst>
              <a:ext uri="{FF2B5EF4-FFF2-40B4-BE49-F238E27FC236}">
                <a16:creationId xmlns:a16="http://schemas.microsoft.com/office/drawing/2014/main" id="{D99FD64C-3EC5-A9CB-915D-577395F0D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9369" y="1079056"/>
            <a:ext cx="2663825" cy="174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Приготовление вареников с картошкой. Этап 11">
            <a:extLst>
              <a:ext uri="{FF2B5EF4-FFF2-40B4-BE49-F238E27FC236}">
                <a16:creationId xmlns:a16="http://schemas.microsoft.com/office/drawing/2014/main" id="{A02AF2F6-7A95-AFF0-A811-208A75DFA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85414" y="1078871"/>
            <a:ext cx="2627312" cy="1742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Приготовление вареников с картошкой. Этап 5">
            <a:extLst>
              <a:ext uri="{FF2B5EF4-FFF2-40B4-BE49-F238E27FC236}">
                <a16:creationId xmlns:a16="http://schemas.microsoft.com/office/drawing/2014/main" id="{4E56A75A-84F2-7ECF-EF52-82DE4EF14AC1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542760" y="2977169"/>
            <a:ext cx="2663825" cy="1834492"/>
          </a:xfrm>
          <a:prstGeom prst="rect">
            <a:avLst/>
          </a:prstGeom>
        </p:spPr>
      </p:pic>
      <p:pic>
        <p:nvPicPr>
          <p:cNvPr id="8" name="Picture 6" descr="Приготовление вареников с картошкой. Этап 6">
            <a:extLst>
              <a:ext uri="{FF2B5EF4-FFF2-40B4-BE49-F238E27FC236}">
                <a16:creationId xmlns:a16="http://schemas.microsoft.com/office/drawing/2014/main" id="{9A2F329B-7EDA-FCF3-52A8-6E5E8D93B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503" y="4996873"/>
            <a:ext cx="2663825" cy="17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Приготовление вареников с картошкой. Этап 9">
            <a:extLst>
              <a:ext uri="{FF2B5EF4-FFF2-40B4-BE49-F238E27FC236}">
                <a16:creationId xmlns:a16="http://schemas.microsoft.com/office/drawing/2014/main" id="{A9D87C0A-81D6-3054-BDDC-35BEA0D12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99806" y="2977169"/>
            <a:ext cx="2663825" cy="183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Приготовление вареников с картошкой. Этап 10">
            <a:extLst>
              <a:ext uri="{FF2B5EF4-FFF2-40B4-BE49-F238E27FC236}">
                <a16:creationId xmlns:a16="http://schemas.microsoft.com/office/drawing/2014/main" id="{A0C4E7D3-2C1E-2716-3DCA-2BCC655F8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99806" y="4996873"/>
            <a:ext cx="2592388" cy="17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Приготовление вареников с картошкой. Этап 11'">
            <a:extLst>
              <a:ext uri="{FF2B5EF4-FFF2-40B4-BE49-F238E27FC236}">
                <a16:creationId xmlns:a16="http://schemas.microsoft.com/office/drawing/2014/main" id="{6F4A814F-973E-C98B-AB59-4F5017D72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85414" y="2977169"/>
            <a:ext cx="2663825" cy="187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Приготовление вареников с картошкой. Этап 12">
            <a:extLst>
              <a:ext uri="{FF2B5EF4-FFF2-40B4-BE49-F238E27FC236}">
                <a16:creationId xmlns:a16="http://schemas.microsoft.com/office/drawing/2014/main" id="{992E069A-63D8-BD64-22D9-12E2D2A0D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03672" y="4996873"/>
            <a:ext cx="2663825" cy="17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2621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26254-7854-55AA-3668-0487E8785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1DD519-4BF2-FA02-73F3-2A5B991C7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F7854B2C-22CC-E964-9D6F-761127D31972}"/>
              </a:ext>
            </a:extLst>
          </p:cNvPr>
          <p:cNvSpPr/>
          <p:nvPr/>
        </p:nvSpPr>
        <p:spPr>
          <a:xfrm>
            <a:off x="1025235" y="189345"/>
            <a:ext cx="10141527" cy="782605"/>
          </a:xfrm>
          <a:prstGeom prst="roundRect">
            <a:avLst/>
          </a:prstGeom>
          <a:solidFill>
            <a:srgbClr val="009E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Гра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https://learningapps.org/26253656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B43503-9EA0-85DF-4417-F6F340928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62" y="1082350"/>
            <a:ext cx="9175275" cy="56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05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85E96-FA44-4C43-A0BB-266CC7C06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B29C14-FA86-357C-0301-EABE7AFC5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0117" y="-463139"/>
            <a:ext cx="7445829" cy="74458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D605AF-1570-EEF0-6A5A-841C0A8AA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579" y="593766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DABD10-9ECF-F2FE-A27C-B0971F072470}"/>
              </a:ext>
            </a:extLst>
          </p:cNvPr>
          <p:cNvSpPr txBox="1"/>
          <p:nvPr/>
        </p:nvSpPr>
        <p:spPr>
          <a:xfrm>
            <a:off x="339365" y="2182557"/>
            <a:ext cx="54769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dirty="0">
                <a:ln>
                  <a:solidFill>
                    <a:srgbClr val="FF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«Наліпи вареників»</a:t>
            </a:r>
            <a:endParaRPr kumimoji="0" lang="uk-UA" sz="36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E7F319-E0A3-0A90-80BA-16126D7CF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766" y="4741849"/>
            <a:ext cx="2826327" cy="28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4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97EF4F-975F-4C07-BCF5-DCBF4BE51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2FBBED-46FC-42F5-96FE-F3F03C2CD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100" r="98000">
                        <a14:foregroundMark x1="6500" y1="35000" x2="6500" y2="67778"/>
                        <a14:foregroundMark x1="93100" y1="26667" x2="90400" y2="66204"/>
                        <a14:foregroundMark x1="96800" y1="58519" x2="92300" y2="68704"/>
                        <a14:foregroundMark x1="92300" y1="68704" x2="69600" y2="85741"/>
                        <a14:foregroundMark x1="69600" y1="85741" x2="59500" y2="89444"/>
                        <a14:foregroundMark x1="59500" y1="89444" x2="47500" y2="86111"/>
                        <a14:foregroundMark x1="2100" y1="60370" x2="6300" y2="67130"/>
                        <a14:foregroundMark x1="6300" y1="67130" x2="6700" y2="68889"/>
                        <a14:foregroundMark x1="2100" y1="59907" x2="6000" y2="56759"/>
                        <a14:foregroundMark x1="98000" y1="57870" x2="91900" y2="70926"/>
                        <a14:foregroundMark x1="91700" y1="53981" x2="92400" y2="54907"/>
                        <a14:foregroundMark x1="97800" y1="64630" x2="94100" y2="68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5802" y="1968284"/>
            <a:ext cx="3580395" cy="38668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729388-0EEB-41A4-A763-1E0E6646C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2" b="97072" l="3056" r="95556">
                        <a14:foregroundMark x1="48889" y1="5856" x2="71111" y2="10586"/>
                        <a14:foregroundMark x1="71111" y1="10586" x2="72778" y2="15090"/>
                        <a14:foregroundMark x1="95833" y1="47297" x2="93333" y2="67117"/>
                        <a14:foregroundMark x1="20556" y1="37838" x2="16944" y2="70721"/>
                        <a14:foregroundMark x1="31667" y1="50901" x2="44444" y2="61712"/>
                        <a14:foregroundMark x1="44444" y1="61712" x2="61111" y2="64865"/>
                        <a14:foregroundMark x1="61111" y1="64865" x2="63333" y2="63514"/>
                        <a14:foregroundMark x1="17222" y1="61712" x2="75278" y2="68243"/>
                        <a14:foregroundMark x1="30833" y1="44369" x2="29167" y2="51351"/>
                        <a14:foregroundMark x1="61111" y1="2252" x2="73889" y2="5856"/>
                        <a14:foregroundMark x1="30278" y1="64640" x2="63333" y2="70495"/>
                        <a14:foregroundMark x1="14167" y1="61261" x2="12778" y2="73649"/>
                        <a14:foregroundMark x1="3333" y1="75901" x2="3611" y2="80631"/>
                        <a14:foregroundMark x1="86944" y1="40315" x2="90000" y2="50000"/>
                        <a14:foregroundMark x1="22222" y1="36261" x2="13611" y2="47748"/>
                        <a14:foregroundMark x1="13611" y1="47748" x2="14167" y2="50676"/>
                        <a14:foregroundMark x1="28056" y1="65991" x2="56944" y2="70045"/>
                        <a14:foregroundMark x1="31667" y1="93468" x2="80556" y2="91216"/>
                        <a14:foregroundMark x1="77500" y1="97072" x2="65278" y2="91216"/>
                        <a14:foregroundMark x1="28611" y1="49550" x2="50833" y2="53604"/>
                        <a14:foregroundMark x1="24444" y1="42568" x2="25000" y2="63739"/>
                        <a14:foregroundMark x1="47222" y1="54279" x2="65556" y2="66667"/>
                        <a14:foregroundMark x1="28611" y1="54279" x2="26667" y2="65766"/>
                        <a14:foregroundMark x1="20556" y1="63739" x2="36667" y2="70270"/>
                        <a14:foregroundMark x1="36667" y1="70270" x2="59444" y2="72973"/>
                        <a14:foregroundMark x1="23611" y1="35360" x2="17778" y2="39189"/>
                        <a14:foregroundMark x1="82778" y1="38964" x2="86111" y2="50000"/>
                        <a14:foregroundMark x1="16944" y1="36261" x2="12778" y2="459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7461" y="1022890"/>
            <a:ext cx="4306867" cy="56832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E671C4-9997-4131-850F-8729D8D8BB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75" b="97331" l="1667" r="96667">
                        <a14:foregroundMark x1="13333" y1="33470" x2="26667" y2="9446"/>
                        <a14:foregroundMark x1="26667" y1="9446" x2="45833" y2="1848"/>
                        <a14:foregroundMark x1="45833" y1="1848" x2="68333" y2="1437"/>
                        <a14:foregroundMark x1="68333" y1="1437" x2="78889" y2="8830"/>
                        <a14:foregroundMark x1="78889" y1="8830" x2="87778" y2="29774"/>
                        <a14:foregroundMark x1="87778" y1="29774" x2="88333" y2="33265"/>
                        <a14:foregroundMark x1="38611" y1="5749" x2="54167" y2="3901"/>
                        <a14:foregroundMark x1="54167" y1="3901" x2="70278" y2="5955"/>
                        <a14:foregroundMark x1="70278" y1="5955" x2="72500" y2="7392"/>
                        <a14:foregroundMark x1="45278" y1="12526" x2="92778" y2="23614"/>
                        <a14:foregroundMark x1="41667" y1="3080" x2="61944" y2="3491"/>
                        <a14:foregroundMark x1="18333" y1="28953" x2="31944" y2="17043"/>
                        <a14:foregroundMark x1="31944" y1="17043" x2="52778" y2="8830"/>
                        <a14:foregroundMark x1="52778" y1="8830" x2="71944" y2="13552"/>
                        <a14:foregroundMark x1="71944" y1="13552" x2="79722" y2="23819"/>
                        <a14:foregroundMark x1="79722" y1="23819" x2="79722" y2="23819"/>
                        <a14:foregroundMark x1="94167" y1="44148" x2="96944" y2="52567"/>
                        <a14:foregroundMark x1="91944" y1="50924" x2="92222" y2="58522"/>
                        <a14:foregroundMark x1="85049" y1="52156" x2="85556" y2="64887"/>
                        <a14:foregroundMark x1="85041" y1="51951" x2="85049" y2="52156"/>
                        <a14:foregroundMark x1="85000" y1="50924" x2="85041" y2="51951"/>
                        <a14:foregroundMark x1="85556" y1="64887" x2="85556" y2="64887"/>
                        <a14:foregroundMark x1="11165" y1="50924" x2="6944" y2="57906"/>
                        <a14:foregroundMark x1="11369" y1="50586" x2="11165" y2="50924"/>
                        <a14:foregroundMark x1="12778" y1="48255" x2="11937" y2="49646"/>
                        <a14:foregroundMark x1="6944" y1="57906" x2="6944" y2="57906"/>
                        <a14:foregroundMark x1="4119" y1="49339" x2="1944" y2="51335"/>
                        <a14:foregroundMark x1="10000" y1="43943" x2="5890" y2="47714"/>
                        <a14:foregroundMark x1="42222" y1="66324" x2="56111" y2="61191"/>
                        <a14:foregroundMark x1="56111" y1="61191" x2="63889" y2="52977"/>
                        <a14:foregroundMark x1="50278" y1="57700" x2="58333" y2="66530"/>
                        <a14:foregroundMark x1="96944" y1="57700" x2="94722" y2="63039"/>
                        <a14:foregroundMark x1="89167" y1="54209" x2="86944" y2="63655"/>
                        <a14:foregroundMark x1="91944" y1="42300" x2="92222" y2="55031"/>
                        <a14:foregroundMark x1="52500" y1="11499" x2="72778" y2="16838"/>
                        <a14:foregroundMark x1="38611" y1="17454" x2="60833" y2="14579"/>
                        <a14:foregroundMark x1="37222" y1="17864" x2="45833" y2="16222"/>
                        <a14:foregroundMark x1="43056" y1="16427" x2="43056" y2="16222"/>
                        <a14:foregroundMark x1="25000" y1="84600" x2="83611" y2="86242"/>
                        <a14:foregroundMark x1="41667" y1="86242" x2="69167" y2="86242"/>
                        <a14:foregroundMark x1="21944" y1="82341" x2="63889" y2="87269"/>
                        <a14:foregroundMark x1="21389" y1="82752" x2="59722" y2="88296"/>
                        <a14:foregroundMark x1="82500" y1="83573" x2="84417" y2="83573"/>
                        <a14:foregroundMark x1="38611" y1="66940" x2="55833" y2="66324"/>
                        <a14:foregroundMark x1="56944" y1="97331" x2="63889" y2="91992"/>
                        <a14:backgroundMark x1="44444" y1="821" x2="44444" y2="821"/>
                        <a14:backgroundMark x1="60278" y1="411" x2="60278" y2="411"/>
                        <a14:backgroundMark x1="57500" y1="821" x2="57500" y2="821"/>
                        <a14:backgroundMark x1="59722" y1="3080" x2="59722" y2="3080"/>
                        <a14:backgroundMark x1="59722" y1="1848" x2="59722" y2="1848"/>
                        <a14:backgroundMark x1="90556" y1="81930" x2="87500" y2="87064"/>
                        <a14:backgroundMark x1="77778" y1="48871" x2="77778" y2="48871"/>
                        <a14:backgroundMark x1="86389" y1="51951" x2="86389" y2="51951"/>
                        <a14:backgroundMark x1="85556" y1="50924" x2="85556" y2="50924"/>
                        <a14:backgroundMark x1="85556" y1="52156" x2="85556" y2="52156"/>
                        <a14:backgroundMark x1="12222" y1="50924" x2="12222" y2="50924"/>
                        <a14:backgroundMark x1="4722" y1="48871" x2="7500" y2="47639"/>
                        <a14:backgroundMark x1="12222" y1="52567" x2="12222" y2="50308"/>
                        <a14:backgroundMark x1="4722" y1="48255" x2="6389" y2="46817"/>
                        <a14:backgroundMark x1="12222" y1="51540" x2="12222" y2="505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74736"/>
            <a:ext cx="4201181" cy="56832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62F304-F24F-4543-8257-6C49B348C03B}"/>
              </a:ext>
            </a:extLst>
          </p:cNvPr>
          <p:cNvSpPr txBox="1"/>
          <p:nvPr/>
        </p:nvSpPr>
        <p:spPr>
          <a:xfrm>
            <a:off x="2572720" y="151847"/>
            <a:ext cx="7206711" cy="1351490"/>
          </a:xfrm>
          <a:prstGeom prst="rect">
            <a:avLst/>
          </a:prstGeom>
          <a:noFill/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0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Конкурс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000" b="1" i="0" u="none" strike="noStrike" kern="1200" cap="none" spc="0" normalizeH="0" baseline="0" noProof="0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  <a:effectLst>
                  <a:glow rad="228600">
                    <a:srgbClr val="FFC000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«Слава варенику»</a:t>
            </a:r>
          </a:p>
        </p:txBody>
      </p:sp>
    </p:spTree>
    <p:extLst>
      <p:ext uri="{BB962C8B-B14F-4D97-AF65-F5344CB8AC3E}">
        <p14:creationId xmlns:p14="http://schemas.microsoft.com/office/powerpoint/2010/main" val="1441005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8C2105-BFF5-3B70-FD65-C2391A0CD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5678"/>
            <a:ext cx="7772400" cy="48273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D8F6DE-69EE-1C46-EEAC-8CC27992B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8135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3CAA29-82AD-A48A-179F-F7681172E944}"/>
              </a:ext>
            </a:extLst>
          </p:cNvPr>
          <p:cNvSpPr txBox="1"/>
          <p:nvPr/>
        </p:nvSpPr>
        <p:spPr>
          <a:xfrm>
            <a:off x="2058596" y="2613392"/>
            <a:ext cx="36552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А зараз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перевіримо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,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хто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найкраще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знає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все про вареники! Я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ставитиму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запитання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, а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ви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відповідайте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 хором: 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Так!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 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чи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webkit-standard"/>
                <a:ea typeface="+mn-ea"/>
                <a:cs typeface="+mn-cs"/>
              </a:rPr>
              <a:t> 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Ні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F5FA1E-30E7-CAEC-8EDE-DFC2CE045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951" y="3325538"/>
            <a:ext cx="4155951" cy="415595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3CADB08-E02F-4341-8F40-B24221AB75BF}"/>
              </a:ext>
            </a:extLst>
          </p:cNvPr>
          <p:cNvSpPr/>
          <p:nvPr/>
        </p:nvSpPr>
        <p:spPr>
          <a:xfrm>
            <a:off x="1216058" y="-124656"/>
            <a:ext cx="5797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Мінівікторина</a:t>
            </a:r>
            <a:endParaRPr lang="ru-RU" sz="5400" b="1" cap="none" spc="0" dirty="0">
              <a:ln w="2857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/>
            </a:endParaRPr>
          </a:p>
          <a:p>
            <a:pPr algn="ctr"/>
            <a:r>
              <a:rPr lang="ru-RU" sz="5400" b="1" dirty="0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«Так </a:t>
            </a:r>
            <a:r>
              <a:rPr lang="ru-RU" sz="5400" b="1" dirty="0" err="1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чи</a:t>
            </a:r>
            <a:r>
              <a:rPr lang="ru-RU" sz="5400" b="1" dirty="0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ru-RU" sz="5400" b="1" dirty="0" err="1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Ні</a:t>
            </a:r>
            <a:r>
              <a:rPr lang="ru-RU" sz="5400" b="1" dirty="0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»</a:t>
            </a:r>
            <a:r>
              <a:rPr lang="ru-RU" sz="5400" b="1" cap="none" spc="0" dirty="0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04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7140DA-D49B-FC22-D8D4-BC65A6B65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457" y="0"/>
            <a:ext cx="6858000" cy="6858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9537ACD0-37CC-EBC7-33B1-E2561EABFE36}"/>
              </a:ext>
            </a:extLst>
          </p:cNvPr>
          <p:cNvSpPr/>
          <p:nvPr/>
        </p:nvSpPr>
        <p:spPr>
          <a:xfrm>
            <a:off x="213756" y="403761"/>
            <a:ext cx="3218213" cy="938151"/>
          </a:xfrm>
          <a:prstGeom prst="roundRect">
            <a:avLst/>
          </a:prstGeom>
          <a:solidFill>
            <a:srgbClr val="FFE699">
              <a:alpha val="6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Вареники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завжди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їдять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без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сметани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773F8D4D-5EB0-287D-1AB5-DE06D09F876A}"/>
              </a:ext>
            </a:extLst>
          </p:cNvPr>
          <p:cNvSpPr/>
          <p:nvPr/>
        </p:nvSpPr>
        <p:spPr>
          <a:xfrm>
            <a:off x="936172" y="1708067"/>
            <a:ext cx="3218213" cy="938151"/>
          </a:xfrm>
          <a:prstGeom prst="roundRect">
            <a:avLst/>
          </a:prstGeom>
          <a:solidFill>
            <a:srgbClr val="FFE699">
              <a:alpha val="6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Вареники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можуть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бути з вишнями.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39CA269-FF35-A2EB-2884-2D0404D5C27B}"/>
              </a:ext>
            </a:extLst>
          </p:cNvPr>
          <p:cNvSpPr/>
          <p:nvPr/>
        </p:nvSpPr>
        <p:spPr>
          <a:xfrm>
            <a:off x="213755" y="3012373"/>
            <a:ext cx="3218213" cy="938151"/>
          </a:xfrm>
          <a:prstGeom prst="roundRect">
            <a:avLst/>
          </a:prstGeom>
          <a:solidFill>
            <a:srgbClr val="FFE699">
              <a:alpha val="6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Вареники —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тільки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українська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страва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D5B7844A-A20C-1BA7-6EB6-1AA1837BBFFD}"/>
              </a:ext>
            </a:extLst>
          </p:cNvPr>
          <p:cNvSpPr/>
          <p:nvPr/>
        </p:nvSpPr>
        <p:spPr>
          <a:xfrm>
            <a:off x="936172" y="4316679"/>
            <a:ext cx="3218213" cy="938151"/>
          </a:xfrm>
          <a:prstGeom prst="roundRect">
            <a:avLst/>
          </a:prstGeom>
          <a:solidFill>
            <a:srgbClr val="FFE699">
              <a:alpha val="6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ареники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можна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зробити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солодкими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і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солоними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424CD029-BFC0-2A76-6BA3-8984BDA10CFD}"/>
              </a:ext>
            </a:extLst>
          </p:cNvPr>
          <p:cNvSpPr/>
          <p:nvPr/>
        </p:nvSpPr>
        <p:spPr>
          <a:xfrm>
            <a:off x="213754" y="5620985"/>
            <a:ext cx="3218213" cy="938151"/>
          </a:xfrm>
          <a:prstGeom prst="roundRect">
            <a:avLst/>
          </a:prstGeom>
          <a:solidFill>
            <a:srgbClr val="FFE699">
              <a:alpha val="6902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Вареники — символ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української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кухні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79412F-E69F-4AD4-52C0-A8289AB41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396" y="339928"/>
            <a:ext cx="1049977" cy="10499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4606F3-6383-8981-36AB-BC9607A82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216" y="1596241"/>
            <a:ext cx="1401916" cy="10499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29927F-F426-048C-7A69-321D6F817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396" y="2956459"/>
            <a:ext cx="1049977" cy="10499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B92B51-002A-2F58-0F65-91E71B586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216" y="4316677"/>
            <a:ext cx="1401916" cy="104997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1FC6F69-A194-E665-A614-6218EE136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396" y="5468095"/>
            <a:ext cx="1401916" cy="10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2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Удивительная Альберта: Варениковое сумасшествие | Вики-трэве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" b="96508" l="833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54" b="2745"/>
          <a:stretch/>
        </p:blipFill>
        <p:spPr bwMode="auto">
          <a:xfrm>
            <a:off x="2404989" y="27992"/>
            <a:ext cx="5844942" cy="6756234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-2929811" y="2929811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93656" y="1420657"/>
            <a:ext cx="2629533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i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центральній площі містечка </a:t>
            </a:r>
            <a:r>
              <a:rPr lang="uk-UA" i="1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Глендон</a:t>
            </a:r>
            <a:r>
              <a:rPr lang="uk-UA" i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канадській провінції Альберта поставлений пам'ятник... варенику. «Скам'янілий» кулінарний шедевр має висоту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i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метрів і важить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i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2700 кілограмів.</a:t>
            </a:r>
            <a:endParaRPr lang="en-US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8291803" y="2957804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10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-2929811" y="2929811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Единственный памятник варенику в Украине уже снесли - Новости Украины.  Главное™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" r="10012"/>
          <a:stretch/>
        </p:blipFill>
        <p:spPr bwMode="auto">
          <a:xfrm>
            <a:off x="2711547" y="95731"/>
            <a:ext cx="5680349" cy="6638544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8291803" y="2957804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81902" y="1576992"/>
            <a:ext cx="2639712" cy="3352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Єдиний в Україні пам'ятник українському варенику був встановлений в Черкасах у вересні 2006 р. біля готелю «</a:t>
            </a:r>
            <a:r>
              <a:rPr lang="uk-UA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Росава</a:t>
            </a:r>
            <a:r>
              <a:rPr lang="uk-UA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(заслужений художник України Іван </a:t>
            </a:r>
            <a:r>
              <a:rPr lang="uk-UA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Фізер</a:t>
            </a:r>
            <a:r>
              <a:rPr lang="uk-UA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i="1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19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-2836505" y="2929812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8210709" y="2957804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ращі страви української кухні: рецепт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0" t="312" b="11462"/>
          <a:stretch/>
        </p:blipFill>
        <p:spPr bwMode="auto">
          <a:xfrm>
            <a:off x="1063692" y="160338"/>
            <a:ext cx="6868102" cy="560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Рецепт: галушки украинские - Словарик гурмана - Sma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Галушки на сметане - пошаговый рецепт с фото на Повар.ру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7" t="11274" r="12777" b="11913"/>
          <a:stretch/>
        </p:blipFill>
        <p:spPr bwMode="auto">
          <a:xfrm>
            <a:off x="6667321" y="2782653"/>
            <a:ext cx="4655127" cy="35150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079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97EF4F-975F-4C07-BCF5-DCBF4BE51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312DD2-BEF9-4021-888B-B688440AB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7" t="4577" r="2058" b="8713"/>
          <a:stretch/>
        </p:blipFill>
        <p:spPr>
          <a:xfrm>
            <a:off x="247973" y="232475"/>
            <a:ext cx="1170122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DED45A-D7BB-4742-9CF3-3DF0CA4DD03E}"/>
              </a:ext>
            </a:extLst>
          </p:cNvPr>
          <p:cNvSpPr txBox="1"/>
          <p:nvPr/>
        </p:nvSpPr>
        <p:spPr>
          <a:xfrm>
            <a:off x="774914" y="650929"/>
            <a:ext cx="10848815" cy="1022887"/>
          </a:xfrm>
          <a:prstGeom prst="rect">
            <a:avLst/>
          </a:prstGeom>
          <a:noFill/>
        </p:spPr>
        <p:txBody>
          <a:bodyPr wrap="square">
            <a:prstTxWarp prst="textDeflateBottom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Цікаві факти про вареники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75229F-CE6D-4050-A6D3-AE75345A7B90}"/>
              </a:ext>
            </a:extLst>
          </p:cNvPr>
          <p:cNvSpPr txBox="1"/>
          <p:nvPr/>
        </p:nvSpPr>
        <p:spPr>
          <a:xfrm>
            <a:off x="774914" y="2200759"/>
            <a:ext cx="45720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 у світі існує понад п’ятсот різних варіантів вареників.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Щороку у Буковелі традиційно проходить фестиваль вареників, там же поставили рекорд із виготовлення найбільшого вареника зі снігу.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7251B8-1F75-4884-9AE2-5A1AE976E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856" y="2239901"/>
            <a:ext cx="54483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79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-2929811" y="2929811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8291803" y="2957804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Весела Абетка. Читанка. РЕКОРДИ І НЕЗВИЧАЙНІ ФАКТИ ЗІ СВІТУ ВАРЕНИКІВ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t="3550" r="6158" b="3248"/>
          <a:stretch/>
        </p:blipFill>
        <p:spPr bwMode="auto">
          <a:xfrm>
            <a:off x="1161553" y="0"/>
            <a:ext cx="6889918" cy="6843678"/>
          </a:xfrm>
          <a:prstGeom prst="ellipse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098404" y="855487"/>
            <a:ext cx="312321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Золотий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вареник» —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спеціальний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нагрудний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знак для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кращих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кулінарів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кондитерів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Кругла основа нагороди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виконана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зі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срібла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925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проби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Сам же «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Золотий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вареник»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зроблений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золота </a:t>
            </a:r>
          </a:p>
          <a:p>
            <a:pPr algn="ctr"/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583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проби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 і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кружечок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обрамляє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емалі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начебто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тарілку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поклали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маленький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золотий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вареник). Сам вареник по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канві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тарілки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обсипаний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"алмазами" з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цирконію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38 штук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діаметром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один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міліметр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кожний</a:t>
            </a:r>
            <a:r>
              <a:rPr lang="ru-RU" i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27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97EF4F-975F-4C07-BCF5-DCBF4BE51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312DD2-BEF9-4021-888B-B688440AB2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7" t="4577" r="2058" b="8713"/>
          <a:stretch/>
        </p:blipFill>
        <p:spPr>
          <a:xfrm>
            <a:off x="247973" y="232475"/>
            <a:ext cx="1170122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DED45A-D7BB-4742-9CF3-3DF0CA4DD03E}"/>
              </a:ext>
            </a:extLst>
          </p:cNvPr>
          <p:cNvSpPr txBox="1"/>
          <p:nvPr/>
        </p:nvSpPr>
        <p:spPr>
          <a:xfrm>
            <a:off x="774914" y="650929"/>
            <a:ext cx="10848815" cy="1022887"/>
          </a:xfrm>
          <a:prstGeom prst="rect">
            <a:avLst/>
          </a:prstGeom>
          <a:noFill/>
        </p:spPr>
        <p:txBody>
          <a:bodyPr wrap="square">
            <a:prstTxWarp prst="textDeflateBottom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Цікаві факти про вареники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75229F-CE6D-4050-A6D3-AE75345A7B90}"/>
              </a:ext>
            </a:extLst>
          </p:cNvPr>
          <p:cNvSpPr txBox="1"/>
          <p:nvPr/>
        </p:nvSpPr>
        <p:spPr>
          <a:xfrm>
            <a:off x="774914" y="2495226"/>
            <a:ext cx="437052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Одним із захоплень першого Президента України є збирання незвичайних рецептів українських вареників. У колекції Леоніда Кравчука є вареники з начинкою з в’яленого банана, чайного листя, з краба та вугра.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E201B1-E505-41E4-8D4C-B07AF73E2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330" y="3228214"/>
            <a:ext cx="3219450" cy="32194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3DFBC7-BC82-4C52-A180-D2CBEF506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378" y="1693601"/>
            <a:ext cx="3358303" cy="256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3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3B832A-7588-DB3C-1CDB-546ED2914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3727" y="2304803"/>
            <a:ext cx="7296397" cy="72963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A47051-B6D9-8743-1700-71C5A579A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429" y="0"/>
            <a:ext cx="6858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BEE8B80-6C03-4D42-A106-CE77108B77F8}"/>
              </a:ext>
            </a:extLst>
          </p:cNvPr>
          <p:cNvSpPr/>
          <p:nvPr/>
        </p:nvSpPr>
        <p:spPr>
          <a:xfrm>
            <a:off x="214009" y="1167716"/>
            <a:ext cx="831714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Конкурс </a:t>
            </a:r>
          </a:p>
          <a:p>
            <a:pPr algn="ctr"/>
            <a:r>
              <a:rPr lang="ru-RU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«КОРОЛЕВА ВАРЕНИКІВ»</a:t>
            </a:r>
            <a:endParaRPr lang="ru-RU" sz="54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217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14DC539-020A-9F3B-B8B6-202701D5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AB19845-714D-6640-1D6B-6B3B54FC3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88" y="3653239"/>
            <a:ext cx="2943226" cy="279663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D5F6F90-B039-ECF5-31B1-1E0A85F0D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938" y="3240076"/>
            <a:ext cx="3622964" cy="362296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417B6E-3220-43BF-8459-7AEDD73B768B}"/>
              </a:ext>
            </a:extLst>
          </p:cNvPr>
          <p:cNvSpPr/>
          <p:nvPr/>
        </p:nvSpPr>
        <p:spPr>
          <a:xfrm>
            <a:off x="175098" y="-106614"/>
            <a:ext cx="4562272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</a:t>
            </a:r>
            <a:r>
              <a:rPr lang="ru-RU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ра</a:t>
            </a:r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«Вареники з сюрпризом»</a:t>
            </a:r>
            <a:b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n-US" sz="1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https://wordwall.net/uk/resource/52998936/%D0%BA%D0%BB%D0%B0%D1%81%D0%BD%D0%B0-%D0%B3%D0%BE%D0%B4%D0%B8%D0%BD%D0%B0/%D0%B2%D0%B0%D1%80%D0%B5%D0%BD%D0%B8%D0%BA%D0%B8</a:t>
            </a:r>
            <a:br>
              <a:rPr lang="uk-UA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67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-2929811" y="2929811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8291803" y="2957804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Вареники В Духовке С Картошко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52" y="118753"/>
            <a:ext cx="8804359" cy="660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141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-2836505" y="2929812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8210709" y="2957804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Рецепт: галушки украинские - Словарик гурмана - Sma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Новости мира - В Канаде расследуется факт кражи вареников на Рождество из  Украинской католической церкви - 112 Украи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37" y="338884"/>
            <a:ext cx="9469937" cy="620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0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-2836505" y="2929812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8210709" y="2957804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Рецепт: галушки украинские - Словарик гурмана - Sma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Дюшвара — Турция | Этносфера — традиции, обычаи, символика, магия народов  мира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75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62" y="225631"/>
            <a:ext cx="9822358" cy="561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24497" y="5842660"/>
            <a:ext cx="597328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4000" i="1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Дюш-вара</a:t>
            </a:r>
            <a:endParaRPr lang="en-US" sz="4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606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-2836505" y="2929812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8210709" y="2957804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Рецепт: галушки украинские - Словарик гурмана - Sma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D99736-84CF-4058-9176-6811149BB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573" y="853126"/>
            <a:ext cx="9812854" cy="515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35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-2836505" y="2929812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8210709" y="2957804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Рецепт: галушки украинские - Словарик гурмана - Sma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роект з трудового навчання на тему: «Вареники - Божі хваленики » —  презентация на Slide-Share.ru 🎓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Проект з трудового навчання на тему: «Вареники - Божі хваленики » —  презентация на Slide-Share.ru 🎓"/>
          <p:cNvSpPr>
            <a:spLocks noChangeAspect="1" noChangeArrowheads="1"/>
          </p:cNvSpPr>
          <p:nvPr/>
        </p:nvSpPr>
        <p:spPr bwMode="auto">
          <a:xfrm>
            <a:off x="4996749" y="28441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 descr="Презентация PowerPoin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5" b="97345" l="897" r="97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10" y="51198"/>
            <a:ext cx="6638307" cy="67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Чого не слід робити на спадний Місяць - Езотерика - TCH.u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6" t="26766" r="28031" b="24105"/>
          <a:stretch/>
        </p:blipFill>
        <p:spPr bwMode="auto">
          <a:xfrm>
            <a:off x="7719159" y="1710047"/>
            <a:ext cx="3970775" cy="377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80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-2836505" y="2929812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8210709" y="2957804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Рецепт: галушки украинские - Словарик гурмана - Sma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роект з трудового навчання на тему: «Вареники - Божі хваленики » —  презентация на Slide-Share.ru 🎓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Проект з трудового навчання на тему: «Вареники - Божі хваленики » —  презентация на Slide-Share.ru 🎓"/>
          <p:cNvSpPr>
            <a:spLocks noChangeAspect="1" noChangeArrowheads="1"/>
          </p:cNvSpPr>
          <p:nvPr/>
        </p:nvSpPr>
        <p:spPr bwMode="auto">
          <a:xfrm>
            <a:off x="4996749" y="28441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0" name="Picture 4" descr="Вареники з сиром рецепт - як готувати смачні вареники з сиром — УНІА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t="6116"/>
          <a:stretch/>
        </p:blipFill>
        <p:spPr bwMode="auto">
          <a:xfrm>
            <a:off x="4049485" y="1728437"/>
            <a:ext cx="7232073" cy="498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Особливості зберігання кисломолочного сиру — Зоря Полтавщини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8"/>
          <a:stretch/>
        </p:blipFill>
        <p:spPr bwMode="auto">
          <a:xfrm>
            <a:off x="612775" y="128114"/>
            <a:ext cx="4454191" cy="260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598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-2836505" y="2929812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упить скинали Украинские орнаменты - 2 страниц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5" b="7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7265" r="7778" b="19061"/>
          <a:stretch/>
        </p:blipFill>
        <p:spPr bwMode="auto">
          <a:xfrm rot="16200000">
            <a:off x="8210709" y="2957804"/>
            <a:ext cx="6830008" cy="9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Рецепт: галушки украинские - Словарик гурмана - Sma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Проект з трудового навчання на тему: «Вареники - Божі хваленики » —  презентация на Slide-Share.ru 🎓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Проект з трудового навчання на тему: «Вареники - Божі хваленики » —  презентация на Slide-Share.ru 🎓"/>
          <p:cNvSpPr>
            <a:spLocks noChangeAspect="1" noChangeArrowheads="1"/>
          </p:cNvSpPr>
          <p:nvPr/>
        </p:nvSpPr>
        <p:spPr bwMode="auto">
          <a:xfrm>
            <a:off x="4996749" y="28441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Вареники з капустою - покроковий рецепт з фото"/>
          <p:cNvSpPr>
            <a:spLocks noChangeAspect="1" noChangeArrowheads="1"/>
          </p:cNvSpPr>
          <p:nvPr/>
        </p:nvSpPr>
        <p:spPr bwMode="auto">
          <a:xfrm>
            <a:off x="2120656" y="188225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Вареники з капустою - покроковий рецепт з фото"/>
          <p:cNvSpPr>
            <a:spLocks noChangeAspect="1" noChangeArrowheads="1"/>
          </p:cNvSpPr>
          <p:nvPr/>
        </p:nvSpPr>
        <p:spPr bwMode="auto">
          <a:xfrm>
            <a:off x="2273056" y="203465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8" name="Picture 10" descr="Тушеная капуста без масла - пошаговый рецепт с фото на Повар.р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" b="96667" l="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" b="4771"/>
          <a:stretch/>
        </p:blipFill>
        <p:spPr bwMode="auto">
          <a:xfrm>
            <a:off x="7056425" y="2520101"/>
            <a:ext cx="4311533" cy="420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к варить вареники с картошкой 🥝 сколько минут варятся с творогом, с  вишне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06" y="2260395"/>
            <a:ext cx="6166332" cy="438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Капуста белокочанная | Просто Есть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510" l="9904" r="89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12" r="9533"/>
          <a:stretch/>
        </p:blipFill>
        <p:spPr bwMode="auto">
          <a:xfrm>
            <a:off x="6128782" y="0"/>
            <a:ext cx="3199057" cy="308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793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616</Words>
  <Application>Microsoft Office PowerPoint</Application>
  <PresentationFormat>Широкоэкранный</PresentationFormat>
  <Paragraphs>64</Paragraphs>
  <Slides>35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35</vt:i4>
      </vt:variant>
    </vt:vector>
  </HeadingPairs>
  <TitlesOfParts>
    <vt:vector size="46" baseType="lpstr">
      <vt:lpstr>Arial</vt:lpstr>
      <vt:lpstr>Calibri</vt:lpstr>
      <vt:lpstr>Calibri Light</vt:lpstr>
      <vt:lpstr>Georgia</vt:lpstr>
      <vt:lpstr>Times New Roman</vt:lpstr>
      <vt:lpstr>Verdana</vt:lpstr>
      <vt:lpstr>-webkit-standard</vt:lpstr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Осадчий</dc:creator>
  <cp:lastModifiedBy>Наталія Швайка</cp:lastModifiedBy>
  <cp:revision>21</cp:revision>
  <dcterms:created xsi:type="dcterms:W3CDTF">2020-10-27T19:05:56Z</dcterms:created>
  <dcterms:modified xsi:type="dcterms:W3CDTF">2026-03-02T19:45:57Z</dcterms:modified>
</cp:coreProperties>
</file>