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3" r:id="rId3"/>
    <p:sldId id="276" r:id="rId4"/>
    <p:sldId id="256" r:id="rId5"/>
    <p:sldId id="272" r:id="rId6"/>
    <p:sldId id="260" r:id="rId7"/>
    <p:sldId id="262" r:id="rId8"/>
    <p:sldId id="261" r:id="rId9"/>
    <p:sldId id="263" r:id="rId10"/>
    <p:sldId id="271" r:id="rId11"/>
    <p:sldId id="277" r:id="rId12"/>
    <p:sldId id="264" r:id="rId13"/>
    <p:sldId id="265" r:id="rId14"/>
    <p:sldId id="269" r:id="rId15"/>
    <p:sldId id="270" r:id="rId16"/>
    <p:sldId id="279" r:id="rId17"/>
    <p:sldId id="278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88C0-861F-4565-9D85-2E84763AAB0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A368-D1D1-4ACA-AD30-3C51CD77B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7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8A368-D1D1-4ACA-AD30-3C51CD77B3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4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a-referat.com/%D0%A1%D0%B2%D1%96%D1%82%D0%BB%D0%BE" TargetMode="External"/><Relationship Id="rId5" Type="http://schemas.openxmlformats.org/officeDocument/2006/relationships/hyperlink" Target="http://ua-referat.com/%D0%96%D0%B8%D1%82%D1%82%D1%8F" TargetMode="External"/><Relationship Id="rId4" Type="http://schemas.openxmlformats.org/officeDocument/2006/relationships/hyperlink" Target="http://ua-referat.com/%D0%A1%D0%BB%D0%BE%D0%B2%D0%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Євангеліє від Іоанна) 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78"/>
            <a:ext cx="6384063" cy="36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" y="2564904"/>
            <a:ext cx="8842482" cy="3915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0292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початку </a:t>
            </a:r>
            <a:r>
              <a:rPr lang="ru-RU" sz="2800" b="1" dirty="0" err="1"/>
              <a:t>було</a:t>
            </a:r>
            <a:r>
              <a:rPr lang="ru-RU" sz="2800" b="1" dirty="0"/>
              <a:t> </a:t>
            </a:r>
            <a:r>
              <a:rPr lang="ru-RU" sz="2800" b="1" dirty="0">
                <a:hlinkClick r:id="rId4" tooltip="Слово"/>
              </a:rPr>
              <a:t>Слово</a:t>
            </a:r>
            <a:r>
              <a:rPr lang="ru-RU" sz="2800" b="1" dirty="0"/>
              <a:t>, і </a:t>
            </a:r>
            <a:r>
              <a:rPr lang="ru-RU" sz="2800" b="1" dirty="0">
                <a:hlinkClick r:id="rId4" tooltip="Слово"/>
              </a:rPr>
              <a:t>Слово</a:t>
            </a:r>
            <a:r>
              <a:rPr lang="ru-RU" sz="2800" b="1" dirty="0"/>
              <a:t> </a:t>
            </a:r>
            <a:r>
              <a:rPr lang="ru-RU" sz="2800" b="1" dirty="0" err="1"/>
              <a:t>було</a:t>
            </a:r>
            <a:r>
              <a:rPr lang="ru-RU" sz="2800" b="1" dirty="0"/>
              <a:t> у Бога, і Слово </a:t>
            </a:r>
            <a:r>
              <a:rPr lang="ru-RU" sz="2800" b="1" dirty="0" err="1"/>
              <a:t>було</a:t>
            </a:r>
            <a:r>
              <a:rPr lang="ru-RU" sz="2800" b="1" dirty="0"/>
              <a:t> Бог. </a:t>
            </a:r>
            <a:r>
              <a:rPr lang="ru-RU" sz="2800" b="1" dirty="0" err="1"/>
              <a:t>Воно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спочатку</a:t>
            </a:r>
            <a:r>
              <a:rPr lang="ru-RU" sz="2800" b="1" dirty="0"/>
              <a:t> у Бога. Все через </a:t>
            </a:r>
            <a:r>
              <a:rPr lang="ru-RU" sz="2800" b="1" dirty="0" err="1"/>
              <a:t>нього</a:t>
            </a:r>
            <a:r>
              <a:rPr lang="ru-RU" sz="2800" b="1" dirty="0"/>
              <a:t> почало бути, </a:t>
            </a:r>
            <a:r>
              <a:rPr lang="ru-RU" sz="2800" b="1" dirty="0" err="1"/>
              <a:t>що</a:t>
            </a:r>
            <a:r>
              <a:rPr lang="ru-RU" sz="2800" b="1" dirty="0"/>
              <a:t> почало бути. У </a:t>
            </a:r>
            <a:r>
              <a:rPr lang="ru-RU" sz="2800" b="1" dirty="0" err="1"/>
              <a:t>ньому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 </a:t>
            </a:r>
            <a:r>
              <a:rPr lang="ru-RU" sz="2800" b="1" dirty="0" err="1">
                <a:hlinkClick r:id="rId5" tooltip="Життя"/>
              </a:rPr>
              <a:t>життя</a:t>
            </a:r>
            <a:r>
              <a:rPr lang="ru-RU" sz="2800" b="1" dirty="0"/>
              <a:t>, і </a:t>
            </a:r>
            <a:r>
              <a:rPr lang="ru-RU" sz="2800" b="1" dirty="0" err="1">
                <a:hlinkClick r:id="rId5" tooltip="Життя"/>
              </a:rPr>
              <a:t>життя</a:t>
            </a:r>
            <a:r>
              <a:rPr lang="ru-RU" sz="2800" b="1" dirty="0"/>
              <a:t> </a:t>
            </a:r>
            <a:r>
              <a:rPr lang="ru-RU" sz="2800" b="1" dirty="0" err="1"/>
              <a:t>було</a:t>
            </a:r>
            <a:r>
              <a:rPr lang="ru-RU" sz="2800" b="1" dirty="0"/>
              <a:t> </a:t>
            </a:r>
            <a:r>
              <a:rPr lang="ru-RU" sz="2800" b="1" dirty="0" err="1">
                <a:hlinkClick r:id="rId6" tooltip="Світло"/>
              </a:rPr>
              <a:t>Світлом</a:t>
            </a:r>
            <a:r>
              <a:rPr lang="ru-RU" sz="2800" b="1" dirty="0"/>
              <a:t> людей. </a:t>
            </a:r>
            <a:r>
              <a:rPr lang="ru-RU" sz="2800" b="1" i="1" dirty="0"/>
              <a:t>(</a:t>
            </a:r>
            <a:r>
              <a:rPr lang="ru-RU" sz="2800" b="1" i="1" dirty="0" err="1"/>
              <a:t>Євангеліє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Іоанна</a:t>
            </a:r>
            <a:r>
              <a:rPr lang="ru-RU" sz="2800" b="1" i="1" dirty="0"/>
              <a:t>)</a:t>
            </a:r>
            <a:r>
              <a:rPr lang="ru-RU" sz="2800" b="1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flash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9573" y="1625942"/>
            <a:ext cx="4680521" cy="1229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5733256"/>
            <a:ext cx="4896544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5733256"/>
            <a:ext cx="2987824" cy="1277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 rot="5104848">
            <a:off x="6561041" y="1101005"/>
            <a:ext cx="3836126" cy="1586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29">
            <a:off x="7893042" y="5813632"/>
            <a:ext cx="1052607" cy="99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64043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uk-UA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Ознайомтеся з  етикетними формулами привітання. Розмежуйте офіційні й неофіційні. Чим вони відрізняються? 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ознакою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об’єднано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етикетні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привітання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</a:p>
          <a:p>
            <a:pPr marL="342900" indent="-342900" algn="just">
              <a:buAutoNum type="arabicPeriod"/>
            </a:pPr>
            <a:r>
              <a:rPr lang="uk-UA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Шановна Валентино Георгіївно! 2. Дорога моя подруго! 3. Моя люба матусю! 4. </a:t>
            </a:r>
            <a:r>
              <a:rPr lang="uk-UA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Глибокошановний</a:t>
            </a:r>
            <a:r>
              <a:rPr lang="uk-UA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імениннику! 5. Мій дорогий синочку!                   6. Вельмишановна Ганно Іванівно! 7. Шановні викладачі, працівники та студенти! 8. Мила Марічко! 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1.Сердечно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віншуємо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 з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ювілеєм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2. Дозвольте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привітати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вас…                   3.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Найщиріші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вітання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4.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щирого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професійним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святом! 5.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тебе!</a:t>
            </a:r>
          </a:p>
          <a:p>
            <a:pPr algn="just"/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1. Хай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кожен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буде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сповнений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гарним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настроєм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душевними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зустрічами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плідною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працею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Щастя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радощів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домівку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здоров’я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благополуччя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натхнення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творчості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Хай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сонце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заглядає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вікна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щастя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2. Нехай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твоє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буде схожим на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конфеті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майорить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переливається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різноманітними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барвами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Бажаю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завжди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енергію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нових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звершень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Хай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вірні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друзі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завжди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будуть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поруч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допомагатимуть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скрутну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хвилину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радітимуть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разом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тобою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щастя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Будь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щасливим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3.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Мудреці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давним-давно говорили,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одного разу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настане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нова ера, коли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потихеньку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почне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змінюватися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і нехай все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станеться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в один день, але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цей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обов’язково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настане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4.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Щиро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зичу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кожному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кожному дому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віри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повсякчас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гармонії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святкової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щоденної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праці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сумлінної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помислів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чистих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високих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Нехай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кожного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освятиться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різдвяною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зорею-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зірницею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і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світло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вестиме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 і нашу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Вкраїну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щасливих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прийдешніх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днів</a:t>
            </a:r>
            <a:r>
              <a:rPr lang="ru-RU" sz="1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8662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9573" y="1625942"/>
            <a:ext cx="4680521" cy="1229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5733256"/>
            <a:ext cx="4896544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5733256"/>
            <a:ext cx="2987824" cy="1277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 rot="5104848">
            <a:off x="6561041" y="1101005"/>
            <a:ext cx="3836126" cy="1586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29">
            <a:off x="7893042" y="5813632"/>
            <a:ext cx="1052607" cy="999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401738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Попрацюймо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Складіть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привітання</a:t>
            </a:r>
            <a:endParaRPr lang="ru-RU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близькій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вас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людині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будь-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яким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святом; </a:t>
            </a:r>
          </a:p>
          <a:p>
            <a:pPr algn="just"/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однокласнику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однокласниці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днем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народження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 algn="just"/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3)учителям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ліцею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святом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останнього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дзвінка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9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35" y="1400635"/>
            <a:ext cx="6532529" cy="38697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6656" y="2303981"/>
            <a:ext cx="4202272" cy="374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939" y="2782539"/>
            <a:ext cx="3859914" cy="35283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3589" y="1769957"/>
            <a:ext cx="4680521" cy="941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6021288"/>
            <a:ext cx="4896544" cy="836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6173688"/>
            <a:ext cx="2987824" cy="8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3326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Застільна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промова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(тост)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t="61807" r="30889"/>
          <a:stretch/>
        </p:blipFill>
        <p:spPr>
          <a:xfrm>
            <a:off x="616504" y="1191071"/>
            <a:ext cx="2498810" cy="1884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371" y="1813443"/>
            <a:ext cx="167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Перший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t="61807" r="30889"/>
          <a:stretch/>
        </p:blipFill>
        <p:spPr>
          <a:xfrm>
            <a:off x="6012160" y="1096803"/>
            <a:ext cx="2623814" cy="19786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7495" y="1628334"/>
            <a:ext cx="169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Другий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081" y="3861048"/>
            <a:ext cx="2495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промова</a:t>
            </a:r>
            <a:r>
              <a:rPr lang="ru-RU" sz="2400" b="1" dirty="0"/>
              <a:t> на   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офіційних</a:t>
            </a:r>
            <a:r>
              <a:rPr lang="ru-RU" sz="2400" b="1" dirty="0"/>
              <a:t> і  </a:t>
            </a:r>
          </a:p>
          <a:p>
            <a:r>
              <a:rPr lang="ru-RU" sz="2400" b="1" dirty="0" err="1"/>
              <a:t>дипломатичних</a:t>
            </a:r>
            <a:r>
              <a:rPr lang="uk-UA" sz="2400" b="1" dirty="0"/>
              <a:t> </a:t>
            </a:r>
            <a:r>
              <a:rPr lang="ru-RU" sz="2400" b="1" dirty="0" err="1"/>
              <a:t>прийомах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40631" y="3319938"/>
            <a:ext cx="341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цілковито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народний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витвір</a:t>
            </a:r>
            <a:r>
              <a:rPr lang="ru-RU" sz="2000" b="1" dirty="0"/>
              <a:t>, </a:t>
            </a:r>
            <a:r>
              <a:rPr lang="ru-RU" sz="2000" b="1" dirty="0" err="1"/>
              <a:t>частина</a:t>
            </a:r>
            <a:endParaRPr lang="ru-RU" sz="2000" b="1" dirty="0"/>
          </a:p>
          <a:p>
            <a:r>
              <a:rPr lang="ru-RU" sz="2000" b="1" dirty="0"/>
              <a:t>фольклору.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бути веселим, </a:t>
            </a:r>
          </a:p>
          <a:p>
            <a:r>
              <a:rPr lang="ru-RU" sz="2000" b="1" dirty="0" err="1"/>
              <a:t>пронизаним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гумором</a:t>
            </a:r>
            <a:r>
              <a:rPr lang="ru-RU" sz="2000" b="1" dirty="0"/>
              <a:t>, </a:t>
            </a:r>
          </a:p>
          <a:p>
            <a:r>
              <a:rPr lang="ru-RU" sz="2000" b="1" dirty="0"/>
              <a:t>максимально</a:t>
            </a:r>
          </a:p>
          <a:p>
            <a:r>
              <a:rPr lang="ru-RU" sz="2000" b="1" dirty="0" err="1"/>
              <a:t>індивідуалізованим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1" b="12201"/>
          <a:stretch/>
        </p:blipFill>
        <p:spPr>
          <a:xfrm rot="8784683">
            <a:off x="1932843" y="1262825"/>
            <a:ext cx="1114964" cy="275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1" b="12201"/>
          <a:stretch/>
        </p:blipFill>
        <p:spPr>
          <a:xfrm rot="1807329">
            <a:off x="5236001" y="1240125"/>
            <a:ext cx="1298629" cy="3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pull/>
      </p:transition>
    </mc:Choice>
    <mc:Fallback xmlns="">
      <p:transition spd="slow" advClick="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/>
          <a:stretch/>
        </p:blipFill>
        <p:spPr>
          <a:xfrm>
            <a:off x="155575" y="1282824"/>
            <a:ext cx="6726623" cy="60803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3589" y="1769957"/>
            <a:ext cx="4680521" cy="941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6021288"/>
            <a:ext cx="4896544" cy="836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6173688"/>
            <a:ext cx="2987824" cy="8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6912" y="210996"/>
            <a:ext cx="705678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Надгробна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поминальна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AutoShape 4" descr="Картинки по запросу поминальна пром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поминальна пром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8" descr="Картинки по запросу поминальна промо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8" y="1723707"/>
            <a:ext cx="3744416" cy="459290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81272" y="1942667"/>
            <a:ext cx="3450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присвячена</a:t>
            </a:r>
            <a:r>
              <a:rPr lang="ru-RU" sz="2400" b="1" dirty="0"/>
              <a:t> тому,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пішов</a:t>
            </a:r>
            <a:r>
              <a:rPr lang="uk-UA" sz="2400" b="1" dirty="0"/>
              <a:t> </a:t>
            </a:r>
            <a:r>
              <a:rPr lang="ru-RU" sz="2400" b="1" dirty="0"/>
              <a:t>з </a:t>
            </a:r>
            <a:r>
              <a:rPr lang="ru-RU" sz="2400" b="1" dirty="0" err="1"/>
              <a:t>життя</a:t>
            </a:r>
            <a:r>
              <a:rPr lang="ru-RU" sz="2400" b="1" dirty="0"/>
              <a:t>, є не просто </a:t>
            </a:r>
            <a:r>
              <a:rPr lang="ru-RU" sz="2400" b="1" dirty="0" err="1"/>
              <a:t>вираженням</a:t>
            </a:r>
            <a:r>
              <a:rPr lang="ru-RU" sz="2400" b="1" dirty="0"/>
              <a:t> суму, але й </a:t>
            </a:r>
            <a:r>
              <a:rPr lang="ru-RU" sz="2400" b="1" dirty="0" err="1"/>
              <a:t>стисло</a:t>
            </a:r>
            <a:r>
              <a:rPr lang="ru-RU" sz="2400" b="1" dirty="0"/>
              <a:t> </a:t>
            </a:r>
            <a:r>
              <a:rPr lang="ru-RU" sz="2400" b="1" dirty="0" err="1"/>
              <a:t>характеризує</a:t>
            </a:r>
            <a:r>
              <a:rPr lang="uk-UA" sz="2400" b="1" dirty="0"/>
              <a:t> </a:t>
            </a:r>
            <a:r>
              <a:rPr lang="ru-RU" sz="2400" b="1" dirty="0" err="1"/>
              <a:t>померлого</a:t>
            </a:r>
            <a:r>
              <a:rPr lang="ru-RU" sz="2400" b="1" dirty="0"/>
              <a:t>,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діяння</a:t>
            </a:r>
            <a:r>
              <a:rPr lang="ru-RU" sz="2400" b="1" dirty="0"/>
              <a:t>, а </a:t>
            </a:r>
            <a:r>
              <a:rPr lang="ru-RU" sz="2400" b="1" dirty="0" err="1"/>
              <a:t>нерідко</a:t>
            </a:r>
            <a:r>
              <a:rPr lang="ru-RU" sz="2400" b="1" dirty="0"/>
              <a:t>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заклик</a:t>
            </a:r>
            <a:r>
              <a:rPr lang="ru-RU" sz="2400" b="1" dirty="0"/>
              <a:t> до </a:t>
            </a:r>
            <a:r>
              <a:rPr lang="ru-RU" sz="2400" b="1" dirty="0" err="1"/>
              <a:t>живих</a:t>
            </a:r>
            <a:r>
              <a:rPr lang="uk-UA" sz="2400" b="1" dirty="0"/>
              <a:t> </a:t>
            </a:r>
            <a:r>
              <a:rPr lang="ru-RU" sz="2400" b="1" dirty="0" err="1"/>
              <a:t>продовжувати</a:t>
            </a:r>
            <a:r>
              <a:rPr lang="ru-RU" sz="2400" b="1" dirty="0"/>
              <a:t> справу того, </a:t>
            </a:r>
            <a:r>
              <a:rPr lang="ru-RU" sz="2400" b="1" dirty="0" err="1"/>
              <a:t>хто</a:t>
            </a:r>
            <a:r>
              <a:rPr lang="ru-RU" sz="2400" b="1" dirty="0"/>
              <a:t> помер</a:t>
            </a:r>
          </a:p>
        </p:txBody>
      </p:sp>
    </p:spTree>
    <p:extLst>
      <p:ext uri="{BB962C8B-B14F-4D97-AF65-F5344CB8AC3E}">
        <p14:creationId xmlns:p14="http://schemas.microsoft.com/office/powerpoint/2010/main" val="832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д. павлич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92" y="263471"/>
            <a:ext cx="4773793" cy="61512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9573" y="1625942"/>
            <a:ext cx="4680521" cy="1229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5733256"/>
            <a:ext cx="4896544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5733256"/>
            <a:ext cx="2987824" cy="1277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29">
            <a:off x="112150" y="3983978"/>
            <a:ext cx="2945582" cy="2798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672" y="692696"/>
            <a:ext cx="551424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Як добре на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душі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,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коли нема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боязні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за слово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праведне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,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що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визріло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 в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тобі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...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             Д.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rum"/>
              </a:rPr>
              <a:t>Павличко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 rot="5104848">
            <a:off x="6561041" y="1101005"/>
            <a:ext cx="3836126" cy="15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9923" y="1268760"/>
            <a:ext cx="5580679" cy="495600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9573" y="1625942"/>
            <a:ext cx="4680521" cy="1229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5733256"/>
            <a:ext cx="4896544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6176" y="5733256"/>
            <a:ext cx="2987824" cy="1277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29">
            <a:off x="112150" y="3983978"/>
            <a:ext cx="2945582" cy="2798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 rot="5104848">
            <a:off x="6561041" y="1101005"/>
            <a:ext cx="3836126" cy="1586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4974646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 —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зброя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Як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усяку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зброю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треба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чистити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доглядати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Рильський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український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поет, 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класик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української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поезії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ru-RU" sz="2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століття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9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Інтерактивна</a:t>
            </a:r>
            <a:r>
              <a:rPr lang="ru-RU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вправа</a:t>
            </a:r>
            <a:r>
              <a:rPr lang="ru-RU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Опитування-анкетування</a:t>
            </a:r>
            <a:r>
              <a:rPr lang="ru-RU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211684" y="1916832"/>
            <a:ext cx="7494588" cy="374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3600" dirty="0">
                <a:cs typeface="Times New Roman" panose="02020603050405020304" pitchFamily="18" charset="0"/>
              </a:rPr>
              <a:t>- Я </a:t>
            </a:r>
            <a:r>
              <a:rPr lang="ru-RU" altLang="ru-RU" sz="3600" dirty="0" err="1">
                <a:cs typeface="Times New Roman" panose="02020603050405020304" pitchFamily="18" charset="0"/>
              </a:rPr>
              <a:t>зрозумів</a:t>
            </a:r>
            <a:r>
              <a:rPr lang="ru-RU" altLang="ru-RU" sz="3600" dirty="0">
                <a:cs typeface="Times New Roman" panose="02020603050405020304" pitchFamily="18" charset="0"/>
              </a:rPr>
              <a:t>...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- Я </a:t>
            </a:r>
            <a:r>
              <a:rPr lang="ru-RU" altLang="ru-RU" sz="3600" dirty="0" err="1">
                <a:cs typeface="Times New Roman" panose="02020603050405020304" pitchFamily="18" charset="0"/>
              </a:rPr>
              <a:t>збагатився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cs typeface="Times New Roman" panose="02020603050405020304" pitchFamily="18" charset="0"/>
              </a:rPr>
              <a:t>інформацією</a:t>
            </a:r>
            <a:r>
              <a:rPr lang="ru-RU" altLang="ru-RU" sz="3600" dirty="0">
                <a:cs typeface="Times New Roman" panose="02020603050405020304" pitchFamily="18" charset="0"/>
              </a:rPr>
              <a:t> про...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- Я </a:t>
            </a:r>
            <a:r>
              <a:rPr lang="ru-RU" altLang="ru-RU" sz="3600" dirty="0" err="1">
                <a:cs typeface="Times New Roman" panose="02020603050405020304" pitchFamily="18" charset="0"/>
              </a:rPr>
              <a:t>зумів</a:t>
            </a:r>
            <a:r>
              <a:rPr lang="ru-RU" altLang="ru-RU" sz="3600" dirty="0">
                <a:cs typeface="Times New Roman" panose="02020603050405020304" pitchFamily="18" charset="0"/>
              </a:rPr>
              <a:t> …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- </a:t>
            </a:r>
            <a:r>
              <a:rPr lang="ru-RU" altLang="ru-RU" sz="3600" dirty="0" err="1">
                <a:cs typeface="Times New Roman" panose="02020603050405020304" pitchFamily="18" charset="0"/>
              </a:rPr>
              <a:t>Мені</a:t>
            </a:r>
            <a:r>
              <a:rPr lang="ru-RU" altLang="ru-RU" sz="3600" dirty="0">
                <a:cs typeface="Times New Roman" panose="02020603050405020304" pitchFamily="18" charset="0"/>
              </a:rPr>
              <a:t> б </a:t>
            </a:r>
            <a:r>
              <a:rPr lang="ru-RU" altLang="ru-RU" sz="3600" dirty="0" err="1">
                <a:cs typeface="Times New Roman" panose="02020603050405020304" pitchFamily="18" charset="0"/>
              </a:rPr>
              <a:t>хотілося</a:t>
            </a:r>
            <a:r>
              <a:rPr lang="ru-RU" altLang="ru-RU" sz="3600" dirty="0"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cs typeface="Times New Roman" panose="02020603050405020304" pitchFamily="18" charset="0"/>
              </a:rPr>
              <a:t>ще</a:t>
            </a:r>
            <a:r>
              <a:rPr lang="ru-RU" altLang="ru-RU" sz="3600" dirty="0">
                <a:cs typeface="Times New Roman" panose="02020603050405020304" pitchFamily="18" charset="0"/>
              </a:rPr>
              <a:t> …</a:t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6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76250"/>
            <a:ext cx="3887788" cy="590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uk-UA" sz="5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Підготуйте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вітальну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промову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писемності</a:t>
            </a:r>
            <a:r>
              <a:rPr lang="ru-RU" sz="2000" b="1" dirty="0">
                <a:solidFill>
                  <a:srgbClr val="948A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500" b="1" dirty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uk-UA" sz="500" b="1" dirty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uk-UA" sz="500" b="1" dirty="0"/>
          </a:p>
          <a:p>
            <a:pPr algn="ctr" eaLnBrk="1" hangingPunct="1">
              <a:lnSpc>
                <a:spcPct val="60000"/>
              </a:lnSpc>
              <a:buFont typeface="Arial" charset="0"/>
              <a:buNone/>
              <a:defRPr/>
            </a:pPr>
            <a:r>
              <a:rPr lang="uk-UA" sz="500" b="1" dirty="0"/>
              <a:t>  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Обґрунтуйте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твердження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оратором є той,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словом і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повчає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насолоду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справляє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(Цицерон).</a:t>
            </a:r>
            <a:endParaRPr lang="uk-UA" sz="500" b="1" dirty="0"/>
          </a:p>
          <a:p>
            <a:pPr algn="ctr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uk-UA" sz="500" b="1" dirty="0"/>
          </a:p>
          <a:p>
            <a:pPr algn="ctr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uk-UA" sz="500" b="1" dirty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en-US" sz="500" b="1" dirty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uk-UA" sz="500" b="1" dirty="0"/>
              <a:t> </a:t>
            </a:r>
          </a:p>
        </p:txBody>
      </p:sp>
      <p:sp>
        <p:nvSpPr>
          <p:cNvPr id="31747" name="WordArt 10"/>
          <p:cNvSpPr>
            <a:spLocks noChangeArrowheads="1" noChangeShapeType="1" noTextEdit="1"/>
          </p:cNvSpPr>
          <p:nvPr/>
        </p:nvSpPr>
        <p:spPr bwMode="auto">
          <a:xfrm>
            <a:off x="5076825" y="1700213"/>
            <a:ext cx="3105150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31750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</a:t>
            </a:r>
          </a:p>
          <a:p>
            <a:pPr algn="ctr"/>
            <a:r>
              <a:rPr lang="ru-RU" sz="4000" kern="10">
                <a:ln w="31750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52007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9146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1476375" y="620713"/>
            <a:ext cx="6408738" cy="2808287"/>
          </a:xfrm>
          <a:prstGeom prst="verticalScrol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B00000"/>
                </a:solidFill>
              </a:rPr>
              <a:t>Дякую всім за роботу! </a:t>
            </a:r>
          </a:p>
          <a:p>
            <a:pPr algn="ctr">
              <a:defRPr/>
            </a:pPr>
            <a:r>
              <a:rPr lang="uk-UA" sz="5400" b="1" dirty="0">
                <a:solidFill>
                  <a:srgbClr val="B00000"/>
                </a:solidFill>
              </a:rPr>
              <a:t>До зустрічі!</a:t>
            </a:r>
            <a:endParaRPr lang="ru-RU" sz="5400" b="1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8840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68538" y="334963"/>
            <a:ext cx="467995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B00000"/>
                </a:solidFill>
              </a:rPr>
              <a:t>Пригадай </a:t>
            </a:r>
            <a:endParaRPr lang="ru-RU" sz="3600" b="1" dirty="0">
              <a:solidFill>
                <a:srgbClr val="B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1417603"/>
            <a:ext cx="6840760" cy="67881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B00000"/>
                </a:solidFill>
              </a:rPr>
              <a:t>МОВНІ ЗАСОБИ ОФОРМЛЕННЯ ТЕКСТУ ОРАТОРСЬКОГО ВИСТУПУ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3660595"/>
            <a:ext cx="4032448" cy="74531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B00000"/>
                </a:solidFill>
              </a:rPr>
              <a:t>Різноманіття</a:t>
            </a:r>
            <a:r>
              <a:rPr lang="ru-RU" b="1" dirty="0">
                <a:solidFill>
                  <a:srgbClr val="B00000"/>
                </a:solidFill>
              </a:rPr>
              <a:t> </a:t>
            </a:r>
            <a:r>
              <a:rPr lang="ru-RU" b="1" dirty="0" err="1">
                <a:solidFill>
                  <a:srgbClr val="B00000"/>
                </a:solidFill>
              </a:rPr>
              <a:t>номінативних</a:t>
            </a:r>
            <a:r>
              <a:rPr lang="ru-RU" b="1" dirty="0">
                <a:solidFill>
                  <a:srgbClr val="B00000"/>
                </a:solidFill>
              </a:rPr>
              <a:t> </a:t>
            </a:r>
            <a:r>
              <a:rPr lang="ru-RU" b="1" dirty="0" err="1">
                <a:solidFill>
                  <a:srgbClr val="B00000"/>
                </a:solidFill>
              </a:rPr>
              <a:t>засобів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669709"/>
            <a:ext cx="2579656" cy="74531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B00000"/>
                </a:solidFill>
              </a:rPr>
              <a:t>Простота викладу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1352" y="4803129"/>
            <a:ext cx="2365968" cy="69691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B00000"/>
                </a:solidFill>
              </a:rPr>
              <a:t>Конкретність</a:t>
            </a:r>
            <a:r>
              <a:rPr lang="ru-RU" b="1" dirty="0">
                <a:solidFill>
                  <a:srgbClr val="B00000"/>
                </a:solidFill>
              </a:rPr>
              <a:t> лексики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2555963"/>
            <a:ext cx="3150120" cy="6731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B00000"/>
                </a:solidFill>
              </a:rPr>
              <a:t>Наведення цифрових даних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3648" y="2568739"/>
            <a:ext cx="2633566" cy="62865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B00000"/>
                </a:solidFill>
              </a:rPr>
              <a:t>Розмовність стилю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4812187"/>
            <a:ext cx="3240360" cy="67879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B00000"/>
                </a:solidFill>
              </a:rPr>
              <a:t>Виразність</a:t>
            </a:r>
            <a:r>
              <a:rPr lang="ru-RU" b="1" dirty="0">
                <a:solidFill>
                  <a:srgbClr val="B00000"/>
                </a:solidFill>
              </a:rPr>
              <a:t> </a:t>
            </a:r>
            <a:r>
              <a:rPr lang="ru-RU" b="1" dirty="0" err="1">
                <a:solidFill>
                  <a:srgbClr val="B00000"/>
                </a:solidFill>
              </a:rPr>
              <a:t>мовлення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4397" y="5723754"/>
            <a:ext cx="2088232" cy="67879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B00000"/>
                </a:solidFill>
              </a:rPr>
              <a:t>Риторичні</a:t>
            </a:r>
            <a:r>
              <a:rPr lang="ru-RU" b="1" dirty="0">
                <a:solidFill>
                  <a:srgbClr val="B00000"/>
                </a:solidFill>
              </a:rPr>
              <a:t> </a:t>
            </a:r>
            <a:r>
              <a:rPr lang="ru-RU" b="1" dirty="0" err="1">
                <a:solidFill>
                  <a:srgbClr val="B00000"/>
                </a:solidFill>
              </a:rPr>
              <a:t>фігури</a:t>
            </a:r>
            <a:endParaRPr lang="ru-RU" b="1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24831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solidFill>
                  <a:srgbClr val="C00000"/>
                </a:solidFill>
              </a:rPr>
              <a:t>Використовуючи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мовні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засоби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оформлення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ораторського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виступу</a:t>
            </a:r>
            <a:r>
              <a:rPr lang="ru-RU" sz="3600" dirty="0">
                <a:solidFill>
                  <a:srgbClr val="C00000"/>
                </a:solidFill>
              </a:rPr>
              <a:t>, </a:t>
            </a:r>
            <a:r>
              <a:rPr lang="ru-RU" sz="3600" dirty="0" err="1">
                <a:solidFill>
                  <a:srgbClr val="C00000"/>
                </a:solidFill>
              </a:rPr>
              <a:t>ви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повинні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були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підготувати</a:t>
            </a:r>
            <a:r>
              <a:rPr lang="ru-RU" sz="3600" dirty="0">
                <a:solidFill>
                  <a:srgbClr val="C00000"/>
                </a:solidFill>
              </a:rPr>
              <a:t> текст </a:t>
            </a:r>
            <a:r>
              <a:rPr lang="ru-RU" sz="3600" dirty="0" err="1">
                <a:solidFill>
                  <a:srgbClr val="C00000"/>
                </a:solidFill>
              </a:rPr>
              <a:t>виступу</a:t>
            </a:r>
            <a:r>
              <a:rPr lang="ru-RU" sz="3600" dirty="0">
                <a:solidFill>
                  <a:srgbClr val="C00000"/>
                </a:solidFill>
              </a:rPr>
              <a:t> на тему </a:t>
            </a:r>
            <a:r>
              <a:rPr lang="ru-RU" sz="3600" b="1" dirty="0">
                <a:solidFill>
                  <a:srgbClr val="C00000"/>
                </a:solidFill>
              </a:rPr>
              <a:t>«</a:t>
            </a:r>
            <a:r>
              <a:rPr lang="ru-RU" sz="3600" b="1" dirty="0" err="1">
                <a:solidFill>
                  <a:srgbClr val="C00000"/>
                </a:solidFill>
              </a:rPr>
              <a:t>Помилки</a:t>
            </a:r>
            <a:r>
              <a:rPr lang="ru-RU" sz="3600" b="1" dirty="0">
                <a:solidFill>
                  <a:srgbClr val="C00000"/>
                </a:solidFill>
              </a:rPr>
              <a:t>, </a:t>
            </a:r>
            <a:r>
              <a:rPr lang="ru-RU" sz="3600" b="1" dirty="0" err="1">
                <a:solidFill>
                  <a:srgbClr val="C00000"/>
                </a:solidFill>
              </a:rPr>
              <a:t>якщо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їх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визнавати</a:t>
            </a:r>
            <a:r>
              <a:rPr lang="ru-RU" sz="3600" b="1" dirty="0">
                <a:solidFill>
                  <a:srgbClr val="C00000"/>
                </a:solidFill>
              </a:rPr>
              <a:t>, </a:t>
            </a:r>
            <a:r>
              <a:rPr lang="ru-RU" sz="3600" b="1" dirty="0" err="1">
                <a:solidFill>
                  <a:srgbClr val="C00000"/>
                </a:solidFill>
              </a:rPr>
              <a:t>обертаються</a:t>
            </a:r>
            <a:r>
              <a:rPr lang="ru-RU" sz="3600" b="1" dirty="0">
                <a:solidFill>
                  <a:srgbClr val="C00000"/>
                </a:solidFill>
              </a:rPr>
              <a:t> з утрат на </a:t>
            </a:r>
            <a:r>
              <a:rPr lang="ru-RU" sz="3600" b="1" dirty="0" err="1">
                <a:solidFill>
                  <a:srgbClr val="C00000"/>
                </a:solidFill>
              </a:rPr>
              <a:t>здобутки</a:t>
            </a:r>
            <a:r>
              <a:rPr lang="ru-RU" sz="3600" b="1" dirty="0">
                <a:solidFill>
                  <a:srgbClr val="C00000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04535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весільні обря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24" y="1633974"/>
            <a:ext cx="5436000" cy="38686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3165" y="972256"/>
            <a:ext cx="708919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Соціально-побутове            </a:t>
            </a:r>
          </a:p>
          <a:p>
            <a:pPr lvl="0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красномовство,  його види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3955" y="4446984"/>
            <a:ext cx="5363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511">
            <a:off x="6507461" y="-576908"/>
            <a:ext cx="2439201" cy="3098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713"/>
            <a:ext cx="6769100" cy="927100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rgbClr val="A20000"/>
                </a:solidFill>
              </a:rPr>
              <a:t>Сьогодні на </a:t>
            </a:r>
            <a:r>
              <a:rPr lang="uk-UA" altLang="ru-RU" b="1" dirty="0" err="1">
                <a:solidFill>
                  <a:srgbClr val="A20000"/>
                </a:solidFill>
              </a:rPr>
              <a:t>уроці</a:t>
            </a:r>
            <a:r>
              <a:rPr lang="uk-UA" altLang="ru-RU" b="1" dirty="0">
                <a:solidFill>
                  <a:srgbClr val="A20000"/>
                </a:solidFill>
              </a:rPr>
              <a:t> ми…</a:t>
            </a:r>
            <a:endParaRPr lang="ru-RU" altLang="ru-RU" b="1" dirty="0">
              <a:solidFill>
                <a:srgbClr val="A200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5656" y="1484313"/>
            <a:ext cx="6120680" cy="3529012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з’ясуємо особливості соціально-побутового красномовства;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/>
              <a:t>формуватимемо уміння розрізняти його види, аналізувати, створювати  власні промови; </a:t>
            </a:r>
            <a:endParaRPr lang="uk-UA" altLang="ru-RU" dirty="0"/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розвиватимемо навички критичного мислення;</a:t>
            </a:r>
            <a:endParaRPr lang="ru-RU" altLang="ru-RU" dirty="0"/>
          </a:p>
          <a:p>
            <a:r>
              <a:rPr lang="uk-UA" dirty="0"/>
              <a:t>виховуватимемо культуру мовлення.</a:t>
            </a:r>
            <a:endParaRPr lang="ru-RU" altLang="ru-RU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158432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96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ародні тради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54" y="419622"/>
            <a:ext cx="6129757" cy="45935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t="26303" r="33778" b="36460"/>
          <a:stretch/>
        </p:blipFill>
        <p:spPr>
          <a:xfrm>
            <a:off x="501251" y="764704"/>
            <a:ext cx="5342620" cy="4467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0623" y="1608403"/>
            <a:ext cx="43703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красномовства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пов’язаний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звичаями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народними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традиціями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складалися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впродовж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6734" y="1861861"/>
            <a:ext cx="4968556" cy="104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221088"/>
            <a:ext cx="79036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Соціально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побутове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красномовство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80" y="5806113"/>
            <a:ext cx="4968556" cy="902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5"/>
          <a:stretch/>
        </p:blipFill>
        <p:spPr>
          <a:xfrm rot="10800000">
            <a:off x="6165613" y="5830314"/>
            <a:ext cx="2978387" cy="9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народні тради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59" y="2598566"/>
            <a:ext cx="5873821" cy="38987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1855"/>
            <a:ext cx="8406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         </a:t>
            </a:r>
            <a:r>
              <a:rPr lang="ru-RU" sz="4000" b="1" dirty="0" err="1">
                <a:solidFill>
                  <a:srgbClr val="C00000"/>
                </a:solidFill>
              </a:rPr>
              <a:t>Соціально-побутове</a:t>
            </a:r>
            <a:r>
              <a:rPr lang="ru-RU" sz="4000" b="1" dirty="0">
                <a:solidFill>
                  <a:srgbClr val="C00000"/>
                </a:solidFill>
              </a:rPr>
              <a:t>  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            </a:t>
            </a:r>
            <a:r>
              <a:rPr lang="ru-RU" sz="4000" b="1" dirty="0" err="1">
                <a:solidFill>
                  <a:srgbClr val="C00000"/>
                </a:solidFill>
              </a:rPr>
              <a:t>красномовство</a:t>
            </a:r>
            <a:r>
              <a:rPr lang="ru-RU" sz="4000" b="1" dirty="0">
                <a:solidFill>
                  <a:srgbClr val="C00000"/>
                </a:solidFill>
              </a:rPr>
              <a:t> -</a:t>
            </a:r>
            <a:r>
              <a:rPr lang="ru-RU" sz="4000" dirty="0"/>
              <a:t> </a:t>
            </a:r>
          </a:p>
          <a:p>
            <a:r>
              <a:rPr lang="ru-RU" sz="4000" dirty="0"/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влучне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гостре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урочисте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слово з приводу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якоїсь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важливої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події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у приватному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житті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у   </a:t>
            </a:r>
          </a:p>
          <a:p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4000" dirty="0" err="1">
                <a:solidFill>
                  <a:schemeClr val="bg2">
                    <a:lumMod val="10000"/>
                  </a:schemeClr>
                </a:solidFill>
              </a:rPr>
              <a:t>певній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4000" b="1" dirty="0" err="1">
                <a:solidFill>
                  <a:srgbClr val="C00000"/>
                </a:solidFill>
              </a:rPr>
              <a:t>ситуації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6734" y="1861861"/>
            <a:ext cx="4968556" cy="1046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5696" y="5811952"/>
            <a:ext cx="4968556" cy="1046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/>
          <a:stretch/>
        </p:blipFill>
        <p:spPr>
          <a:xfrm rot="10800000">
            <a:off x="6300192" y="5941107"/>
            <a:ext cx="2843808" cy="10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застільна промова (тос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40" y="2886986"/>
            <a:ext cx="3218588" cy="2161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оминальна пром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54356"/>
            <a:ext cx="3364056" cy="23849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222" y="32277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До 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соціально</a:t>
            </a:r>
            <a:r>
              <a:rPr lang="ru-RU" sz="3200" b="1" dirty="0">
                <a:solidFill>
                  <a:srgbClr val="C00000"/>
                </a:solidFill>
              </a:rPr>
              <a:t> - </a:t>
            </a:r>
            <a:r>
              <a:rPr lang="ru-RU" sz="3200" b="1" dirty="0" err="1">
                <a:solidFill>
                  <a:srgbClr val="C00000"/>
                </a:solidFill>
              </a:rPr>
              <a:t>побутового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красномовства</a:t>
            </a:r>
            <a:r>
              <a:rPr lang="uk-UA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належать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-303196" y="1124495"/>
            <a:ext cx="4783236" cy="5686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84482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ювілейна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промова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6142" y="372410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застільна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промова</a:t>
            </a:r>
            <a:r>
              <a:rPr lang="ru-RU" sz="2400" b="1" dirty="0">
                <a:solidFill>
                  <a:srgbClr val="C00000"/>
                </a:solidFill>
              </a:rPr>
              <a:t> (тост)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7686" y="5445224"/>
            <a:ext cx="2201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поминальна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промова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00" y="1018839"/>
            <a:ext cx="3145532" cy="22018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270">
            <a:off x="6382663" y="4983241"/>
            <a:ext cx="2623064" cy="16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:cut/>
      </p:transition>
    </mc:Choice>
    <mc:Fallback xmlns="">
      <p:transition spd="slow" advClick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3589" y="1769957"/>
            <a:ext cx="4680521" cy="941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334107"/>
            <a:ext cx="461979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Ювілейна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dirty="0"/>
              <a:t>  </a:t>
            </a:r>
            <a:r>
              <a:rPr lang="ru-RU" sz="4000" dirty="0" err="1"/>
              <a:t>виголошується</a:t>
            </a:r>
            <a:r>
              <a:rPr lang="ru-RU" sz="4000" dirty="0"/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0951" y="6021288"/>
            <a:ext cx="4896544" cy="836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/>
          <a:stretch/>
        </p:blipFill>
        <p:spPr>
          <a:xfrm rot="10800000">
            <a:off x="6153663" y="6021288"/>
            <a:ext cx="2987824" cy="83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5176"/>
            <a:ext cx="4762500" cy="1647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191770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    на честь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err="1">
                <a:solidFill>
                  <a:srgbClr val="C00000"/>
                </a:solidFill>
              </a:rPr>
              <a:t>знаменної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дати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5" y="3272929"/>
            <a:ext cx="5266556" cy="1647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39" y="3162345"/>
            <a:ext cx="339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ювілею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підприємства</a:t>
            </a:r>
            <a:r>
              <a:rPr lang="ru-RU" sz="2400" dirty="0">
                <a:solidFill>
                  <a:srgbClr val="C00000"/>
                </a:solidFill>
              </a:rPr>
              <a:t>  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     </a:t>
            </a:r>
            <a:r>
              <a:rPr lang="ru-RU" sz="2400" dirty="0" err="1">
                <a:solidFill>
                  <a:srgbClr val="C00000"/>
                </a:solidFill>
              </a:rPr>
              <a:t>чи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організації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4174"/>
            <a:ext cx="5441590" cy="1949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7456" y="4820959"/>
            <a:ext cx="327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честь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окремої</a:t>
            </a:r>
            <a:r>
              <a:rPr lang="ru-RU" sz="2400" dirty="0">
                <a:solidFill>
                  <a:srgbClr val="C00000"/>
                </a:solidFill>
              </a:rPr>
              <a:t> особи, </a:t>
            </a:r>
            <a:r>
              <a:rPr lang="ru-RU" sz="2400" dirty="0" err="1">
                <a:solidFill>
                  <a:srgbClr val="C00000"/>
                </a:solidFill>
              </a:rPr>
              <a:t>що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має</a:t>
            </a:r>
            <a:r>
              <a:rPr lang="ru-RU" sz="2400" dirty="0">
                <a:solidFill>
                  <a:srgbClr val="C00000"/>
                </a:solidFill>
              </a:rPr>
              <a:t> заслуги перед </a:t>
            </a:r>
            <a:r>
              <a:rPr lang="ru-RU" sz="2400" dirty="0" err="1">
                <a:solidFill>
                  <a:srgbClr val="C00000"/>
                </a:solidFill>
              </a:rPr>
              <a:t>громадськістю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51" y="4460134"/>
            <a:ext cx="4017957" cy="2312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309"/>
            <a:ext cx="3164832" cy="4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flash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23512b77fa3c084201c5910b531ac5431a06f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762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Cuprum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Сьогодні на уроці ми…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Інтерактивна вправа «Опитування-анкетування»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Наталія Швайка</cp:lastModifiedBy>
  <cp:revision>48</cp:revision>
  <dcterms:created xsi:type="dcterms:W3CDTF">2013-08-17T08:34:50Z</dcterms:created>
  <dcterms:modified xsi:type="dcterms:W3CDTF">2021-11-03T20:36:40Z</dcterms:modified>
</cp:coreProperties>
</file>