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3"/>
  </p:handoutMasterIdLst>
  <p:sldIdLst>
    <p:sldId id="256" r:id="rId3"/>
    <p:sldId id="258" r:id="rId4"/>
    <p:sldId id="259" r:id="rId5"/>
    <p:sldId id="264" r:id="rId6"/>
    <p:sldId id="262" r:id="rId7"/>
    <p:sldId id="261" r:id="rId8"/>
    <p:sldId id="265" r:id="rId9"/>
    <p:sldId id="266" r:id="rId10"/>
    <p:sldId id="267" r:id="rId11"/>
    <p:sldId id="268" r:id="rId12"/>
    <p:sldId id="280" r:id="rId13"/>
    <p:sldId id="270" r:id="rId14"/>
    <p:sldId id="281" r:id="rId15"/>
    <p:sldId id="275" r:id="rId16"/>
    <p:sldId id="276" r:id="rId17"/>
    <p:sldId id="277" r:id="rId18"/>
    <p:sldId id="278" r:id="rId19"/>
    <p:sldId id="279" r:id="rId20"/>
    <p:sldId id="282" r:id="rId21"/>
    <p:sldId id="271" r:id="rId22"/>
  </p:sldIdLst>
  <p:sldSz cx="12192000" cy="6858000"/>
  <p:notesSz cx="9926320" cy="67976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66"/>
    <a:srgbClr val="FF6699"/>
    <a:srgbClr val="FF9900"/>
    <a:srgbClr val="99CC00"/>
    <a:srgbClr val="FF6600"/>
    <a:srgbClr val="FF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99BB4-CF55-42A0-A27B-B984A2DFD61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57C40-6D00-4DE2-A620-790EF149D52A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AC7C-FF85-4F07-9DF0-7364E0D1C42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B005-C175-472B-BCD1-0770F952094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025" y="62"/>
            <a:ext cx="117854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 ЧОМУ Ж СУТЬ КОНФЛІКТУ?</a:t>
            </a:r>
            <a:endParaRPr lang="ru-RU" sz="7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Заняття з елементами тренінгу Привіт! Я – конфлікт! Конструктивні способи  вирішення конфліктів»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" y="1403350"/>
            <a:ext cx="2574925" cy="280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овини - Офіційний сайт Подільської районної в місті Києві державної  адміністр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" y="4634865"/>
            <a:ext cx="2900045" cy="148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3"/>
          <p:cNvSpPr/>
          <p:nvPr/>
        </p:nvSpPr>
        <p:spPr>
          <a:xfrm>
            <a:off x="3493135" y="1200150"/>
            <a:ext cx="8343265" cy="343471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l"/>
            <a:r>
              <a:rPr lang="uk-UA" altLang="ru-RU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Як казав видатний фізик Бенціон Вул: </a:t>
            </a:r>
            <a:r>
              <a:rPr lang="ru-RU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«</a:t>
            </a:r>
            <a:r>
              <a:rPr lang="uk-UA" altLang="ru-RU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Життя - це процес вирішення нескінченної кількості конфліктів. Людина не може уникнути їх. Вона може лише вирішити, брати участь у виробленні рішень або залишити це іншим.</a:t>
            </a:r>
            <a:r>
              <a:rPr lang="ru-RU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»</a:t>
            </a:r>
            <a:r>
              <a:rPr lang="ru-RU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					</a:t>
            </a:r>
            <a:endParaRPr lang="ru-RU" sz="44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720" y="144982"/>
            <a:ext cx="11688419" cy="1383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alt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Усі конфлікти мають наслідки. </a:t>
            </a:r>
            <a:endParaRPr lang="uk-UA" alt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uk-UA" altLang="ru-RU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НЕГАТИВНІ </a:t>
            </a:r>
            <a:r>
              <a:rPr lang="ru-RU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НАСЛІДКИ КОНФЛІКТУ</a:t>
            </a:r>
            <a:endParaRPr lang="ru-RU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845" y="1528445"/>
            <a:ext cx="6283325" cy="544449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uk-UA" sz="1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	      </a:t>
            </a:r>
            <a:endParaRPr lang="uk-UA" sz="16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стрес, тривожність, емоційне виснаження;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ворожість і недовіра;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зниження самооцінки;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погіршення здоров</a:t>
            </a:r>
            <a:r>
              <a:rPr lang="en-US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’</a:t>
            </a: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я;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образи, тривале напруження;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втрата мотивації;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зниження продуктивності праці;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зриви планів і проєктів.</a:t>
            </a:r>
            <a:endParaRPr lang="uk-UA" sz="4000" b="1" cap="none" spc="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uk-UA" sz="40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6776085" y="2197100"/>
            <a:ext cx="5020310" cy="307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214197"/>
            <a:ext cx="11688419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alt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ПОЗИТИВНІ </a:t>
            </a:r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НАСЛІДКИ КОНФЛІКТУ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295" y="727075"/>
            <a:ext cx="5859780" cy="63696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600" b="1" dirty="0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</a:t>
            </a:r>
            <a:r>
              <a:rPr lang="uk-UA" sz="2800" b="1" dirty="0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</a:t>
            </a:r>
            <a:endParaRPr lang="uk-UA" sz="2800" b="1" dirty="0" smtClean="0">
              <a:ln w="0"/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розвиток уміння відстоювати свою позицію;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формування навичок спілкування;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набуття досвіду розв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’</a:t>
            </a:r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язання конфлікту;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усунення прихованих проблем;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підвищення ефективності роботи;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покращення психологічного клімату.</a:t>
            </a:r>
            <a:endParaRPr lang="uk-UA" sz="36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36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36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188075" y="1456690"/>
            <a:ext cx="546481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189709"/>
            <a:ext cx="11688419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alt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ДЕСТРУКТИВНІ </a:t>
            </a:r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ШЛЯХИ </a:t>
            </a:r>
            <a:endParaRPr lang="ru-RU" sz="44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ВИРІШЕННЯ КОНФЛІКТУ</a:t>
            </a:r>
            <a:endParaRPr lang="ru-RU" sz="44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385" y="1682115"/>
            <a:ext cx="6042660" cy="3676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агресія;</a:t>
            </a:r>
            <a:endParaRPr lang="uk-UA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погрози та шантаж;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ігнорування проблеми;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маніпуляції;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нав</a:t>
            </a:r>
            <a:r>
              <a:rPr lang="en-US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’</a:t>
            </a: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язування своєї позиції;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поширення чуток та обговорення “за спиною”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rcRect l="18734" r="15965"/>
          <a:stretch>
            <a:fillRect/>
          </a:stretch>
        </p:blipFill>
        <p:spPr>
          <a:xfrm>
            <a:off x="6706235" y="2246630"/>
            <a:ext cx="5241290" cy="3078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189709"/>
            <a:ext cx="11688419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КОНСТРУКТИВНІ </a:t>
            </a:r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ШЛЯХИ 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ВИРІШЕННЯ КОНФЛІКТУ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" y="1894840"/>
            <a:ext cx="7062470" cy="507238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відкрите обговорення проблеми;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активне слухання;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залучення нейтральної 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сторони для врегулювання;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контроль емоцій;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спільний пошук 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рішення;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гумор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rcRect l="8236" r="8281"/>
          <a:stretch>
            <a:fillRect/>
          </a:stretch>
        </p:blipFill>
        <p:spPr>
          <a:xfrm>
            <a:off x="6004560" y="2757170"/>
            <a:ext cx="5801995" cy="278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123034"/>
            <a:ext cx="11688419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altLang="ru-RU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Існує 5 стилів поведдінки в конфліктах. </a:t>
            </a:r>
            <a:endParaRPr lang="uk-UA" altLang="ru-RU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СУПЕРНИЦТВО</a:t>
            </a:r>
            <a:endParaRPr lang="ru-RU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90" y="1414025"/>
            <a:ext cx="11598102" cy="20148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</a:t>
            </a:r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ідкрита боротьба за свої інтереси, завзяте відстоювання своєї позиції будь-якою ціною, не враховуючи інтересів іншої сторони.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Доречне у ситуаціях, що потребують швидкого рішення або коли рішення критично важливе для справи.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600" y="3810635"/>
            <a:ext cx="10685780" cy="269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189709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УНИКНЕННЯ </a:t>
            </a:r>
            <a:r>
              <a:rPr lang="ru-RU" sz="4800" b="1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(ІГНОРУВАННЯ)</a:t>
            </a:r>
            <a:endParaRPr lang="ru-RU" sz="48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055" y="1238885"/>
            <a:ext cx="4465320" cy="41078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Людина не вступає у відкриту взаємодію, відкладає розвязання проблеми або ігнорує її.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Доречне, якщо проблема незначна, коли емоції надто сильні і потрібна пауза, якщо ситуація може вирішитися сама.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9320" y="1416050"/>
            <a:ext cx="719201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355" y="122399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ПРИСТОСУВАННЯ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540" y="890905"/>
            <a:ext cx="4269105" cy="4538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Людина жертвує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власними інтересами заради збереження стосунків та миру.</a:t>
            </a: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Доречне, якщо питання для вас не принципове, коли важливіше зберегти стосунки, коли ви розумієте, що були неправі.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3445" y="1417955"/>
            <a:ext cx="7198360" cy="477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189709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КОМПРОМІС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995" y="1790700"/>
            <a:ext cx="4651375" cy="3538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Кожна сторона частково поступається, щоб досягти взаємопорозуміння.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Доречний, коли обидві сторони мають рівні позиції, коли повне співробітництво неможливе, якщо предмет спору важливий для обох.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8425" y="1654175"/>
            <a:ext cx="6776085" cy="41694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189709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СПІВРОБІТНИЦТВО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045" y="1374775"/>
            <a:ext cx="5330190" cy="41078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Це стратегія, за якої сторони спільно шукають рішення, що максимально задовольняє інтереси кожного. 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Доречне, коли питання важливе для обох сторін, коли потрібно довгострокове рішення,  коли важливо зберегти і зміцнити стосунки.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 r="15461" b="10428"/>
          <a:stretch>
            <a:fillRect/>
          </a:stretch>
        </p:blipFill>
        <p:spPr>
          <a:xfrm>
            <a:off x="5734050" y="1630680"/>
            <a:ext cx="6108065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355" y="-207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АЛГОРИТМ ДІЙ В КОНФЛІКТНІЙ СИТУАЦІЇ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750" y="3642606"/>
            <a:ext cx="11573724" cy="845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4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uk-U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. Подивіться на ситуацію зі сторони</a:t>
            </a:r>
            <a:endParaRPr lang="uk-UA" sz="40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355" y="2172298"/>
            <a:ext cx="11573724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uk-U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uk-UA" sz="40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Поставте</a:t>
            </a:r>
            <a:r>
              <a:rPr lang="uk-U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себе на місце іншого учасника конфлікту  (Що б я зробив у даній ситуації?)</a:t>
            </a:r>
            <a:endParaRPr lang="uk-UA" sz="40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355" y="1078743"/>
            <a:ext cx="11573724" cy="845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1. Виділіть суть проблеми (У чому проблема?)</a:t>
            </a:r>
            <a:endParaRPr lang="uk-UA" sz="40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385" y="4425605"/>
            <a:ext cx="11573724" cy="14605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4. Знайдіть конструктивне рішення проблеми (Що буде оптимальним для мене і для іншого?)</a:t>
            </a:r>
            <a:endParaRPr lang="uk-UA" sz="40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295" y="213995"/>
            <a:ext cx="11498580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КОНФЛІКТ – ЦЕ ЗІТКНЕННЯ, СЕРЙОЗНА НЕЗГОДА, ПІД ЧАС ЯКОЇ ВАС ПЕРЕПОВНЮЮТЬ НЕГАТИВНІ ПОЧУТТЯ ТА ПЕРЕЖИВАННЯ, ЦЕ ПРОЦЕС РІЗКОГО ЗАГОСТРЕННЯ ПРОТИРІЧ І БОРОТЬБИ ДВОХ ЧИ БІЛЬШЕ СТОРІН.</a:t>
            </a:r>
            <a:endParaRPr lang="ru-RU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695" y="2792730"/>
            <a:ext cx="10729595" cy="391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355" y="102714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«Я»-ВИСЛОВЛЮВАННЯ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164" y="1129835"/>
            <a:ext cx="11573724" cy="1337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Ти страшенно непунктуальний, тому що завжди запізнюєшся на роботу!</a:t>
            </a:r>
            <a:endParaRPr lang="uk-UA" sz="36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164" y="2894082"/>
            <a:ext cx="11573724" cy="29997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Я почуваюсь розгубленою, мені тяжко зібратися з думками, коли хтось мене перебиває або запізнюється на роботу! Я розумію, що можуть бути поважні причини, але прошу без причин цього не робити! </a:t>
            </a:r>
            <a:endParaRPr lang="uk-UA" sz="36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214197"/>
            <a:ext cx="11688419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alt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ОСНОВНІ </a:t>
            </a:r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ПРИЧИНИ КОНФЛІКТІВ:</a:t>
            </a:r>
            <a:endParaRPr lang="ru-RU" sz="44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295" y="1102995"/>
            <a:ext cx="6917690" cy="465201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різні цінності та переконання;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різне сприйнятття ситуації;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несумісні інтереси;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недостатня або неправильна комунікація;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особисті фактори;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стрес і напружена обстановка;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нерівність та несправедлість.</a:t>
            </a:r>
            <a:endParaRPr lang="uk-UA" sz="32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2530" y="983615"/>
            <a:ext cx="3830955" cy="244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1" y="3574319"/>
            <a:ext cx="3954018" cy="246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89" y="943594"/>
            <a:ext cx="11501154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uk-UA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Має негативні наслідки для сторін і призводить до погіршення стосунків, психологічного стану або результатів спільної діяльності:</a:t>
            </a:r>
            <a:endParaRPr lang="uk-UA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330" y="139065"/>
            <a:ext cx="1209167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КОНФЛІКТ</a:t>
            </a:r>
            <a:r>
              <a:rPr lang="uk-UA" altLang="ru-RU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 ПОДІЛЯЮТЬСЯ НА:</a:t>
            </a:r>
            <a:r>
              <a:rPr lang="ru-RU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ДЕСТРУКТИВНИЙ</a:t>
            </a:r>
            <a:endParaRPr lang="ru-RU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872" y="2797174"/>
            <a:ext cx="6647542" cy="372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3"/>
          <p:cNvSpPr/>
          <p:nvPr/>
        </p:nvSpPr>
        <p:spPr>
          <a:xfrm>
            <a:off x="251460" y="3006090"/>
            <a:ext cx="4930140" cy="26765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погіршення атмосфери в колективі;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зниження продуктивності;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стрес, емоційне виснаження;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розрив стосунків.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214197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КОНФЛІКТ КОНСТРУКТИВНИЙ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295" y="2017395"/>
            <a:ext cx="8013065" cy="380301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endParaRPr lang="uk-UA" sz="9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	      </a:t>
            </a:r>
            <a:endParaRPr lang="uk-UA" sz="8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зміцнення довіри;</a:t>
            </a: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професійний і особистісний розвиток;</a:t>
            </a: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зниження напруження;</a:t>
            </a: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покращення психологічного клімату;</a:t>
            </a: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формування навичок діалогу, співробітництва та компромісу</a:t>
            </a:r>
            <a:r>
              <a:rPr lang="uk-UA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.</a:t>
            </a:r>
            <a:endParaRPr lang="uk-UA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3200" b="1" cap="none" spc="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3600" b="1" cap="none" spc="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4000" b="1" cap="none" spc="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4000" b="1" cap="none" spc="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uk-UA" sz="40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4140" y="2301875"/>
            <a:ext cx="4155440" cy="319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8"/>
          <p:cNvSpPr/>
          <p:nvPr/>
        </p:nvSpPr>
        <p:spPr>
          <a:xfrm>
            <a:off x="432435" y="982980"/>
            <a:ext cx="11479530" cy="131889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uk-UA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Сприяє розвитку, покращенню взаємин і знаходженню ефективного рішення проблеми:</a:t>
            </a:r>
            <a:endParaRPr lang="uk-UA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uk-UA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214197"/>
            <a:ext cx="11688419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alt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ТАКОЖ </a:t>
            </a:r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КОНФЛІКТ</a:t>
            </a:r>
            <a:r>
              <a:rPr lang="uk-UA" alt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 ПОДІЛЯЮТЬ НА</a:t>
            </a:r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ВНУТРІШНЬООСОБИСТІСНИЙ</a:t>
            </a:r>
            <a:endParaRPr lang="uk-UA" alt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080" y="1932940"/>
            <a:ext cx="5969635" cy="617537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endParaRPr lang="uk-UA" sz="9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Суперечність, яка виникає всередині самої людини, між її думками, почуттями, бажаннями, цінностями або обов</a:t>
            </a:r>
            <a:r>
              <a:rPr lang="en-US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’</a:t>
            </a:r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язками. </a:t>
            </a: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Людина ніби “сперечається сама з собою”.</a:t>
            </a: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4000" b="1" cap="none" spc="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uk-UA" sz="40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0540" y="2417445"/>
            <a:ext cx="5068570" cy="336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214197"/>
            <a:ext cx="11688419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КОНФЛІКТ МІЖОСОБИСТІСНИЙ</a:t>
            </a:r>
            <a:endParaRPr lang="uk-UA" alt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020" y="1285240"/>
            <a:ext cx="4544695" cy="52158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Суперечність, що виникає між двома або більше людьми через різні інтереси, погляди, цілі чи поведінку.</a:t>
            </a:r>
            <a:endParaRPr lang="uk-UA" sz="36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Це конфлікт “Людина - людина”.</a:t>
            </a:r>
            <a:endParaRPr lang="uk-UA" sz="36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uk-UA" sz="36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2121" y="1711582"/>
            <a:ext cx="6823621" cy="422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Box 1"/>
          <p:cNvSpPr txBox="1"/>
          <p:nvPr/>
        </p:nvSpPr>
        <p:spPr>
          <a:xfrm>
            <a:off x="10376535" y="5607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990" y="214197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КОНФЛІКТ МІЖ ІНДИВІДОМ І ГРУПОЮ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315" y="1320800"/>
            <a:ext cx="4753610" cy="4538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Суперечність, що виникає між окремою людиною та колективом (групою людей) через розбіжності в поглядах, цінностях або поведінці. </a:t>
            </a:r>
            <a:endParaRPr lang="uk-UA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2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Одна людина не погоджується з позицією більшості або група не приймає позицію окремого члена.</a:t>
            </a:r>
            <a:endParaRPr lang="uk-UA" sz="2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290" y="1868170"/>
            <a:ext cx="691769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90" y="214197"/>
            <a:ext cx="11688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КОНФЛІКТ МІЖГРУПОВИЙ</a:t>
            </a:r>
            <a:endParaRPr lang="ru-RU" sz="48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40055" t="4031" r="1880" b="4262"/>
          <a:stretch>
            <a:fillRect/>
          </a:stretch>
        </p:blipFill>
        <p:spPr>
          <a:xfrm>
            <a:off x="5283200" y="1830070"/>
            <a:ext cx="6621145" cy="362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3195" y="1634490"/>
            <a:ext cx="4721225" cy="4661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9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Виникає між різними соціальними групами (колективами, класами, організаціями, країнами) через суперечності інтересів, цілей, цінностей або ресурсів.</a:t>
            </a:r>
            <a:endParaRPr lang="uk-UA" sz="32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uk-UA" sz="3200" b="1" cap="none" spc="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uk-UA" sz="3200" b="1" cap="none" spc="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4519</Words>
  <Application>WPS Presentation</Application>
  <PresentationFormat>Широкоэкранный</PresentationFormat>
  <Paragraphs>160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52</cp:revision>
  <cp:lastPrinted>2026-02-11T15:29:00Z</cp:lastPrinted>
  <dcterms:created xsi:type="dcterms:W3CDTF">2025-11-12T12:24:00Z</dcterms:created>
  <dcterms:modified xsi:type="dcterms:W3CDTF">2026-03-06T13:53:40Z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AE71803694494BB7904EE357F13ABFDF_12</vt:lpwstr>
  </property>
  <property fmtid="{D5CDD505-2E9C-101B-9397-08002B2CF9AE}" pid="3" name="KSOProductBuildVer">
    <vt:lpwstr>1033-12.2.0.23155</vt:lpwstr>
  </property>
</Properties>
</file>