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Urbanist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Urbanist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Urbanist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Urbanist-bold.fntdata"/><Relationship Id="rId6" Type="http://schemas.openxmlformats.org/officeDocument/2006/relationships/slide" Target="slides/slide1.xml"/><Relationship Id="rId18" Type="http://schemas.openxmlformats.org/officeDocument/2006/relationships/font" Target="fonts/Urbanist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69c96a35785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69c96a35785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69c96a365e7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69c96a365e7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69c96a3688a3b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69c96a3688a3b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69c96a36dba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69c96a36dba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69c96a35b3cfe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69c96a35b3cfe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69c96a35ec77c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69c96a35ec77c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69c96a3615f4e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69c96a3615f4e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69c96a36384bd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69c96a36384bd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69c96a36388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69c96a36388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69c96a3638c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69c96a3638c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69c96a365a23c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69c96a365a23c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69c96a365dda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69c96a365dda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Relationship Id="rId4" Type="http://schemas.openxmlformats.org/officeDocument/2006/relationships/image" Target="../media/image9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Relationship Id="rId4" Type="http://schemas.openxmlformats.org/officeDocument/2006/relationships/image" Target="../media/image6.png"/><Relationship Id="rId5" Type="http://schemas.openxmlformats.org/officeDocument/2006/relationships/image" Target="../media/image10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2.jpg"/><Relationship Id="rId5" Type="http://schemas.openxmlformats.org/officeDocument/2006/relationships/image" Target="../media/image1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Relationship Id="rId4" Type="http://schemas.openxmlformats.org/officeDocument/2006/relationships/image" Target="../media/image1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7260" y="742950"/>
            <a:ext cx="36576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914900" y="1371600"/>
            <a:ext cx="38292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ru" sz="3250">
                <a:solidFill>
                  <a:srgbClr val="4579A9"/>
                </a:solidFill>
                <a:latin typeface="Fredoka One"/>
                <a:ea typeface="Fredoka One"/>
                <a:cs typeface="Fredoka One"/>
                <a:sym typeface="Fredoka One"/>
              </a:rPr>
              <a:t>Множення виду 15х3</a:t>
            </a:r>
            <a:endParaRPr b="1" sz="3250">
              <a:solidFill>
                <a:srgbClr val="4579A9"/>
              </a:solidFill>
              <a:latin typeface="Fredoka One"/>
              <a:ea typeface="Fredoka One"/>
              <a:cs typeface="Fredoka One"/>
              <a:sym typeface="Fredoka One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Мандруємо світом чисел разом!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Google Shape;174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1817370"/>
            <a:ext cx="8572500" cy="2057400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22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ru" sz="3250">
                <a:solidFill>
                  <a:srgbClr val="4579A9"/>
                </a:solidFill>
                <a:latin typeface="Fredoka One"/>
                <a:ea typeface="Fredoka One"/>
                <a:cs typeface="Fredoka One"/>
                <a:sym typeface="Fredoka One"/>
              </a:rPr>
              <a:t>Зверни увагу!</a:t>
            </a:r>
            <a:endParaRPr sz="3250">
              <a:solidFill>
                <a:srgbClr val="4579A9"/>
              </a:solidFill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176" name="Google Shape;176;p22"/>
          <p:cNvSpPr txBox="1"/>
          <p:nvPr/>
        </p:nvSpPr>
        <p:spPr>
          <a:xfrm>
            <a:off x="285750" y="845820"/>
            <a:ext cx="8572500" cy="88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Коли ми множимо десятки, просто дописуй нуль в кінці числу.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77" name="Google Shape;177;p22"/>
          <p:cNvSpPr txBox="1"/>
          <p:nvPr/>
        </p:nvSpPr>
        <p:spPr>
          <a:xfrm>
            <a:off x="285750" y="3966210"/>
            <a:ext cx="8572500" cy="89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Це допомагає рахувати дуже швидко, як справжній супергерой!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26280" y="765810"/>
            <a:ext cx="4457700" cy="480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063490" y="1897380"/>
            <a:ext cx="3314700" cy="2400300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23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ru" sz="3250">
                <a:solidFill>
                  <a:srgbClr val="4579A9"/>
                </a:solidFill>
                <a:latin typeface="Fredoka One"/>
                <a:ea typeface="Fredoka One"/>
                <a:cs typeface="Fredoka One"/>
                <a:sym typeface="Fredoka One"/>
              </a:rPr>
              <a:t>Творча хвилинка</a:t>
            </a:r>
            <a:endParaRPr sz="3250">
              <a:solidFill>
                <a:srgbClr val="4579A9"/>
              </a:solidFill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185" name="Google Shape;185;p23"/>
          <p:cNvSpPr txBox="1"/>
          <p:nvPr/>
        </p:nvSpPr>
        <p:spPr>
          <a:xfrm>
            <a:off x="285750" y="925830"/>
            <a:ext cx="4263300" cy="389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Намалюй у зошиті три кошики. В кожному кошику намалюй по 13 яблук (10 червоних і 3 зелених). Скільки всього яблук вийшло? Запиши це прикладом!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Що вам знадобиться: 🎨​ 🖌️</a:t>
            </a:r>
            <a:r>
              <a:rPr lang="ru" sz="2000">
                <a:solidFill>
                  <a:srgbClr val="A46907"/>
                </a:solidFill>
                <a:latin typeface="Urbanist"/>
                <a:ea typeface="Urbanist"/>
                <a:cs typeface="Urbanist"/>
                <a:sym typeface="Urbanist"/>
              </a:rPr>
              <a:t>​</a:t>
            </a:r>
            <a:endParaRPr sz="2000">
              <a:solidFill>
                <a:srgbClr val="A46907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A46907"/>
                </a:solidFill>
                <a:latin typeface="Urbanist"/>
                <a:ea typeface="Urbanist"/>
                <a:cs typeface="Urbanist"/>
                <a:sym typeface="Urbanist"/>
              </a:rPr>
              <a:t>Зошит, кольорові олів</a:t>
            </a: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ці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Google Shape;190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84582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2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ru" sz="3250">
                <a:solidFill>
                  <a:srgbClr val="4579A9"/>
                </a:solidFill>
                <a:latin typeface="Fredoka One"/>
                <a:ea typeface="Fredoka One"/>
                <a:cs typeface="Fredoka One"/>
                <a:sym typeface="Fredoka One"/>
              </a:rPr>
              <a:t>Ти — молодець!</a:t>
            </a:r>
            <a:endParaRPr sz="3250">
              <a:solidFill>
                <a:srgbClr val="4579A9"/>
              </a:solidFill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192" name="Google Shape;192;p24"/>
          <p:cNvSpPr txBox="1"/>
          <p:nvPr/>
        </p:nvSpPr>
        <p:spPr>
          <a:xfrm>
            <a:off x="285750" y="84582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ru" sz="25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Сьогодні ми навчилися:</a:t>
            </a:r>
            <a:endParaRPr b="1" sz="25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-355600" lvl="0" marL="457200" rtl="0" algn="l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2000"/>
              <a:buFont typeface="Urbanist"/>
              <a:buChar char="●"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Розкладати двоцифрові числа на десятки та одиниці.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2000"/>
              <a:buFont typeface="Urbanist"/>
              <a:buChar char="●"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Множити кожну частину окремо.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2000"/>
              <a:buFont typeface="Urbanist"/>
              <a:buChar char="●"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Додавати результати, щоб отримати відповідь.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Продовжуй тренуватися, і математика стане твоєю улюбленою грою!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1417320"/>
            <a:ext cx="417195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86300" y="960120"/>
            <a:ext cx="417195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ru" sz="3250">
                <a:solidFill>
                  <a:srgbClr val="4579A9"/>
                </a:solidFill>
                <a:latin typeface="Fredoka One"/>
                <a:ea typeface="Fredoka One"/>
                <a:cs typeface="Fredoka One"/>
                <a:sym typeface="Fredoka One"/>
              </a:rPr>
              <a:t>Наші важливі слова</a:t>
            </a:r>
            <a:endParaRPr sz="3250">
              <a:solidFill>
                <a:srgbClr val="4579A9"/>
              </a:solidFill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285750" y="324612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Множник</a:t>
            </a:r>
            <a:endParaRPr b="1"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Число, яке ми множимо. У нас їх двоє!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686300" y="278892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Добуток</a:t>
            </a:r>
            <a:endParaRPr b="1"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Це результат, який ми отримуємо після множення.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84582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ru" sz="3250">
                <a:solidFill>
                  <a:srgbClr val="4579A9"/>
                </a:solidFill>
                <a:latin typeface="Fredoka One"/>
                <a:ea typeface="Fredoka One"/>
                <a:cs typeface="Fredoka One"/>
                <a:sym typeface="Fredoka One"/>
              </a:rPr>
              <a:t>Як мислити хитро?</a:t>
            </a:r>
            <a:endParaRPr sz="3250">
              <a:solidFill>
                <a:srgbClr val="4579A9"/>
              </a:solidFill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85750" y="84582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ru" sz="25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Секрет числа 15</a:t>
            </a:r>
            <a:endParaRPr b="1" sz="25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Уяви, що число </a:t>
            </a: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15</a:t>
            </a: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 — це конструктор. Ми можемо розібрати його на дві зручні частини: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-355600" lvl="0" marL="457200" rtl="0" algn="l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2000"/>
              <a:buFont typeface="Urbanist"/>
              <a:buChar char="●"/>
            </a:pP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10</a:t>
            </a: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 (один десяток)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2000"/>
              <a:buFont typeface="Urbanist"/>
              <a:buChar char="●"/>
            </a:pP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5</a:t>
            </a: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 (п'ять одиниць)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ru" sz="25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Навіщо це нам?</a:t>
            </a:r>
            <a:endParaRPr b="1" sz="25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Нам набагато легше помножити маленькі числа окремо, а потім скласти їх разом!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348615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/>
          <p:nvPr/>
        </p:nvSpPr>
        <p:spPr>
          <a:xfrm>
            <a:off x="3714750" y="902970"/>
            <a:ext cx="411600" cy="411600"/>
          </a:xfrm>
          <a:prstGeom prst="ellipse">
            <a:avLst/>
          </a:prstGeom>
          <a:solidFill>
            <a:srgbClr val="FFFFFF"/>
          </a:solidFill>
          <a:ln cap="flat" cmpd="sng" w="25400">
            <a:solidFill>
              <a:srgbClr val="A4690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6"/>
          <p:cNvSpPr/>
          <p:nvPr/>
        </p:nvSpPr>
        <p:spPr>
          <a:xfrm>
            <a:off x="3714750" y="1943100"/>
            <a:ext cx="411600" cy="411600"/>
          </a:xfrm>
          <a:prstGeom prst="ellipse">
            <a:avLst/>
          </a:prstGeom>
          <a:solidFill>
            <a:srgbClr val="FFFFFF"/>
          </a:solidFill>
          <a:ln cap="flat" cmpd="sng" w="25400">
            <a:solidFill>
              <a:srgbClr val="A4690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6"/>
          <p:cNvSpPr/>
          <p:nvPr/>
        </p:nvSpPr>
        <p:spPr>
          <a:xfrm>
            <a:off x="3714750" y="2983230"/>
            <a:ext cx="411600" cy="411600"/>
          </a:xfrm>
          <a:prstGeom prst="ellipse">
            <a:avLst/>
          </a:prstGeom>
          <a:solidFill>
            <a:srgbClr val="FFFFFF"/>
          </a:solidFill>
          <a:ln cap="flat" cmpd="sng" w="25400">
            <a:solidFill>
              <a:srgbClr val="A4690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6"/>
          <p:cNvSpPr/>
          <p:nvPr/>
        </p:nvSpPr>
        <p:spPr>
          <a:xfrm>
            <a:off x="3714750" y="4023360"/>
            <a:ext cx="411600" cy="411600"/>
          </a:xfrm>
          <a:prstGeom prst="ellipse">
            <a:avLst/>
          </a:prstGeom>
          <a:solidFill>
            <a:srgbClr val="FFFFFF"/>
          </a:solidFill>
          <a:ln cap="flat" cmpd="sng" w="25400">
            <a:solidFill>
              <a:srgbClr val="A4690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6"/>
          <p:cNvSpPr txBox="1"/>
          <p:nvPr/>
        </p:nvSpPr>
        <p:spPr>
          <a:xfrm>
            <a:off x="3714750" y="17145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ru" sz="3250">
                <a:solidFill>
                  <a:srgbClr val="4579A9"/>
                </a:solidFill>
                <a:latin typeface="Fredoka One"/>
                <a:ea typeface="Fredoka One"/>
                <a:cs typeface="Fredoka One"/>
                <a:sym typeface="Fredoka One"/>
              </a:rPr>
              <a:t>Крок за кроком: 15 х 3</a:t>
            </a:r>
            <a:endParaRPr b="1" sz="3250">
              <a:solidFill>
                <a:srgbClr val="4579A9"/>
              </a:solidFill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82" name="Google Shape;82;p16"/>
          <p:cNvSpPr txBox="1"/>
          <p:nvPr/>
        </p:nvSpPr>
        <p:spPr>
          <a:xfrm>
            <a:off x="3714750" y="902970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1</a:t>
            </a:r>
            <a:endParaRPr b="1"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83" name="Google Shape;83;p16"/>
          <p:cNvSpPr txBox="1"/>
          <p:nvPr/>
        </p:nvSpPr>
        <p:spPr>
          <a:xfrm>
            <a:off x="4297680" y="845820"/>
            <a:ext cx="45606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Розкладаємо</a:t>
            </a:r>
            <a:endParaRPr b="1"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Записуємо 15 як (10 + 5).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3714750" y="1943100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2</a:t>
            </a:r>
            <a:endParaRPr b="1"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4297680" y="1885950"/>
            <a:ext cx="45606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Множимо десятки</a:t>
            </a:r>
            <a:endParaRPr b="1"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10 на 3 — це 30.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86" name="Google Shape;86;p16"/>
          <p:cNvSpPr txBox="1"/>
          <p:nvPr/>
        </p:nvSpPr>
        <p:spPr>
          <a:xfrm>
            <a:off x="3714750" y="2983230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3</a:t>
            </a:r>
            <a:endParaRPr b="1"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87" name="Google Shape;87;p16"/>
          <p:cNvSpPr txBox="1"/>
          <p:nvPr/>
        </p:nvSpPr>
        <p:spPr>
          <a:xfrm>
            <a:off x="4297680" y="2926080"/>
            <a:ext cx="45606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Множимо одиниці</a:t>
            </a:r>
            <a:endParaRPr b="1"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5 помножити на 3 — це буде 15.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88" name="Google Shape;88;p16"/>
          <p:cNvSpPr txBox="1"/>
          <p:nvPr/>
        </p:nvSpPr>
        <p:spPr>
          <a:xfrm>
            <a:off x="3714750" y="4023360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4</a:t>
            </a:r>
            <a:endParaRPr b="1"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89" name="Google Shape;89;p16"/>
          <p:cNvSpPr txBox="1"/>
          <p:nvPr/>
        </p:nvSpPr>
        <p:spPr>
          <a:xfrm>
            <a:off x="4297680" y="3966210"/>
            <a:ext cx="45606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Додаємо</a:t>
            </a:r>
            <a:endParaRPr b="1"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30 + 15 = 45. Ось і наш добуток!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ru" sz="3250">
                <a:solidFill>
                  <a:srgbClr val="4579A9"/>
                </a:solidFill>
                <a:latin typeface="Fredoka One"/>
                <a:ea typeface="Fredoka One"/>
                <a:cs typeface="Fredoka One"/>
                <a:sym typeface="Fredoka One"/>
              </a:rPr>
              <a:t>Давай перевіримо!</a:t>
            </a:r>
            <a:endParaRPr sz="3250">
              <a:solidFill>
                <a:srgbClr val="4579A9"/>
              </a:solidFill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95" name="Google Shape;95;p17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Який перший крок ми робимо, щоб розв'язати 14 х 2?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96" name="Google Shape;96;p17"/>
          <p:cNvSpPr txBox="1"/>
          <p:nvPr/>
        </p:nvSpPr>
        <p:spPr>
          <a:xfrm>
            <a:off x="285750" y="16573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ru" sz="25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1.</a:t>
            </a:r>
            <a:endParaRPr b="1" sz="25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97" name="Google Shape;97;p17"/>
          <p:cNvSpPr txBox="1"/>
          <p:nvPr/>
        </p:nvSpPr>
        <p:spPr>
          <a:xfrm>
            <a:off x="857250" y="16573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Віднімаємо 2 від 14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98" name="Google Shape;98;p17"/>
          <p:cNvSpPr txBox="1"/>
          <p:nvPr/>
        </p:nvSpPr>
        <p:spPr>
          <a:xfrm>
            <a:off x="285750" y="25146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ru" sz="25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2.</a:t>
            </a:r>
            <a:endParaRPr b="1" sz="25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99" name="Google Shape;99;p17"/>
          <p:cNvSpPr txBox="1"/>
          <p:nvPr/>
        </p:nvSpPr>
        <p:spPr>
          <a:xfrm>
            <a:off x="857250" y="25146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Розкладаємо 14 на 10 та 4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00" name="Google Shape;100;p17"/>
          <p:cNvSpPr txBox="1"/>
          <p:nvPr/>
        </p:nvSpPr>
        <p:spPr>
          <a:xfrm>
            <a:off x="285750" y="33718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ru" sz="25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3.</a:t>
            </a:r>
            <a:endParaRPr b="1" sz="25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01" name="Google Shape;101;p17"/>
          <p:cNvSpPr txBox="1"/>
          <p:nvPr/>
        </p:nvSpPr>
        <p:spPr>
          <a:xfrm>
            <a:off x="857250" y="33718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Множимо 1 на 4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02" name="Google Shape;102;p17"/>
          <p:cNvSpPr txBox="1"/>
          <p:nvPr/>
        </p:nvSpPr>
        <p:spPr>
          <a:xfrm>
            <a:off x="285750" y="42291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ru" sz="25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4.</a:t>
            </a:r>
            <a:endParaRPr b="1" sz="25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03" name="Google Shape;103;p17"/>
          <p:cNvSpPr txBox="1"/>
          <p:nvPr/>
        </p:nvSpPr>
        <p:spPr>
          <a:xfrm>
            <a:off x="857250" y="42291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Чекаємо на допомогу чарівника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04" name="Google Shape;104;p17"/>
          <p:cNvSpPr txBox="1"/>
          <p:nvPr/>
        </p:nvSpPr>
        <p:spPr>
          <a:xfrm>
            <a:off x="6160770" y="30861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1600">
                <a:solidFill>
                  <a:srgbClr val="A46907"/>
                </a:solidFill>
                <a:latin typeface="Urbanist"/>
                <a:ea typeface="Urbanist"/>
                <a:cs typeface="Urbanist"/>
                <a:sym typeface="Urbanist"/>
              </a:rPr>
              <a:t>Відповіді на наступному слайді...</a:t>
            </a:r>
            <a:endParaRPr sz="1600">
              <a:solidFill>
                <a:srgbClr val="A46907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ru" sz="3250">
                <a:solidFill>
                  <a:srgbClr val="4579A9"/>
                </a:solidFill>
                <a:latin typeface="Fredoka One"/>
                <a:ea typeface="Fredoka One"/>
                <a:cs typeface="Fredoka One"/>
                <a:sym typeface="Fredoka One"/>
              </a:rPr>
              <a:t>Давай перевіримо!</a:t>
            </a:r>
            <a:endParaRPr sz="3250">
              <a:solidFill>
                <a:srgbClr val="4579A9"/>
              </a:solidFill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110" name="Google Shape;110;p18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Який перший крок ми робимо, щоб розв'язати 14 х 2?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11" name="Google Shape;111;p18"/>
          <p:cNvSpPr txBox="1"/>
          <p:nvPr/>
        </p:nvSpPr>
        <p:spPr>
          <a:xfrm>
            <a:off x="285750" y="16573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ru" sz="25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1.</a:t>
            </a:r>
            <a:endParaRPr b="1" sz="25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12" name="Google Shape;112;p18"/>
          <p:cNvSpPr txBox="1"/>
          <p:nvPr/>
        </p:nvSpPr>
        <p:spPr>
          <a:xfrm>
            <a:off x="857250" y="16573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Віднімаємо 2 від 14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13" name="Google Shape;113;p18"/>
          <p:cNvSpPr txBox="1"/>
          <p:nvPr/>
        </p:nvSpPr>
        <p:spPr>
          <a:xfrm>
            <a:off x="285750" y="25146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ru" sz="25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2.</a:t>
            </a:r>
            <a:endParaRPr b="1" sz="25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14" name="Google Shape;114;p18"/>
          <p:cNvSpPr txBox="1"/>
          <p:nvPr/>
        </p:nvSpPr>
        <p:spPr>
          <a:xfrm>
            <a:off x="857250" y="25146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2000">
                <a:solidFill>
                  <a:srgbClr val="2C6E49"/>
                </a:solidFill>
                <a:latin typeface="Urbanist"/>
                <a:ea typeface="Urbanist"/>
                <a:cs typeface="Urbanist"/>
                <a:sym typeface="Urbanist"/>
              </a:rPr>
              <a:t>Розкладаємо 14 на 10 та 4</a:t>
            </a:r>
            <a:endParaRPr b="1" sz="2000">
              <a:solidFill>
                <a:srgbClr val="2C6E49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15" name="Google Shape;115;p18"/>
          <p:cNvSpPr txBox="1"/>
          <p:nvPr/>
        </p:nvSpPr>
        <p:spPr>
          <a:xfrm>
            <a:off x="8515350" y="257175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450"/>
              </a:spcBef>
              <a:spcAft>
                <a:spcPts val="450"/>
              </a:spcAft>
              <a:buNone/>
            </a:pPr>
            <a:r>
              <a:rPr lang="ru" sz="36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👍​</a:t>
            </a:r>
            <a:endParaRPr sz="36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16" name="Google Shape;116;p18"/>
          <p:cNvSpPr txBox="1"/>
          <p:nvPr/>
        </p:nvSpPr>
        <p:spPr>
          <a:xfrm>
            <a:off x="285750" y="33718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ru" sz="25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3.</a:t>
            </a:r>
            <a:endParaRPr b="1" sz="25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17" name="Google Shape;117;p18"/>
          <p:cNvSpPr txBox="1"/>
          <p:nvPr/>
        </p:nvSpPr>
        <p:spPr>
          <a:xfrm>
            <a:off x="857250" y="33718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Множимо 1 на 4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18" name="Google Shape;118;p18"/>
          <p:cNvSpPr txBox="1"/>
          <p:nvPr/>
        </p:nvSpPr>
        <p:spPr>
          <a:xfrm>
            <a:off x="285750" y="42291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ru" sz="25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4.</a:t>
            </a:r>
            <a:endParaRPr b="1" sz="25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19" name="Google Shape;119;p18"/>
          <p:cNvSpPr txBox="1"/>
          <p:nvPr/>
        </p:nvSpPr>
        <p:spPr>
          <a:xfrm>
            <a:off x="857250" y="42291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Чекаємо на допомогу чарівника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20" name="Google Shape;120;p18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450"/>
              </a:spcBef>
              <a:spcAft>
                <a:spcPts val="450"/>
              </a:spcAft>
              <a:buNone/>
            </a:pPr>
            <a:r>
              <a:rPr lang="ru" sz="36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✅​</a:t>
            </a:r>
            <a:endParaRPr sz="36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348615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19"/>
          <p:cNvSpPr txBox="1"/>
          <p:nvPr/>
        </p:nvSpPr>
        <p:spPr>
          <a:xfrm>
            <a:off x="3714750" y="18288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ru" sz="3250">
                <a:solidFill>
                  <a:srgbClr val="4579A9"/>
                </a:solidFill>
                <a:latin typeface="Fredoka One"/>
                <a:ea typeface="Fredoka One"/>
                <a:cs typeface="Fredoka One"/>
                <a:sym typeface="Fredoka One"/>
              </a:rPr>
              <a:t>Математика в магазині</a:t>
            </a:r>
            <a:endParaRPr b="1" sz="3250">
              <a:solidFill>
                <a:srgbClr val="4579A9"/>
              </a:solidFill>
              <a:latin typeface="Fredoka One"/>
              <a:ea typeface="Fredoka One"/>
              <a:cs typeface="Fredoka One"/>
              <a:sym typeface="Fredoka One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ru" sz="25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Смачні обчислення</a:t>
            </a:r>
            <a:endParaRPr b="1" sz="25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Одна пачка печива коштує </a:t>
            </a: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12</a:t>
            </a: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 гривень. Скільки коштуватимуть </a:t>
            </a: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4</a:t>
            </a: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 такі пачки?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-355600" lvl="0" marL="457200" rtl="0" algn="l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2000"/>
              <a:buFont typeface="Urbanist"/>
              <a:buAutoNum type="arabicPeriod"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Розкладаємо 12 на </a:t>
            </a: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10</a:t>
            </a: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 і </a:t>
            </a: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2</a:t>
            </a: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.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2000"/>
              <a:buFont typeface="Urbanist"/>
              <a:buAutoNum type="arabicPeriod"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10 х 4 = 40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2000"/>
              <a:buFont typeface="Urbanist"/>
              <a:buAutoNum type="arabicPeriod"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2 х 4 = 8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2000"/>
              <a:buFont typeface="Urbanist"/>
              <a:buAutoNum type="arabicPeriod"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Додаємо: 40 + 8 = </a:t>
            </a: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48</a:t>
            </a: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.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Тепер ти справжній покупець!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0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ru" sz="3250">
                <a:solidFill>
                  <a:srgbClr val="4579A9"/>
                </a:solidFill>
                <a:latin typeface="Fredoka One"/>
                <a:ea typeface="Fredoka One"/>
                <a:cs typeface="Fredoka One"/>
                <a:sym typeface="Fredoka One"/>
              </a:rPr>
              <a:t>Поєднай правильно</a:t>
            </a:r>
            <a:endParaRPr sz="3250">
              <a:solidFill>
                <a:srgbClr val="4579A9"/>
              </a:solidFill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132" name="Google Shape;132;p20"/>
          <p:cNvSpPr txBox="1"/>
          <p:nvPr/>
        </p:nvSpPr>
        <p:spPr>
          <a:xfrm>
            <a:off x="285750" y="11430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1.</a:t>
            </a:r>
            <a:endParaRPr b="1"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33" name="Google Shape;133;p20"/>
          <p:cNvSpPr txBox="1"/>
          <p:nvPr/>
        </p:nvSpPr>
        <p:spPr>
          <a:xfrm>
            <a:off x="685800" y="11430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18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10 та 5</a:t>
            </a:r>
            <a:endParaRPr b="1" sz="18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34" name="Google Shape;134;p20"/>
          <p:cNvSpPr txBox="1"/>
          <p:nvPr/>
        </p:nvSpPr>
        <p:spPr>
          <a:xfrm>
            <a:off x="285750" y="20574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2.</a:t>
            </a:r>
            <a:endParaRPr b="1"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35" name="Google Shape;135;p20"/>
          <p:cNvSpPr txBox="1"/>
          <p:nvPr/>
        </p:nvSpPr>
        <p:spPr>
          <a:xfrm>
            <a:off x="685800" y="20574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18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Множник</a:t>
            </a:r>
            <a:endParaRPr b="1" sz="18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36" name="Google Shape;136;p20"/>
          <p:cNvSpPr txBox="1"/>
          <p:nvPr/>
        </p:nvSpPr>
        <p:spPr>
          <a:xfrm>
            <a:off x="285750" y="29718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3.</a:t>
            </a:r>
            <a:endParaRPr b="1"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37" name="Google Shape;137;p20"/>
          <p:cNvSpPr txBox="1"/>
          <p:nvPr/>
        </p:nvSpPr>
        <p:spPr>
          <a:xfrm>
            <a:off x="685800" y="29718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18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Добуток</a:t>
            </a:r>
            <a:endParaRPr b="1" sz="18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38" name="Google Shape;138;p20"/>
          <p:cNvSpPr txBox="1"/>
          <p:nvPr/>
        </p:nvSpPr>
        <p:spPr>
          <a:xfrm>
            <a:off x="285750" y="38862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4.</a:t>
            </a:r>
            <a:endParaRPr b="1"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39" name="Google Shape;139;p20"/>
          <p:cNvSpPr txBox="1"/>
          <p:nvPr/>
        </p:nvSpPr>
        <p:spPr>
          <a:xfrm>
            <a:off x="685800" y="38862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18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15 х 3</a:t>
            </a:r>
            <a:endParaRPr b="1" sz="18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40" name="Google Shape;140;p20"/>
          <p:cNvSpPr txBox="1"/>
          <p:nvPr/>
        </p:nvSpPr>
        <p:spPr>
          <a:xfrm>
            <a:off x="3429000" y="11430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18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a)</a:t>
            </a:r>
            <a:endParaRPr b="1" sz="18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41" name="Google Shape;141;p20"/>
          <p:cNvSpPr txBox="1"/>
          <p:nvPr/>
        </p:nvSpPr>
        <p:spPr>
          <a:xfrm>
            <a:off x="3829050" y="11430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Число, яке ми множимо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42" name="Google Shape;142;p20"/>
          <p:cNvSpPr txBox="1"/>
          <p:nvPr/>
        </p:nvSpPr>
        <p:spPr>
          <a:xfrm>
            <a:off x="3429000" y="20574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18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b)</a:t>
            </a:r>
            <a:endParaRPr b="1" sz="18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43" name="Google Shape;143;p20"/>
          <p:cNvSpPr txBox="1"/>
          <p:nvPr/>
        </p:nvSpPr>
        <p:spPr>
          <a:xfrm>
            <a:off x="3829050" y="20574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Результат множення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44" name="Google Shape;144;p20"/>
          <p:cNvSpPr txBox="1"/>
          <p:nvPr/>
        </p:nvSpPr>
        <p:spPr>
          <a:xfrm>
            <a:off x="3429000" y="29718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18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c)</a:t>
            </a:r>
            <a:endParaRPr b="1" sz="18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45" name="Google Shape;145;p20"/>
          <p:cNvSpPr txBox="1"/>
          <p:nvPr/>
        </p:nvSpPr>
        <p:spPr>
          <a:xfrm>
            <a:off x="3829050" y="29718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Приклад, який ми вчимо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46" name="Google Shape;146;p20"/>
          <p:cNvSpPr txBox="1"/>
          <p:nvPr/>
        </p:nvSpPr>
        <p:spPr>
          <a:xfrm>
            <a:off x="3429000" y="38862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18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d)</a:t>
            </a:r>
            <a:endParaRPr b="1" sz="18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47" name="Google Shape;147;p20"/>
          <p:cNvSpPr txBox="1"/>
          <p:nvPr/>
        </p:nvSpPr>
        <p:spPr>
          <a:xfrm>
            <a:off x="3829050" y="38862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Зручні доданки для числа 15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1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ru" sz="3250">
                <a:solidFill>
                  <a:srgbClr val="4579A9"/>
                </a:solidFill>
                <a:latin typeface="Fredoka One"/>
                <a:ea typeface="Fredoka One"/>
                <a:cs typeface="Fredoka One"/>
                <a:sym typeface="Fredoka One"/>
              </a:rPr>
              <a:t>Поєднай правильно</a:t>
            </a:r>
            <a:endParaRPr sz="3250">
              <a:solidFill>
                <a:srgbClr val="4579A9"/>
              </a:solidFill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153" name="Google Shape;153;p21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450"/>
              </a:spcBef>
              <a:spcAft>
                <a:spcPts val="450"/>
              </a:spcAft>
              <a:buNone/>
            </a:pPr>
            <a:r>
              <a:rPr lang="ru" sz="36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✅​</a:t>
            </a:r>
            <a:endParaRPr sz="36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54" name="Google Shape;154;p21"/>
          <p:cNvSpPr txBox="1"/>
          <p:nvPr/>
        </p:nvSpPr>
        <p:spPr>
          <a:xfrm>
            <a:off x="285750" y="11430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1.</a:t>
            </a:r>
            <a:endParaRPr b="1"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55" name="Google Shape;155;p21"/>
          <p:cNvSpPr txBox="1"/>
          <p:nvPr/>
        </p:nvSpPr>
        <p:spPr>
          <a:xfrm>
            <a:off x="685800" y="11430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18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10 та 5</a:t>
            </a:r>
            <a:endParaRPr b="1" sz="18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56" name="Google Shape;156;p21"/>
          <p:cNvSpPr txBox="1"/>
          <p:nvPr/>
        </p:nvSpPr>
        <p:spPr>
          <a:xfrm>
            <a:off x="285750" y="20574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2.</a:t>
            </a:r>
            <a:endParaRPr b="1"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57" name="Google Shape;157;p21"/>
          <p:cNvSpPr txBox="1"/>
          <p:nvPr/>
        </p:nvSpPr>
        <p:spPr>
          <a:xfrm>
            <a:off x="685800" y="20574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18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Множник</a:t>
            </a:r>
            <a:endParaRPr b="1" sz="18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58" name="Google Shape;158;p21"/>
          <p:cNvSpPr txBox="1"/>
          <p:nvPr/>
        </p:nvSpPr>
        <p:spPr>
          <a:xfrm>
            <a:off x="285750" y="29718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3.</a:t>
            </a:r>
            <a:endParaRPr b="1"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59" name="Google Shape;159;p21"/>
          <p:cNvSpPr txBox="1"/>
          <p:nvPr/>
        </p:nvSpPr>
        <p:spPr>
          <a:xfrm>
            <a:off x="685800" y="29718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18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Добуток</a:t>
            </a:r>
            <a:endParaRPr b="1" sz="18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60" name="Google Shape;160;p21"/>
          <p:cNvSpPr txBox="1"/>
          <p:nvPr/>
        </p:nvSpPr>
        <p:spPr>
          <a:xfrm>
            <a:off x="285750" y="38862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4.</a:t>
            </a:r>
            <a:endParaRPr b="1"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61" name="Google Shape;161;p21"/>
          <p:cNvSpPr txBox="1"/>
          <p:nvPr/>
        </p:nvSpPr>
        <p:spPr>
          <a:xfrm>
            <a:off x="685800" y="38862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18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15 х 3</a:t>
            </a:r>
            <a:endParaRPr b="1" sz="18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62" name="Google Shape;162;p21"/>
          <p:cNvSpPr txBox="1"/>
          <p:nvPr/>
        </p:nvSpPr>
        <p:spPr>
          <a:xfrm>
            <a:off x="3429000" y="11430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18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d)</a:t>
            </a:r>
            <a:endParaRPr b="1" sz="18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63" name="Google Shape;163;p21"/>
          <p:cNvSpPr txBox="1"/>
          <p:nvPr/>
        </p:nvSpPr>
        <p:spPr>
          <a:xfrm>
            <a:off x="3829050" y="11430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Зручні доданки для числа 15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64" name="Google Shape;164;p21"/>
          <p:cNvSpPr txBox="1"/>
          <p:nvPr/>
        </p:nvSpPr>
        <p:spPr>
          <a:xfrm>
            <a:off x="3429000" y="20574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18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a)</a:t>
            </a:r>
            <a:endParaRPr b="1" sz="18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65" name="Google Shape;165;p21"/>
          <p:cNvSpPr txBox="1"/>
          <p:nvPr/>
        </p:nvSpPr>
        <p:spPr>
          <a:xfrm>
            <a:off x="3829050" y="20574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Число, яке ми множимо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66" name="Google Shape;166;p21"/>
          <p:cNvSpPr txBox="1"/>
          <p:nvPr/>
        </p:nvSpPr>
        <p:spPr>
          <a:xfrm>
            <a:off x="3429000" y="29718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18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b)</a:t>
            </a:r>
            <a:endParaRPr b="1" sz="18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67" name="Google Shape;167;p21"/>
          <p:cNvSpPr txBox="1"/>
          <p:nvPr/>
        </p:nvSpPr>
        <p:spPr>
          <a:xfrm>
            <a:off x="3829050" y="29718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Результат множення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68" name="Google Shape;168;p21"/>
          <p:cNvSpPr txBox="1"/>
          <p:nvPr/>
        </p:nvSpPr>
        <p:spPr>
          <a:xfrm>
            <a:off x="3429000" y="38862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ru" sz="18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c)</a:t>
            </a:r>
            <a:endParaRPr b="1" sz="18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  <p:sp>
        <p:nvSpPr>
          <p:cNvPr id="169" name="Google Shape;169;p21"/>
          <p:cNvSpPr txBox="1"/>
          <p:nvPr/>
        </p:nvSpPr>
        <p:spPr>
          <a:xfrm>
            <a:off x="3829050" y="38862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ru" sz="2000">
                <a:solidFill>
                  <a:srgbClr val="040F0F"/>
                </a:solidFill>
                <a:latin typeface="Urbanist"/>
                <a:ea typeface="Urbanist"/>
                <a:cs typeface="Urbanist"/>
                <a:sym typeface="Urbanist"/>
              </a:rPr>
              <a:t>Приклад, який ми вчимо</a:t>
            </a:r>
            <a:endParaRPr sz="2000">
              <a:solidFill>
                <a:srgbClr val="040F0F"/>
              </a:solidFill>
              <a:latin typeface="Urbanist"/>
              <a:ea typeface="Urbanist"/>
              <a:cs typeface="Urbanist"/>
              <a:sym typeface="Urbanis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