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bin" ContentType="audio/unknown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8"/>
  </p:notesMasterIdLst>
  <p:sldIdLst>
    <p:sldId id="256" r:id="rId5"/>
    <p:sldId id="268" r:id="rId6"/>
    <p:sldId id="272" r:id="rId7"/>
    <p:sldId id="271" r:id="rId8"/>
    <p:sldId id="270" r:id="rId9"/>
    <p:sldId id="257" r:id="rId10"/>
    <p:sldId id="299" r:id="rId11"/>
    <p:sldId id="269" r:id="rId12"/>
    <p:sldId id="343" r:id="rId13"/>
    <p:sldId id="258" r:id="rId14"/>
    <p:sldId id="300" r:id="rId15"/>
    <p:sldId id="261" r:id="rId16"/>
    <p:sldId id="262" r:id="rId17"/>
    <p:sldId id="301" r:id="rId18"/>
    <p:sldId id="260" r:id="rId19"/>
    <p:sldId id="263" r:id="rId20"/>
    <p:sldId id="267" r:id="rId21"/>
    <p:sldId id="264" r:id="rId22"/>
    <p:sldId id="265" r:id="rId23"/>
    <p:sldId id="266" r:id="rId24"/>
    <p:sldId id="342" r:id="rId25"/>
    <p:sldId id="348" r:id="rId26"/>
    <p:sldId id="328" r:id="rId27"/>
    <p:sldId id="349" r:id="rId28"/>
    <p:sldId id="334" r:id="rId29"/>
    <p:sldId id="344" r:id="rId30"/>
    <p:sldId id="351" r:id="rId31"/>
    <p:sldId id="345" r:id="rId32"/>
    <p:sldId id="346" r:id="rId33"/>
    <p:sldId id="338" r:id="rId34"/>
    <p:sldId id="340" r:id="rId35"/>
    <p:sldId id="333" r:id="rId36"/>
    <p:sldId id="352" r:id="rId37"/>
  </p:sldIdLst>
  <p:sldSz cx="9144000" cy="6858000" type="screen4x3"/>
  <p:notesSz cx="6858000" cy="9144000"/>
  <p:defaultTextStyle>
    <a:defPPr>
      <a:defRPr lang="uk-UA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clrMru>
    <a:srgbClr val="00CC99"/>
    <a:srgbClr val="4F81BD"/>
    <a:srgbClr val="0E1930"/>
    <a:srgbClr val="66FFFF"/>
    <a:srgbClr val="022C2B"/>
    <a:srgbClr val="000000"/>
    <a:srgbClr val="034543"/>
    <a:srgbClr val="046060"/>
    <a:srgbClr val="001132"/>
    <a:srgbClr val="00246C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298" autoAdjust="0"/>
    <p:restoredTop sz="97942" autoAdjust="0"/>
  </p:normalViewPr>
  <p:slideViewPr>
    <p:cSldViewPr>
      <p:cViewPr>
        <p:scale>
          <a:sx n="60" d="100"/>
          <a:sy n="60" d="100"/>
        </p:scale>
        <p:origin x="-426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uk-UA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0B6035-D412-4B45-9183-049617DE4291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C8689-DF39-4151-91F0-7B365B0A323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6F272A-413F-45B5-9C1D-1B478B21150E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4571D-836C-4C93-8045-57F17F6778C2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02514-04E1-41EC-8D3F-BAF49C100D0D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A8529-E006-4D54-B1BA-42D306AE37C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81A86-542B-4B79-BF27-92DEF337D5E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357DD-0401-4E0C-8C29-AA722DE2F0B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BEB97-3DD7-497F-B215-8A48E114DC67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97D5-5E1A-4F21-982B-EEBA11653F3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91ABD5-6C04-4F85-A6C0-382CF0262EE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96022-36FF-491C-AD69-A1E311E2AE3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6B9DC-E33D-410D-94C1-8B961BBA4870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4B1A8-DAA1-4EF0-96D3-C49D1303959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EE5BC-AD5E-4D2F-9459-9765B569DBD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AA122-AE37-4E5E-A72E-DCE08679478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AA541-ECA9-4AFF-BF3A-DC64AEED705A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377FCD-5501-400C-A32C-ED23FF0E7041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A4626-6E21-469D-858B-66C6BBEB003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4A8418-FA14-419D-9BFB-2986E42D083F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73EBCE-8B2D-43A4-B61D-E3CBDA23796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C1EFD4-17FF-49D6-B648-6603761973C4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F724E6-255D-4C96-BC9C-D26B3CF4668B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090721-1237-442B-B2CB-E0D7C0A00AB7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463C2-B6EB-4928-B1AF-CC255635A49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0B5AC4F-2DAB-45D2-878C-B723363E9D5F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6BA94-DD3A-437D-BCC8-0E273E1B824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416E0B-24D8-4706-B511-9758DC00A338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BE7E4-A15F-4D6D-B50F-4E13F968B844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9387D2-8DDC-438D-BC14-14E890ACECB4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0FF998-CA8F-404E-828F-29B414C7CE4D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ED1EBB-55A3-4E3E-A7B4-E5BADDE5FDD8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891718-38D6-42C4-B3F8-3DF53DD2F4C4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68373-25A3-4A73-A2B1-9F47BC6DE51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2041C5-1073-4B17-B2C5-9B2388BC4FA5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AA331-ECA6-4F09-8822-1C94EAD4B11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059D02-EF7E-488B-B09A-D87ACA1CBD89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71E282-42CA-43E8-A4BA-3890517C9EF6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0760A7-58EF-4249-8A4E-F018C52D09F3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D819D-B075-4B56-93EB-8D2068FAA81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3F7A1-85BE-4EE9-B403-10CEB2487285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F2748-06C1-4F0A-AE3C-B8490D9DEE48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4AD22-9F0C-45ED-AAE2-E871F5447988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66845C-C476-45B2-A94C-758AA501328C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B55FA-D1DC-4450-9243-7A01FC6CAC4A}" type="slidenum">
              <a:rPr lang="uk-UA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97E3251-A4BD-486F-94A8-90CA8317D3D3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18.02.2018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7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C6D6839-8849-41DE-8B57-C9D77B34AE1D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0099F55-129E-4314-9AA1-825FCCB9AE80}" type="datetimeFigureOut">
              <a:rPr lang="uk-UA"/>
              <a:pPr/>
              <a:t>18.02.2018</a:t>
            </a:fld>
            <a:endParaRPr lang="uk-UA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uk-UA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EC4928B-8DDB-436A-9092-337CB9B65052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 thruBlk="1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bin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bin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609600" y="838200"/>
            <a:ext cx="7681912" cy="33369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5639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uk-UA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Monotype Corsiva"/>
              </a:rPr>
              <a:t>Будова атома</a:t>
            </a:r>
          </a:p>
        </p:txBody>
      </p:sp>
      <p:pic>
        <p:nvPicPr>
          <p:cNvPr id="4101" name="Picture 5" descr="ATOM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3581400"/>
            <a:ext cx="2693988" cy="2678113"/>
          </a:xfrm>
          <a:prstGeom prst="rect">
            <a:avLst/>
          </a:prstGeom>
          <a:noFill/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239000" y="6096000"/>
            <a:ext cx="1600200" cy="396875"/>
          </a:xfrm>
          <a:prstGeom prst="rect">
            <a:avLst/>
          </a:prstGeom>
          <a:solidFill>
            <a:srgbClr val="0D1525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 dirty="0">
                <a:solidFill>
                  <a:schemeClr val="bg1"/>
                </a:solidFill>
              </a:rPr>
              <a:t>10.04.2013</a:t>
            </a:r>
          </a:p>
        </p:txBody>
      </p:sp>
      <p:pic>
        <p:nvPicPr>
          <p:cNvPr id="9" name="DONE.WAV">
            <a:hlinkClick r:id="" action="ppaction://media"/>
          </p:cNvPr>
          <p:cNvPicPr>
            <a:picLocks noRot="1" noChangeAspect="1"/>
          </p:cNvPicPr>
          <p:nvPr>
            <a:wavAudioFile r:embed="rId1" name="DONE.WAV"/>
          </p:nvPr>
        </p:nvPicPr>
        <p:blipFill>
          <a:blip r:embed="rId5"/>
          <a:stretch>
            <a:fillRect/>
          </a:stretch>
        </p:blipFill>
        <p:spPr>
          <a:xfrm>
            <a:off x="8686800" y="6324600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2800" y="5181600"/>
            <a:ext cx="223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Хімія 8 клас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9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96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10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3" name="WordArt 129"/>
          <p:cNvSpPr>
            <a:spLocks noChangeArrowheads="1" noChangeShapeType="1" noTextEdit="1"/>
          </p:cNvSpPr>
          <p:nvPr/>
        </p:nvSpPr>
        <p:spPr bwMode="auto">
          <a:xfrm>
            <a:off x="7620000" y="1066800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ObliqueTopLeft"/>
              <a:lightRig rig="legacyNormal3" dir="t"/>
            </a:scene3d>
            <a:sp3d extrusionH="4302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Z</a:t>
            </a:r>
            <a:endParaRPr lang="uk-UA" sz="3600" b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6289" name="Picture 145" descr="2003-06-06 00 21 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"/>
            <a:ext cx="2438400" cy="1889125"/>
          </a:xfrm>
          <a:prstGeom prst="rect">
            <a:avLst/>
          </a:prstGeom>
          <a:noFill/>
        </p:spPr>
      </p:pic>
      <p:sp>
        <p:nvSpPr>
          <p:cNvPr id="6290" name="AutoShape 146"/>
          <p:cNvSpPr>
            <a:spLocks noChangeArrowheads="1"/>
          </p:cNvSpPr>
          <p:nvPr/>
        </p:nvSpPr>
        <p:spPr bwMode="invGray">
          <a:xfrm flipH="1">
            <a:off x="6934200" y="304800"/>
            <a:ext cx="1381125" cy="457200"/>
          </a:xfrm>
          <a:prstGeom prst="rightArrow">
            <a:avLst>
              <a:gd name="adj1" fmla="val 39213"/>
              <a:gd name="adj2" fmla="val 109953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pic>
        <p:nvPicPr>
          <p:cNvPr id="6303" name="Picture 159" descr="2013-03-14 11 03 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981200"/>
            <a:ext cx="3581400" cy="3602038"/>
          </a:xfrm>
          <a:prstGeom prst="rect">
            <a:avLst/>
          </a:prstGeom>
          <a:noFill/>
        </p:spPr>
      </p:pic>
      <p:sp>
        <p:nvSpPr>
          <p:cNvPr id="6304" name="Text Box 160"/>
          <p:cNvSpPr txBox="1">
            <a:spLocks noChangeArrowheads="1"/>
          </p:cNvSpPr>
          <p:nvPr/>
        </p:nvSpPr>
        <p:spPr bwMode="auto">
          <a:xfrm>
            <a:off x="4343400" y="4114800"/>
            <a:ext cx="3810000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  </a:t>
            </a:r>
            <a:r>
              <a:rPr lang="uk-UA" sz="3200" dirty="0">
                <a:solidFill>
                  <a:schemeClr val="bg1"/>
                </a:solidFill>
              </a:rPr>
              <a:t>Число </a:t>
            </a:r>
            <a:r>
              <a:rPr lang="uk-UA" sz="3200" dirty="0">
                <a:solidFill>
                  <a:srgbClr val="FF33CC"/>
                </a:solidFill>
              </a:rPr>
              <a:t>протонів</a:t>
            </a:r>
            <a:r>
              <a:rPr lang="uk-UA" sz="3200" dirty="0">
                <a:solidFill>
                  <a:schemeClr val="bg1"/>
                </a:solidFill>
              </a:rPr>
              <a:t>   називається </a:t>
            </a:r>
            <a:r>
              <a:rPr lang="uk-UA" sz="3200" dirty="0" smtClean="0">
                <a:solidFill>
                  <a:schemeClr val="bg1"/>
                </a:solidFill>
              </a:rPr>
              <a:t/>
            </a:r>
            <a:br>
              <a:rPr lang="uk-UA" sz="3200" dirty="0" smtClean="0">
                <a:solidFill>
                  <a:schemeClr val="bg1"/>
                </a:solidFill>
              </a:rPr>
            </a:br>
            <a:r>
              <a:rPr lang="uk-UA" sz="3200" dirty="0" smtClean="0">
                <a:solidFill>
                  <a:srgbClr val="FF3300"/>
                </a:solidFill>
              </a:rPr>
              <a:t>протонне</a:t>
            </a:r>
            <a:r>
              <a:rPr lang="uk-UA" sz="3200" dirty="0" smtClean="0">
                <a:solidFill>
                  <a:schemeClr val="bg1"/>
                </a:solidFill>
              </a:rPr>
              <a:t> </a:t>
            </a:r>
            <a:r>
              <a:rPr lang="uk-UA" sz="3200" dirty="0">
                <a:solidFill>
                  <a:schemeClr val="bg1"/>
                </a:solidFill>
              </a:rPr>
              <a:t>число. </a:t>
            </a:r>
            <a:endParaRPr lang="uk-UA" sz="2800" dirty="0">
              <a:solidFill>
                <a:srgbClr val="2781ED"/>
              </a:solidFill>
            </a:endParaRPr>
          </a:p>
        </p:txBody>
      </p:sp>
      <p:sp>
        <p:nvSpPr>
          <p:cNvPr id="6306" name="Text Box 162"/>
          <p:cNvSpPr txBox="1">
            <a:spLocks noChangeArrowheads="1"/>
          </p:cNvSpPr>
          <p:nvPr/>
        </p:nvSpPr>
        <p:spPr bwMode="auto">
          <a:xfrm>
            <a:off x="5410200" y="5943600"/>
            <a:ext cx="2362200" cy="7620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400" dirty="0">
                <a:solidFill>
                  <a:srgbClr val="00FFFF"/>
                </a:solidFill>
              </a:rPr>
              <a:t>р</a:t>
            </a:r>
            <a:r>
              <a:rPr lang="de-DE" sz="4400" baseline="30000" dirty="0">
                <a:solidFill>
                  <a:srgbClr val="00FFFF"/>
                </a:solidFill>
              </a:rPr>
              <a:t>+</a:t>
            </a:r>
            <a:r>
              <a:rPr lang="ru-RU" sz="4400" baseline="30000" dirty="0">
                <a:solidFill>
                  <a:srgbClr val="00FFFF"/>
                </a:solidFill>
              </a:rPr>
              <a:t> </a:t>
            </a:r>
            <a:r>
              <a:rPr lang="ru-RU" sz="4400" dirty="0">
                <a:solidFill>
                  <a:srgbClr val="00FFFF"/>
                </a:solidFill>
              </a:rPr>
              <a:t>= 11</a:t>
            </a:r>
            <a:endParaRPr lang="uk-UA" sz="4400" dirty="0">
              <a:solidFill>
                <a:srgbClr val="00FFFF"/>
              </a:solidFill>
            </a:endParaRPr>
          </a:p>
        </p:txBody>
      </p:sp>
      <p:sp>
        <p:nvSpPr>
          <p:cNvPr id="6307" name="Text Box 163"/>
          <p:cNvSpPr txBox="1">
            <a:spLocks noChangeArrowheads="1"/>
          </p:cNvSpPr>
          <p:nvPr/>
        </p:nvSpPr>
        <p:spPr bwMode="auto">
          <a:xfrm>
            <a:off x="3810000" y="2286000"/>
            <a:ext cx="5334000" cy="156966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3200" dirty="0">
                <a:solidFill>
                  <a:srgbClr val="FF3300"/>
                </a:solidFill>
              </a:rPr>
              <a:t>Кількість протонів</a:t>
            </a:r>
            <a:r>
              <a:rPr lang="uk-UA" sz="3200" dirty="0">
                <a:solidFill>
                  <a:schemeClr val="bg1"/>
                </a:solidFill>
              </a:rPr>
              <a:t> дорівнює </a:t>
            </a:r>
            <a:r>
              <a:rPr lang="uk-UA" sz="3200" dirty="0">
                <a:solidFill>
                  <a:srgbClr val="FF3300"/>
                </a:solidFill>
              </a:rPr>
              <a:t>порядковому номеру</a:t>
            </a:r>
            <a:r>
              <a:rPr lang="uk-UA" sz="3200" dirty="0">
                <a:solidFill>
                  <a:schemeClr val="bg1"/>
                </a:solidFill>
              </a:rPr>
              <a:t> хімічного елемента</a:t>
            </a:r>
            <a:endParaRPr lang="uk-UA" sz="2800" dirty="0">
              <a:solidFill>
                <a:srgbClr val="2781ED"/>
              </a:solidFill>
            </a:endParaRPr>
          </a:p>
        </p:txBody>
      </p:sp>
      <p:sp>
        <p:nvSpPr>
          <p:cNvPr id="6308" name="WordArt 4"/>
          <p:cNvSpPr>
            <a:spLocks noChangeArrowheads="1" noChangeShapeType="1" noTextEdit="1"/>
          </p:cNvSpPr>
          <p:nvPr/>
        </p:nvSpPr>
        <p:spPr bwMode="gray">
          <a:xfrm>
            <a:off x="685800" y="228600"/>
            <a:ext cx="3276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Кількість</a:t>
            </a:r>
          </a:p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 протонів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3" grpId="0" animBg="1"/>
      <p:bldP spid="6290" grpId="0" animBg="1"/>
      <p:bldP spid="6304" grpId="0" animBg="1"/>
      <p:bldP spid="6306" grpId="0" animBg="1"/>
      <p:bldP spid="630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33400" y="609600"/>
            <a:ext cx="82296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400" dirty="0">
                <a:solidFill>
                  <a:schemeClr val="accent1"/>
                </a:solidFill>
              </a:rPr>
              <a:t>Число протонів у ядрі атома елемента дорівнює порядковому номеру цього елемента і визначає його місце у періодичній системі</a:t>
            </a:r>
            <a:r>
              <a:rPr lang="uk-UA" sz="4400" dirty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uk-UA" sz="4400" dirty="0">
                <a:solidFill>
                  <a:srgbClr val="66FF66"/>
                </a:solidFill>
              </a:rPr>
              <a:t>Порядковий </a:t>
            </a:r>
            <a:r>
              <a:rPr lang="uk-UA" sz="4400" dirty="0" smtClean="0">
                <a:solidFill>
                  <a:srgbClr val="66FF66"/>
                </a:solidFill>
              </a:rPr>
              <a:t>номер </a:t>
            </a:r>
            <a:r>
              <a:rPr lang="uk-UA" sz="4400" dirty="0">
                <a:solidFill>
                  <a:schemeClr val="accent1"/>
                </a:solidFill>
              </a:rPr>
              <a:t>елемента</a:t>
            </a:r>
            <a:r>
              <a:rPr lang="uk-UA" sz="4400" dirty="0">
                <a:solidFill>
                  <a:schemeClr val="bg1"/>
                </a:solidFill>
              </a:rPr>
              <a:t> </a:t>
            </a:r>
            <a:r>
              <a:rPr lang="uk-UA" sz="4400" dirty="0">
                <a:solidFill>
                  <a:schemeClr val="accent1"/>
                </a:solidFill>
              </a:rPr>
              <a:t>називають</a:t>
            </a:r>
            <a:r>
              <a:rPr lang="uk-UA" sz="4400" dirty="0">
                <a:solidFill>
                  <a:schemeClr val="bg1"/>
                </a:solidFill>
              </a:rPr>
              <a:t> </a:t>
            </a:r>
            <a:r>
              <a:rPr lang="uk-UA" sz="4400" i="1" dirty="0">
                <a:solidFill>
                  <a:srgbClr val="FF3300"/>
                </a:solidFill>
              </a:rPr>
              <a:t>протонним числом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5" name="Text Box 59"/>
          <p:cNvSpPr txBox="1">
            <a:spLocks noChangeArrowheads="1"/>
          </p:cNvSpPr>
          <p:nvPr/>
        </p:nvSpPr>
        <p:spPr bwMode="auto">
          <a:xfrm>
            <a:off x="3962400" y="4191000"/>
            <a:ext cx="4267200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3200" dirty="0">
                <a:solidFill>
                  <a:schemeClr val="bg1"/>
                </a:solidFill>
              </a:rPr>
              <a:t>Як </a:t>
            </a:r>
            <a:r>
              <a:rPr lang="ru-RU" sz="3200" dirty="0" err="1">
                <a:solidFill>
                  <a:schemeClr val="bg1"/>
                </a:solidFill>
              </a:rPr>
              <a:t>знайти</a:t>
            </a:r>
            <a:r>
              <a:rPr lang="ru-RU" sz="3200" dirty="0">
                <a:solidFill>
                  <a:schemeClr val="bg1"/>
                </a:solidFill>
              </a:rPr>
              <a:t>  </a:t>
            </a:r>
            <a:r>
              <a:rPr lang="ru-RU" sz="3200" dirty="0" err="1">
                <a:solidFill>
                  <a:schemeClr val="bg1"/>
                </a:solidFill>
              </a:rPr>
              <a:t>кількість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uk-UA" sz="3200" dirty="0">
                <a:solidFill>
                  <a:srgbClr val="2781ED"/>
                </a:solidFill>
              </a:rPr>
              <a:t>нейтронів ?</a:t>
            </a:r>
          </a:p>
        </p:txBody>
      </p:sp>
      <p:sp>
        <p:nvSpPr>
          <p:cNvPr id="9283" name="WordArt 67"/>
          <p:cNvSpPr>
            <a:spLocks noChangeArrowheads="1" noChangeShapeType="1" noTextEdit="1"/>
          </p:cNvSpPr>
          <p:nvPr/>
        </p:nvSpPr>
        <p:spPr bwMode="auto">
          <a:xfrm>
            <a:off x="1447800" y="2133600"/>
            <a:ext cx="8382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ObliqueTopLeft"/>
              <a:lightRig rig="legacyNormal3" dir="t"/>
            </a:scene3d>
            <a:sp3d extrusionH="4302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</a:t>
            </a:r>
            <a:endParaRPr lang="uk-UA" sz="3600" b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pic>
        <p:nvPicPr>
          <p:cNvPr id="9284" name="Picture 68" descr="2003-06-06 00 21 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81000"/>
            <a:ext cx="2438400" cy="1905000"/>
          </a:xfrm>
          <a:prstGeom prst="rect">
            <a:avLst/>
          </a:prstGeom>
          <a:noFill/>
        </p:spPr>
      </p:pic>
      <p:sp>
        <p:nvSpPr>
          <p:cNvPr id="9285" name="AutoShape 69"/>
          <p:cNvSpPr>
            <a:spLocks noChangeArrowheads="1"/>
          </p:cNvSpPr>
          <p:nvPr/>
        </p:nvSpPr>
        <p:spPr bwMode="invGray">
          <a:xfrm flipH="1">
            <a:off x="6781800" y="381000"/>
            <a:ext cx="1600200" cy="533400"/>
          </a:xfrm>
          <a:prstGeom prst="rightArrow">
            <a:avLst>
              <a:gd name="adj1" fmla="val 39213"/>
              <a:gd name="adj2" fmla="val 109194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pic>
        <p:nvPicPr>
          <p:cNvPr id="9286" name="Picture 70" descr="2013-03-14 11 39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276600"/>
            <a:ext cx="3429000" cy="3314700"/>
          </a:xfrm>
          <a:prstGeom prst="rect">
            <a:avLst/>
          </a:prstGeom>
          <a:noFill/>
        </p:spPr>
      </p:pic>
      <p:sp>
        <p:nvSpPr>
          <p:cNvPr id="9287" name="Text Box 71"/>
          <p:cNvSpPr txBox="1">
            <a:spLocks noChangeArrowheads="1"/>
          </p:cNvSpPr>
          <p:nvPr/>
        </p:nvSpPr>
        <p:spPr bwMode="auto">
          <a:xfrm>
            <a:off x="4114800" y="28956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000" b="1">
                <a:solidFill>
                  <a:schemeClr val="bg1"/>
                </a:solidFill>
              </a:rPr>
              <a:t>А=23</a:t>
            </a:r>
          </a:p>
        </p:txBody>
      </p:sp>
      <p:sp>
        <p:nvSpPr>
          <p:cNvPr id="9288" name="AutoShape 72"/>
          <p:cNvSpPr>
            <a:spLocks noChangeArrowheads="1"/>
          </p:cNvSpPr>
          <p:nvPr/>
        </p:nvSpPr>
        <p:spPr bwMode="invGray">
          <a:xfrm flipH="1">
            <a:off x="5715000" y="2743200"/>
            <a:ext cx="2971800" cy="990600"/>
          </a:xfrm>
          <a:prstGeom prst="rightArrow">
            <a:avLst>
              <a:gd name="adj1" fmla="val 56731"/>
              <a:gd name="adj2" fmla="val 111000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 b="1">
                <a:solidFill>
                  <a:schemeClr val="bg1"/>
                </a:solidFill>
              </a:rPr>
              <a:t> Масове число</a:t>
            </a:r>
          </a:p>
        </p:txBody>
      </p:sp>
      <p:sp>
        <p:nvSpPr>
          <p:cNvPr id="9289" name="Text Box 73"/>
          <p:cNvSpPr txBox="1">
            <a:spLocks noChangeArrowheads="1"/>
          </p:cNvSpPr>
          <p:nvPr/>
        </p:nvSpPr>
        <p:spPr bwMode="auto">
          <a:xfrm>
            <a:off x="5791200" y="5638800"/>
            <a:ext cx="1447800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800" b="1" dirty="0">
                <a:solidFill>
                  <a:srgbClr val="FF3300"/>
                </a:solidFill>
              </a:rPr>
              <a:t>n</a:t>
            </a:r>
            <a:r>
              <a:rPr lang="de-DE" sz="4800" b="1" baseline="30000" dirty="0">
                <a:solidFill>
                  <a:srgbClr val="FF3300"/>
                </a:solidFill>
              </a:rPr>
              <a:t>0</a:t>
            </a:r>
            <a:r>
              <a:rPr lang="ru-RU" sz="3200" b="1" baseline="30000" dirty="0">
                <a:solidFill>
                  <a:srgbClr val="FF3300"/>
                </a:solidFill>
              </a:rPr>
              <a:t> </a:t>
            </a:r>
            <a:r>
              <a:rPr lang="ru-RU" sz="3200" b="1" dirty="0">
                <a:solidFill>
                  <a:srgbClr val="FF3300"/>
                </a:solidFill>
              </a:rPr>
              <a:t> </a:t>
            </a:r>
            <a:endParaRPr lang="uk-UA" sz="3200" dirty="0"/>
          </a:p>
        </p:txBody>
      </p:sp>
      <p:sp>
        <p:nvSpPr>
          <p:cNvPr id="9290" name="WordArt 4"/>
          <p:cNvSpPr>
            <a:spLocks noChangeArrowheads="1" noChangeShapeType="1" noTextEdit="1"/>
          </p:cNvSpPr>
          <p:nvPr/>
        </p:nvSpPr>
        <p:spPr bwMode="gray">
          <a:xfrm>
            <a:off x="533400" y="304800"/>
            <a:ext cx="3276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Кількість</a:t>
            </a:r>
          </a:p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нейтронів</a:t>
            </a:r>
          </a:p>
        </p:txBody>
      </p:sp>
      <p:sp>
        <p:nvSpPr>
          <p:cNvPr id="9291" name="AutoShape 75"/>
          <p:cNvSpPr>
            <a:spLocks noChangeArrowheads="1"/>
          </p:cNvSpPr>
          <p:nvPr/>
        </p:nvSpPr>
        <p:spPr bwMode="auto">
          <a:xfrm>
            <a:off x="6781800" y="914400"/>
            <a:ext cx="2133600" cy="685800"/>
          </a:xfrm>
          <a:prstGeom prst="leftArrow">
            <a:avLst>
              <a:gd name="adj1" fmla="val 50000"/>
              <a:gd name="adj2" fmla="val 77778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uk-UA" sz="2000"/>
              <a:t>Атомна маса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5" grpId="0" animBg="1"/>
      <p:bldP spid="9283" grpId="0"/>
      <p:bldP spid="9285" grpId="0" animBg="1"/>
      <p:bldP spid="9287" grpId="0"/>
      <p:bldP spid="9288" grpId="0" animBg="1"/>
      <p:bldP spid="9289" grpId="0" animBg="1"/>
      <p:bldP spid="929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2003-06-06 02 56 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828800"/>
            <a:ext cx="2514600" cy="2373313"/>
          </a:xfrm>
          <a:prstGeom prst="rect">
            <a:avLst/>
          </a:prstGeom>
          <a:noFill/>
        </p:spPr>
      </p:pic>
      <p:sp>
        <p:nvSpPr>
          <p:cNvPr id="10247" name="WordArt 7"/>
          <p:cNvSpPr>
            <a:spLocks noChangeArrowheads="1" noChangeShapeType="1" noTextEdit="1"/>
          </p:cNvSpPr>
          <p:nvPr/>
        </p:nvSpPr>
        <p:spPr bwMode="auto">
          <a:xfrm>
            <a:off x="4038600" y="4419600"/>
            <a:ext cx="10668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Z</a:t>
            </a:r>
            <a:endParaRPr lang="uk-UA" sz="3600" b="1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971800" y="304800"/>
            <a:ext cx="2819400" cy="14465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  кількість </a:t>
            </a:r>
            <a:r>
              <a:rPr lang="uk-UA" sz="2800" dirty="0">
                <a:solidFill>
                  <a:srgbClr val="FF33CC"/>
                </a:solidFill>
              </a:rPr>
              <a:t>протонів</a:t>
            </a:r>
          </a:p>
          <a:p>
            <a:r>
              <a:rPr lang="uk-UA" sz="2800" dirty="0">
                <a:solidFill>
                  <a:srgbClr val="FF3300"/>
                </a:solidFill>
              </a:rPr>
              <a:t>протонне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400" dirty="0">
                <a:solidFill>
                  <a:schemeClr val="bg1"/>
                </a:solidFill>
              </a:rPr>
              <a:t>числ</a:t>
            </a:r>
            <a:r>
              <a:rPr lang="uk-UA" sz="2000" dirty="0">
                <a:solidFill>
                  <a:schemeClr val="bg1"/>
                </a:solidFill>
              </a:rPr>
              <a:t>о</a:t>
            </a:r>
            <a:r>
              <a:rPr lang="uk-UA" sz="3200" dirty="0">
                <a:solidFill>
                  <a:schemeClr val="bg1"/>
                </a:solidFill>
              </a:rPr>
              <a:t>    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943600" y="304800"/>
            <a:ext cx="2819400" cy="132343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кількість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>
                <a:solidFill>
                  <a:srgbClr val="00CCFF"/>
                </a:solidFill>
              </a:rPr>
              <a:t>нейтронів</a:t>
            </a:r>
            <a:r>
              <a:rPr lang="uk-UA" sz="2800" dirty="0">
                <a:solidFill>
                  <a:srgbClr val="2781ED"/>
                </a:solidFill>
              </a:rPr>
              <a:t/>
            </a:r>
            <a:br>
              <a:rPr lang="uk-UA" sz="2800" dirty="0">
                <a:solidFill>
                  <a:srgbClr val="2781ED"/>
                </a:solidFill>
              </a:rPr>
            </a:br>
            <a:r>
              <a:rPr lang="uk-UA" sz="2400" dirty="0">
                <a:solidFill>
                  <a:srgbClr val="00CCFF"/>
                </a:solidFill>
              </a:rPr>
              <a:t>нейтронне </a:t>
            </a:r>
            <a:r>
              <a:rPr lang="uk-UA" sz="2400" dirty="0">
                <a:solidFill>
                  <a:schemeClr val="bg1"/>
                </a:solidFill>
              </a:rPr>
              <a:t>число</a:t>
            </a:r>
          </a:p>
        </p:txBody>
      </p:sp>
      <p:sp>
        <p:nvSpPr>
          <p:cNvPr id="10250" name="WordArt 10"/>
          <p:cNvSpPr>
            <a:spLocks noChangeArrowheads="1" noChangeShapeType="1" noTextEdit="1"/>
          </p:cNvSpPr>
          <p:nvPr/>
        </p:nvSpPr>
        <p:spPr bwMode="auto">
          <a:xfrm>
            <a:off x="609600" y="4343400"/>
            <a:ext cx="1143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uk-UA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10251" name="WordArt 11"/>
          <p:cNvSpPr>
            <a:spLocks noChangeArrowheads="1" noChangeShapeType="1" noTextEdit="1"/>
          </p:cNvSpPr>
          <p:nvPr/>
        </p:nvSpPr>
        <p:spPr bwMode="auto">
          <a:xfrm>
            <a:off x="7162800" y="4419600"/>
            <a:ext cx="1219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</a:t>
            </a:r>
            <a:endParaRPr lang="uk-UA" sz="3600" b="1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33400" y="5715000"/>
            <a:ext cx="81534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  Сума кількості </a:t>
            </a:r>
            <a:r>
              <a:rPr lang="uk-UA" sz="2800" dirty="0">
                <a:solidFill>
                  <a:srgbClr val="FF33CC"/>
                </a:solidFill>
              </a:rPr>
              <a:t>протонів</a:t>
            </a:r>
            <a:r>
              <a:rPr lang="uk-UA" sz="2800" dirty="0">
                <a:solidFill>
                  <a:schemeClr val="bg1"/>
                </a:solidFill>
              </a:rPr>
              <a:t>   та  </a:t>
            </a:r>
            <a:r>
              <a:rPr lang="uk-UA" sz="2800" dirty="0">
                <a:solidFill>
                  <a:srgbClr val="00CCFF"/>
                </a:solidFill>
              </a:rPr>
              <a:t>нейтронів </a:t>
            </a:r>
            <a:r>
              <a:rPr lang="uk-UA" sz="2800" dirty="0">
                <a:solidFill>
                  <a:schemeClr val="bg1"/>
                </a:solidFill>
              </a:rPr>
              <a:t>називається  </a:t>
            </a:r>
            <a:r>
              <a:rPr lang="uk-UA" sz="2800" dirty="0" err="1">
                <a:solidFill>
                  <a:srgbClr val="00FFFF"/>
                </a:solidFill>
              </a:rPr>
              <a:t>нуклонне</a:t>
            </a:r>
            <a:r>
              <a:rPr lang="uk-UA" sz="2800" dirty="0">
                <a:solidFill>
                  <a:srgbClr val="00FFFF"/>
                </a:solidFill>
              </a:rPr>
              <a:t>,</a:t>
            </a:r>
            <a:r>
              <a:rPr lang="uk-UA" sz="2800" dirty="0">
                <a:solidFill>
                  <a:schemeClr val="bg1"/>
                </a:solidFill>
              </a:rPr>
              <a:t> або </a:t>
            </a:r>
            <a:r>
              <a:rPr lang="uk-UA" sz="2800" dirty="0">
                <a:solidFill>
                  <a:srgbClr val="00FFFF"/>
                </a:solidFill>
              </a:rPr>
              <a:t>масове  </a:t>
            </a:r>
            <a:r>
              <a:rPr lang="uk-UA" sz="2800" dirty="0">
                <a:solidFill>
                  <a:schemeClr val="bg1"/>
                </a:solidFill>
              </a:rPr>
              <a:t>число</a:t>
            </a:r>
            <a:endParaRPr lang="uk-UA" sz="2800" dirty="0">
              <a:solidFill>
                <a:srgbClr val="2781ED"/>
              </a:solidFill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28600" y="304800"/>
            <a:ext cx="2362200" cy="13731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sz="2800">
                <a:solidFill>
                  <a:schemeClr val="bg1"/>
                </a:solidFill>
              </a:rPr>
              <a:t> </a:t>
            </a:r>
            <a:r>
              <a:rPr lang="uk-UA" sz="2800">
                <a:solidFill>
                  <a:srgbClr val="00FFFF"/>
                </a:solidFill>
              </a:rPr>
              <a:t>нуклонне</a:t>
            </a:r>
            <a:r>
              <a:rPr lang="uk-UA" sz="2800">
                <a:solidFill>
                  <a:schemeClr val="bg1"/>
                </a:solidFill>
              </a:rPr>
              <a:t>, або</a:t>
            </a:r>
            <a:r>
              <a:rPr lang="uk-UA" sz="2800">
                <a:solidFill>
                  <a:srgbClr val="00FFFF"/>
                </a:solidFill>
              </a:rPr>
              <a:t> масове  </a:t>
            </a:r>
            <a:r>
              <a:rPr lang="uk-UA" sz="2800">
                <a:solidFill>
                  <a:schemeClr val="bg1"/>
                </a:solidFill>
              </a:rPr>
              <a:t>число</a:t>
            </a:r>
            <a:endParaRPr lang="uk-UA" sz="2800">
              <a:solidFill>
                <a:srgbClr val="2781ED"/>
              </a:solidFill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2438400" y="449580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486400" y="4419600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600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10257" name="Picture 17" descr="Ядро атома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752600"/>
            <a:ext cx="2524125" cy="2401888"/>
          </a:xfrm>
          <a:prstGeom prst="rect">
            <a:avLst/>
          </a:prstGeom>
          <a:noFill/>
        </p:spPr>
      </p:pic>
      <p:pic>
        <p:nvPicPr>
          <p:cNvPr id="10258" name="Picture 18" descr="число протоні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6600" y="1828800"/>
            <a:ext cx="2514600" cy="2365375"/>
          </a:xfrm>
          <a:prstGeom prst="rect">
            <a:avLst/>
          </a:prstGeom>
          <a:noFill/>
        </p:spPr>
      </p:pic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3048000" y="43434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>
                <a:solidFill>
                  <a:srgbClr val="FF3300"/>
                </a:solidFill>
              </a:rPr>
              <a:t>3</a:t>
            </a:r>
            <a:endParaRPr lang="uk-UA" sz="7200" b="1">
              <a:solidFill>
                <a:srgbClr val="FF3300"/>
              </a:solidFill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6248400" y="43434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>
                <a:solidFill>
                  <a:srgbClr val="FF3300"/>
                </a:solidFill>
              </a:rPr>
              <a:t>2</a:t>
            </a:r>
            <a:endParaRPr lang="uk-UA" sz="7200" b="1">
              <a:solidFill>
                <a:srgbClr val="FF3300"/>
              </a:solidFill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1524000" y="43434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>
                <a:solidFill>
                  <a:srgbClr val="FF3300"/>
                </a:solidFill>
              </a:rPr>
              <a:t>5</a:t>
            </a:r>
            <a:endParaRPr lang="uk-UA" sz="7200" b="1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7" grpId="0" animBg="1"/>
      <p:bldP spid="10250" grpId="0" animBg="1"/>
      <p:bldP spid="10251" grpId="0" animBg="1"/>
      <p:bldP spid="10254" grpId="0"/>
      <p:bldP spid="10255" grpId="0"/>
      <p:bldP spid="10259" grpId="0"/>
      <p:bldP spid="10260" grpId="0"/>
      <p:bldP spid="102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62000" y="762000"/>
            <a:ext cx="77724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800" dirty="0">
                <a:solidFill>
                  <a:schemeClr val="bg1"/>
                </a:solidFill>
              </a:rPr>
              <a:t>Загальне число </a:t>
            </a:r>
            <a:r>
              <a:rPr lang="uk-UA" sz="4800" dirty="0">
                <a:solidFill>
                  <a:srgbClr val="FF0066"/>
                </a:solidFill>
              </a:rPr>
              <a:t>протонів</a:t>
            </a:r>
            <a:r>
              <a:rPr lang="uk-UA" sz="4800" dirty="0">
                <a:solidFill>
                  <a:schemeClr val="bg1"/>
                </a:solidFill>
              </a:rPr>
              <a:t> і </a:t>
            </a:r>
            <a:r>
              <a:rPr lang="uk-UA" sz="4800" dirty="0">
                <a:solidFill>
                  <a:srgbClr val="00CCFF"/>
                </a:solidFill>
              </a:rPr>
              <a:t>нейтронів</a:t>
            </a:r>
            <a:r>
              <a:rPr lang="uk-UA" sz="4800" dirty="0">
                <a:solidFill>
                  <a:schemeClr val="bg1"/>
                </a:solidFill>
              </a:rPr>
              <a:t> називають </a:t>
            </a:r>
            <a:r>
              <a:rPr lang="uk-UA" sz="4800" i="1" dirty="0" err="1">
                <a:solidFill>
                  <a:srgbClr val="FF3300"/>
                </a:solidFill>
              </a:rPr>
              <a:t>нуклонне</a:t>
            </a:r>
            <a:r>
              <a:rPr lang="uk-UA" sz="4800" dirty="0">
                <a:solidFill>
                  <a:schemeClr val="bg1"/>
                </a:solidFill>
              </a:rPr>
              <a:t>, або </a:t>
            </a:r>
            <a:r>
              <a:rPr lang="uk-UA" sz="4800" i="1" dirty="0">
                <a:solidFill>
                  <a:srgbClr val="FF0066"/>
                </a:solidFill>
              </a:rPr>
              <a:t>масове</a:t>
            </a:r>
            <a:r>
              <a:rPr lang="uk-UA" sz="4800" dirty="0">
                <a:solidFill>
                  <a:schemeClr val="bg1"/>
                </a:solidFill>
              </a:rPr>
              <a:t> число.</a:t>
            </a:r>
          </a:p>
          <a:p>
            <a:pPr>
              <a:spcBef>
                <a:spcPct val="50000"/>
              </a:spcBef>
            </a:pPr>
            <a:r>
              <a:rPr lang="uk-UA" sz="4800" dirty="0">
                <a:solidFill>
                  <a:schemeClr val="bg1"/>
                </a:solidFill>
              </a:rPr>
              <a:t>Воно дорівнює </a:t>
            </a:r>
            <a:r>
              <a:rPr lang="uk-UA" sz="4800" dirty="0">
                <a:solidFill>
                  <a:srgbClr val="FF0066"/>
                </a:solidFill>
              </a:rPr>
              <a:t>відносній атомній масі</a:t>
            </a:r>
          </a:p>
        </p:txBody>
      </p:sp>
    </p:spTree>
  </p:cSld>
  <p:clrMapOvr>
    <a:masterClrMapping/>
  </p:clrMapOvr>
  <p:transition spd="med">
    <p:fade thruBlk="1"/>
    <p:sndAc>
      <p:stSnd>
        <p:snd r:embed="rId2" name="drumroll.wav" builtIn="1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6" name="Text Box 124"/>
          <p:cNvSpPr txBox="1">
            <a:spLocks noChangeArrowheads="1"/>
          </p:cNvSpPr>
          <p:nvPr/>
        </p:nvSpPr>
        <p:spPr bwMode="auto">
          <a:xfrm>
            <a:off x="6096000" y="381000"/>
            <a:ext cx="2667000" cy="9461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Число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>
                <a:solidFill>
                  <a:srgbClr val="00CCFF"/>
                </a:solidFill>
              </a:rPr>
              <a:t>нейтронів</a:t>
            </a:r>
          </a:p>
        </p:txBody>
      </p:sp>
      <p:sp>
        <p:nvSpPr>
          <p:cNvPr id="8320" name="Text Box 128"/>
          <p:cNvSpPr txBox="1">
            <a:spLocks noChangeArrowheads="1"/>
          </p:cNvSpPr>
          <p:nvPr/>
        </p:nvSpPr>
        <p:spPr bwMode="auto">
          <a:xfrm>
            <a:off x="6019800" y="2667000"/>
            <a:ext cx="2667000" cy="18002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ru-RU" sz="2800">
                <a:solidFill>
                  <a:schemeClr val="bg1"/>
                </a:solidFill>
              </a:rPr>
              <a:t> Кількість нейтронів знаходиться </a:t>
            </a:r>
            <a:br>
              <a:rPr lang="ru-RU" sz="2800">
                <a:solidFill>
                  <a:schemeClr val="bg1"/>
                </a:solidFill>
              </a:rPr>
            </a:br>
            <a:r>
              <a:rPr lang="ru-RU" sz="2800">
                <a:solidFill>
                  <a:schemeClr val="bg1"/>
                </a:solidFill>
              </a:rPr>
              <a:t>за формулою</a:t>
            </a:r>
            <a:endParaRPr lang="uk-UA" sz="2800">
              <a:solidFill>
                <a:srgbClr val="2781ED"/>
              </a:solidFill>
            </a:endParaRPr>
          </a:p>
        </p:txBody>
      </p:sp>
      <p:sp>
        <p:nvSpPr>
          <p:cNvPr id="8321" name="WordArt 129"/>
          <p:cNvSpPr>
            <a:spLocks noChangeArrowheads="1" noChangeShapeType="1" noTextEdit="1"/>
          </p:cNvSpPr>
          <p:nvPr/>
        </p:nvSpPr>
        <p:spPr bwMode="auto">
          <a:xfrm>
            <a:off x="3352800" y="5562600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</a:t>
            </a:r>
            <a:endParaRPr lang="uk-UA" sz="3600" b="1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22" name="Text Box 130"/>
          <p:cNvSpPr txBox="1">
            <a:spLocks noChangeArrowheads="1"/>
          </p:cNvSpPr>
          <p:nvPr/>
        </p:nvSpPr>
        <p:spPr bwMode="auto">
          <a:xfrm>
            <a:off x="4495800" y="556260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8323" name="WordArt 131"/>
          <p:cNvSpPr>
            <a:spLocks noChangeArrowheads="1" noChangeShapeType="1" noTextEdit="1"/>
          </p:cNvSpPr>
          <p:nvPr/>
        </p:nvSpPr>
        <p:spPr bwMode="auto">
          <a:xfrm>
            <a:off x="5638800" y="5486400"/>
            <a:ext cx="9144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uk-UA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8327" name="Text Box 135"/>
          <p:cNvSpPr txBox="1">
            <a:spLocks noChangeArrowheads="1"/>
          </p:cNvSpPr>
          <p:nvPr/>
        </p:nvSpPr>
        <p:spPr bwMode="auto">
          <a:xfrm>
            <a:off x="6705600" y="5105400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6000">
                <a:solidFill>
                  <a:schemeClr val="bg1"/>
                </a:solidFill>
              </a:rPr>
              <a:t>_</a:t>
            </a:r>
          </a:p>
        </p:txBody>
      </p:sp>
      <p:sp>
        <p:nvSpPr>
          <p:cNvPr id="8328" name="WordArt 136"/>
          <p:cNvSpPr>
            <a:spLocks noChangeArrowheads="1" noChangeShapeType="1" noTextEdit="1"/>
          </p:cNvSpPr>
          <p:nvPr/>
        </p:nvSpPr>
        <p:spPr bwMode="auto">
          <a:xfrm>
            <a:off x="8001000" y="5486400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Z</a:t>
            </a:r>
            <a:endParaRPr lang="uk-UA" sz="3600" b="1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29" name="WordArt 137"/>
          <p:cNvSpPr>
            <a:spLocks noChangeArrowheads="1" noChangeShapeType="1" noTextEdit="1"/>
          </p:cNvSpPr>
          <p:nvPr/>
        </p:nvSpPr>
        <p:spPr bwMode="auto">
          <a:xfrm>
            <a:off x="4800600" y="533400"/>
            <a:ext cx="990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ObliqueTopLeft"/>
              <a:lightRig rig="legacyNormal3" dir="t"/>
            </a:scene3d>
            <a:sp3d extrusionH="4302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</a:t>
            </a:r>
            <a:endParaRPr lang="uk-UA" sz="3600" b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8334" name="Text Box 142"/>
          <p:cNvSpPr txBox="1">
            <a:spLocks noChangeArrowheads="1"/>
          </p:cNvSpPr>
          <p:nvPr/>
        </p:nvSpPr>
        <p:spPr bwMode="auto">
          <a:xfrm>
            <a:off x="4800600" y="53340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>
                <a:solidFill>
                  <a:srgbClr val="FF3300"/>
                </a:solidFill>
              </a:rPr>
              <a:t>5</a:t>
            </a:r>
            <a:endParaRPr lang="uk-UA" sz="7200" b="1">
              <a:solidFill>
                <a:srgbClr val="FF3300"/>
              </a:solidFill>
            </a:endParaRPr>
          </a:p>
        </p:txBody>
      </p:sp>
      <p:sp>
        <p:nvSpPr>
          <p:cNvPr id="8335" name="Text Box 143"/>
          <p:cNvSpPr txBox="1">
            <a:spLocks noChangeArrowheads="1"/>
          </p:cNvSpPr>
          <p:nvPr/>
        </p:nvSpPr>
        <p:spPr bwMode="auto">
          <a:xfrm>
            <a:off x="7086600" y="53340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>
                <a:solidFill>
                  <a:srgbClr val="FF3300"/>
                </a:solidFill>
              </a:rPr>
              <a:t>3</a:t>
            </a:r>
            <a:endParaRPr lang="uk-UA" sz="7200" b="1">
              <a:solidFill>
                <a:srgbClr val="FF3300"/>
              </a:solidFill>
            </a:endParaRPr>
          </a:p>
        </p:txBody>
      </p:sp>
      <p:sp>
        <p:nvSpPr>
          <p:cNvPr id="8336" name="Text Box 144"/>
          <p:cNvSpPr txBox="1">
            <a:spLocks noChangeArrowheads="1"/>
          </p:cNvSpPr>
          <p:nvPr/>
        </p:nvSpPr>
        <p:spPr bwMode="auto">
          <a:xfrm>
            <a:off x="2514600" y="5334000"/>
            <a:ext cx="10668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7200" b="1">
                <a:solidFill>
                  <a:srgbClr val="FF3300"/>
                </a:solidFill>
              </a:rPr>
              <a:t>2</a:t>
            </a:r>
            <a:endParaRPr lang="uk-UA" sz="7200" b="1">
              <a:solidFill>
                <a:srgbClr val="FF3300"/>
              </a:solidFill>
            </a:endParaRPr>
          </a:p>
        </p:txBody>
      </p:sp>
      <p:sp>
        <p:nvSpPr>
          <p:cNvPr id="8337" name="Text Box 145"/>
          <p:cNvSpPr txBox="1">
            <a:spLocks noChangeArrowheads="1"/>
          </p:cNvSpPr>
          <p:nvPr/>
        </p:nvSpPr>
        <p:spPr bwMode="auto">
          <a:xfrm>
            <a:off x="4114800" y="2590800"/>
            <a:ext cx="1447800" cy="8239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800" b="1" dirty="0">
                <a:solidFill>
                  <a:srgbClr val="FF3300"/>
                </a:solidFill>
              </a:rPr>
              <a:t>n</a:t>
            </a:r>
            <a:r>
              <a:rPr lang="de-DE" sz="4800" b="1" baseline="30000" dirty="0">
                <a:solidFill>
                  <a:srgbClr val="FF3300"/>
                </a:solidFill>
              </a:rPr>
              <a:t>0</a:t>
            </a:r>
            <a:r>
              <a:rPr lang="ru-RU" sz="3200" b="1" baseline="30000" dirty="0">
                <a:solidFill>
                  <a:srgbClr val="FF3300"/>
                </a:solidFill>
              </a:rPr>
              <a:t> </a:t>
            </a:r>
            <a:r>
              <a:rPr lang="ru-RU" sz="3200" b="1" dirty="0">
                <a:solidFill>
                  <a:srgbClr val="FF3300"/>
                </a:solidFill>
              </a:rPr>
              <a:t> </a:t>
            </a:r>
            <a:endParaRPr lang="uk-UA" sz="3200" dirty="0"/>
          </a:p>
        </p:txBody>
      </p:sp>
      <p:pic>
        <p:nvPicPr>
          <p:cNvPr id="8338" name="Picture 146" descr="2013-03-14 11 39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981200"/>
            <a:ext cx="3505200" cy="3314700"/>
          </a:xfrm>
          <a:prstGeom prst="rect">
            <a:avLst/>
          </a:prstGeom>
          <a:noFill/>
        </p:spPr>
      </p:pic>
      <p:sp>
        <p:nvSpPr>
          <p:cNvPr id="8339" name="WordArt 4"/>
          <p:cNvSpPr>
            <a:spLocks noChangeArrowheads="1" noChangeShapeType="1" noTextEdit="1"/>
          </p:cNvSpPr>
          <p:nvPr/>
        </p:nvSpPr>
        <p:spPr bwMode="gray">
          <a:xfrm>
            <a:off x="533400" y="304800"/>
            <a:ext cx="3276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 dirty="0" smtClean="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Число</a:t>
            </a:r>
            <a:endParaRPr lang="uk-UA" sz="3600" b="1" kern="10" dirty="0">
              <a:ln w="6350">
                <a:solidFill>
                  <a:srgbClr val="00FF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8978EE"/>
                  </a:gs>
                  <a:gs pos="100000">
                    <a:srgbClr val="99CCFF"/>
                  </a:gs>
                </a:gsLst>
                <a:lin ang="0" scaled="1"/>
              </a:gradFill>
              <a:latin typeface="Palatino Linotype"/>
            </a:endParaRPr>
          </a:p>
          <a:p>
            <a:r>
              <a:rPr lang="uk-UA" sz="3600" b="1" kern="10" dirty="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нейтронів</a:t>
            </a: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562600" y="1752600"/>
            <a:ext cx="3276600" cy="52322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rgbClr val="00CCFF"/>
                </a:solidFill>
              </a:rPr>
              <a:t>нейтронне</a:t>
            </a:r>
            <a:r>
              <a:rPr lang="uk-UA" sz="2800" dirty="0" smtClean="0">
                <a:solidFill>
                  <a:srgbClr val="2781ED"/>
                </a:solidFill>
              </a:rPr>
              <a:t> </a:t>
            </a:r>
            <a:r>
              <a:rPr lang="uk-UA" sz="2800" dirty="0">
                <a:solidFill>
                  <a:schemeClr val="bg1"/>
                </a:solidFill>
              </a:rPr>
              <a:t>число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16" grpId="0" animBg="1"/>
      <p:bldP spid="8320" grpId="0" animBg="1"/>
      <p:bldP spid="8321" grpId="0" animBg="1"/>
      <p:bldP spid="8322" grpId="0"/>
      <p:bldP spid="8323" grpId="0" animBg="1"/>
      <p:bldP spid="8327" grpId="0"/>
      <p:bldP spid="8328" grpId="0" animBg="1"/>
      <p:bldP spid="8329" grpId="0"/>
      <p:bldP spid="8334" grpId="0"/>
      <p:bldP spid="8335" grpId="0"/>
      <p:bldP spid="8336" grpId="0"/>
      <p:bldP spid="8337" grpId="0" animBg="1"/>
      <p:bldP spid="8339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залізо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130800" cy="6858000"/>
          </a:xfrm>
          <a:prstGeom prst="rect">
            <a:avLst/>
          </a:prstGeo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5410200" y="4343400"/>
            <a:ext cx="3429000" cy="1555750"/>
          </a:xfrm>
          <a:prstGeom prst="rect">
            <a:avLst/>
          </a:prstGeom>
          <a:solidFill>
            <a:srgbClr val="003300">
              <a:alpha val="8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FFFFFF"/>
                </a:solidFill>
              </a:rPr>
              <a:t> Масове </a:t>
            </a:r>
            <a:br>
              <a:rPr lang="ru-RU" sz="2800">
                <a:solidFill>
                  <a:srgbClr val="FFFFFF"/>
                </a:solidFill>
              </a:rPr>
            </a:br>
            <a:r>
              <a:rPr lang="ru-RU" sz="2800">
                <a:solidFill>
                  <a:srgbClr val="66FF33"/>
                </a:solidFill>
              </a:rPr>
              <a:t>(нуклонне число)</a:t>
            </a:r>
            <a:r>
              <a:rPr lang="ru-RU" sz="2800">
                <a:solidFill>
                  <a:srgbClr val="FFFFFF"/>
                </a:solidFill>
              </a:rPr>
              <a:t/>
            </a:r>
            <a:br>
              <a:rPr lang="ru-RU" sz="2800">
                <a:solidFill>
                  <a:srgbClr val="FFFFFF"/>
                </a:solidFill>
              </a:rPr>
            </a:br>
            <a:r>
              <a:rPr lang="uk-UA" sz="4000">
                <a:solidFill>
                  <a:srgbClr val="FF3300"/>
                </a:solidFill>
              </a:rPr>
              <a:t>А</a:t>
            </a:r>
            <a:r>
              <a:rPr lang="de-DE" sz="4000">
                <a:solidFill>
                  <a:srgbClr val="FF3300"/>
                </a:solidFill>
              </a:rPr>
              <a:t> ― 5</a:t>
            </a:r>
            <a:r>
              <a:rPr lang="uk-UA" sz="4000">
                <a:solidFill>
                  <a:srgbClr val="FF3300"/>
                </a:solidFill>
              </a:rPr>
              <a:t>6</a:t>
            </a:r>
            <a:endParaRPr lang="de-DE" sz="4000">
              <a:solidFill>
                <a:srgbClr val="FF3300"/>
              </a:solidFill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410200" y="2590800"/>
            <a:ext cx="3505200" cy="946150"/>
          </a:xfrm>
          <a:prstGeom prst="rect">
            <a:avLst/>
          </a:prstGeom>
          <a:solidFill>
            <a:srgbClr val="003300">
              <a:alpha val="8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FFFFFF"/>
                </a:solidFill>
              </a:rPr>
              <a:t> Атомна маса</a:t>
            </a:r>
            <a:br>
              <a:rPr lang="ru-RU" sz="2800">
                <a:solidFill>
                  <a:srgbClr val="FFFFFF"/>
                </a:solidFill>
              </a:rPr>
            </a:br>
            <a:r>
              <a:rPr lang="uk-UA" sz="2800">
                <a:solidFill>
                  <a:srgbClr val="FF3300"/>
                </a:solidFill>
              </a:rPr>
              <a:t>А</a:t>
            </a:r>
            <a:r>
              <a:rPr lang="de-DE" sz="2800">
                <a:solidFill>
                  <a:srgbClr val="FF3300"/>
                </a:solidFill>
              </a:rPr>
              <a:t>r ― 55</a:t>
            </a:r>
            <a:r>
              <a:rPr lang="ru-RU" sz="2800">
                <a:solidFill>
                  <a:srgbClr val="FF3300"/>
                </a:solidFill>
              </a:rPr>
              <a:t>,</a:t>
            </a:r>
            <a:r>
              <a:rPr lang="de-DE" sz="2800">
                <a:solidFill>
                  <a:srgbClr val="FF3300"/>
                </a:solidFill>
              </a:rPr>
              <a:t>847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334000" y="457200"/>
            <a:ext cx="3505200" cy="1373188"/>
          </a:xfrm>
          <a:prstGeom prst="rect">
            <a:avLst/>
          </a:prstGeom>
          <a:solidFill>
            <a:srgbClr val="003300">
              <a:alpha val="8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FFFFFF"/>
                </a:solidFill>
              </a:rPr>
              <a:t>Порядковий номер </a:t>
            </a:r>
            <a:r>
              <a:rPr lang="ru-RU" sz="2800">
                <a:solidFill>
                  <a:srgbClr val="66FF33"/>
                </a:solidFill>
              </a:rPr>
              <a:t>(протонне число)</a:t>
            </a:r>
            <a:br>
              <a:rPr lang="ru-RU" sz="2800">
                <a:solidFill>
                  <a:srgbClr val="66FF33"/>
                </a:solidFill>
              </a:rPr>
            </a:br>
            <a:r>
              <a:rPr lang="uk-UA" sz="2800">
                <a:solidFill>
                  <a:srgbClr val="FFFFFF"/>
                </a:solidFill>
              </a:rPr>
              <a:t> </a:t>
            </a:r>
            <a:r>
              <a:rPr lang="uk-UA" sz="2800">
                <a:solidFill>
                  <a:srgbClr val="FF3300"/>
                </a:solidFill>
              </a:rPr>
              <a:t>26</a:t>
            </a:r>
            <a:endParaRPr lang="de-DE" sz="2800">
              <a:solidFill>
                <a:srgbClr val="FF33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33600" y="1905000"/>
            <a:ext cx="762000" cy="45720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угольник 6"/>
          <p:cNvSpPr/>
          <p:nvPr/>
        </p:nvSpPr>
        <p:spPr>
          <a:xfrm>
            <a:off x="1600200" y="2438400"/>
            <a:ext cx="1295400" cy="45720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9" name="Прямая со стрелкой 8"/>
          <p:cNvCxnSpPr/>
          <p:nvPr/>
        </p:nvCxnSpPr>
        <p:spPr bwMode="auto">
          <a:xfrm rot="5400000" flipH="1" flipV="1">
            <a:off x="1981200" y="3429000"/>
            <a:ext cx="7620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Прямая со стрелкой 9"/>
          <p:cNvCxnSpPr/>
          <p:nvPr/>
        </p:nvCxnSpPr>
        <p:spPr bwMode="auto">
          <a:xfrm rot="5400000" flipH="1" flipV="1">
            <a:off x="1638300" y="3619500"/>
            <a:ext cx="5334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66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 animBg="1"/>
      <p:bldP spid="1229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2003-06-06 01 57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28600"/>
            <a:ext cx="2209800" cy="1676400"/>
          </a:xfrm>
          <a:prstGeom prst="rect">
            <a:avLst/>
          </a:prstGeom>
          <a:noFill/>
        </p:spPr>
      </p:pic>
      <p:pic>
        <p:nvPicPr>
          <p:cNvPr id="16390" name="Picture 6" descr="атом червоний-прозори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514600"/>
            <a:ext cx="1824038" cy="1854200"/>
          </a:xfrm>
          <a:prstGeom prst="rect">
            <a:avLst/>
          </a:prstGeom>
          <a:noFill/>
        </p:spPr>
      </p:pic>
      <p:sp>
        <p:nvSpPr>
          <p:cNvPr id="16391" name="Oval 7"/>
          <p:cNvSpPr>
            <a:spLocks noChangeArrowheads="1"/>
          </p:cNvSpPr>
          <p:nvPr/>
        </p:nvSpPr>
        <p:spPr bwMode="auto">
          <a:xfrm rot="2796118">
            <a:off x="999332" y="1232693"/>
            <a:ext cx="2286000" cy="4310063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16392" name="Oval 8"/>
          <p:cNvSpPr>
            <a:spLocks noChangeArrowheads="1"/>
          </p:cNvSpPr>
          <p:nvPr/>
        </p:nvSpPr>
        <p:spPr bwMode="auto">
          <a:xfrm rot="-45455087">
            <a:off x="1049338" y="1404938"/>
            <a:ext cx="2286000" cy="4225925"/>
          </a:xfrm>
          <a:prstGeom prst="ellips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pic>
        <p:nvPicPr>
          <p:cNvPr id="16393" name="Picture 9" descr="Електр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1524000"/>
            <a:ext cx="744538" cy="750888"/>
          </a:xfrm>
          <a:prstGeom prst="rect">
            <a:avLst/>
          </a:prstGeom>
          <a:noFill/>
        </p:spPr>
      </p:pic>
      <p:pic>
        <p:nvPicPr>
          <p:cNvPr id="16394" name="Picture 10" descr="Електр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572000"/>
            <a:ext cx="744538" cy="750888"/>
          </a:xfrm>
          <a:prstGeom prst="rect">
            <a:avLst/>
          </a:prstGeom>
          <a:noFill/>
        </p:spPr>
      </p:pic>
      <p:pic>
        <p:nvPicPr>
          <p:cNvPr id="16395" name="Picture 11" descr="Електр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4724400"/>
            <a:ext cx="744538" cy="750888"/>
          </a:xfrm>
          <a:prstGeom prst="rect">
            <a:avLst/>
          </a:prstGeom>
          <a:noFill/>
        </p:spPr>
      </p:pic>
      <p:pic>
        <p:nvPicPr>
          <p:cNvPr id="16396" name="Picture 12" descr="Електрон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447800"/>
            <a:ext cx="744538" cy="750888"/>
          </a:xfrm>
          <a:prstGeom prst="rect">
            <a:avLst/>
          </a:prstGeom>
          <a:noFill/>
        </p:spPr>
      </p:pic>
      <p:grpSp>
        <p:nvGrpSpPr>
          <p:cNvPr id="16398" name="Group 14"/>
          <p:cNvGrpSpPr>
            <a:grpSpLocks/>
          </p:cNvGrpSpPr>
          <p:nvPr/>
        </p:nvGrpSpPr>
        <p:grpSpPr bwMode="auto">
          <a:xfrm>
            <a:off x="1524000" y="3429000"/>
            <a:ext cx="609600" cy="609600"/>
            <a:chOff x="2109" y="3612"/>
            <a:chExt cx="227" cy="227"/>
          </a:xfrm>
        </p:grpSpPr>
        <p:sp>
          <p:nvSpPr>
            <p:cNvPr id="16399" name="Oval 15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uk-UA" sz="3600" b="1"/>
                <a:t>+</a:t>
              </a:r>
            </a:p>
          </p:txBody>
        </p:sp>
      </p:grpSp>
      <p:grpSp>
        <p:nvGrpSpPr>
          <p:cNvPr id="16401" name="Group 17"/>
          <p:cNvGrpSpPr>
            <a:grpSpLocks/>
          </p:cNvGrpSpPr>
          <p:nvPr/>
        </p:nvGrpSpPr>
        <p:grpSpPr bwMode="auto">
          <a:xfrm>
            <a:off x="1295400" y="2971800"/>
            <a:ext cx="609600" cy="609600"/>
            <a:chOff x="2109" y="3612"/>
            <a:chExt cx="227" cy="227"/>
          </a:xfrm>
        </p:grpSpPr>
        <p:sp>
          <p:nvSpPr>
            <p:cNvPr id="16402" name="Oval 18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uk-UA" sz="3600" b="1"/>
                <a:t>+</a:t>
              </a:r>
            </a:p>
          </p:txBody>
        </p:sp>
      </p:grpSp>
      <p:grpSp>
        <p:nvGrpSpPr>
          <p:cNvPr id="16404" name="Group 20"/>
          <p:cNvGrpSpPr>
            <a:grpSpLocks/>
          </p:cNvGrpSpPr>
          <p:nvPr/>
        </p:nvGrpSpPr>
        <p:grpSpPr bwMode="auto">
          <a:xfrm>
            <a:off x="2057400" y="3429000"/>
            <a:ext cx="609600" cy="609600"/>
            <a:chOff x="2109" y="3612"/>
            <a:chExt cx="227" cy="227"/>
          </a:xfrm>
        </p:grpSpPr>
        <p:sp>
          <p:nvSpPr>
            <p:cNvPr id="16405" name="Oval 21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6406" name="Oval 22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uk-UA" sz="3600" b="1"/>
                <a:t>+</a:t>
              </a:r>
            </a:p>
          </p:txBody>
        </p:sp>
      </p:grpSp>
      <p:grpSp>
        <p:nvGrpSpPr>
          <p:cNvPr id="16407" name="Group 23"/>
          <p:cNvGrpSpPr>
            <a:grpSpLocks/>
          </p:cNvGrpSpPr>
          <p:nvPr/>
        </p:nvGrpSpPr>
        <p:grpSpPr bwMode="auto">
          <a:xfrm>
            <a:off x="1752600" y="2819400"/>
            <a:ext cx="609600" cy="609600"/>
            <a:chOff x="2109" y="3612"/>
            <a:chExt cx="227" cy="227"/>
          </a:xfrm>
        </p:grpSpPr>
        <p:sp>
          <p:nvSpPr>
            <p:cNvPr id="16408" name="Oval 24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6409" name="Oval 25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uk-UA" sz="3600" b="1"/>
                <a:t>+</a:t>
              </a:r>
            </a:p>
          </p:txBody>
        </p:sp>
      </p:grp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6858000" y="3429000"/>
            <a:ext cx="1905000" cy="823913"/>
          </a:xfrm>
          <a:prstGeom prst="rect">
            <a:avLst/>
          </a:prstGeom>
          <a:solidFill>
            <a:srgbClr val="0E193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  </a:t>
            </a:r>
            <a:r>
              <a:rPr lang="uk-UA" sz="4800">
                <a:solidFill>
                  <a:srgbClr val="FF3300"/>
                </a:solidFill>
              </a:rPr>
              <a:t>е</a:t>
            </a:r>
            <a:r>
              <a:rPr lang="uk-UA" sz="4800" baseline="30000">
                <a:solidFill>
                  <a:srgbClr val="FF3300"/>
                </a:solidFill>
              </a:rPr>
              <a:t>- </a:t>
            </a:r>
            <a:r>
              <a:rPr lang="uk-UA" sz="4800">
                <a:solidFill>
                  <a:srgbClr val="FF3300"/>
                </a:solidFill>
              </a:rPr>
              <a:t>= 4</a:t>
            </a:r>
          </a:p>
        </p:txBody>
      </p:sp>
      <p:sp>
        <p:nvSpPr>
          <p:cNvPr id="16412" name="AutoShape 28"/>
          <p:cNvSpPr>
            <a:spLocks noChangeArrowheads="1"/>
          </p:cNvSpPr>
          <p:nvPr/>
        </p:nvSpPr>
        <p:spPr bwMode="auto">
          <a:xfrm>
            <a:off x="4572000" y="4648200"/>
            <a:ext cx="1752600" cy="914400"/>
          </a:xfrm>
          <a:prstGeom prst="rightArrow">
            <a:avLst>
              <a:gd name="adj1" fmla="val 50000"/>
              <a:gd name="adj2" fmla="val 47917"/>
            </a:avLst>
          </a:prstGeom>
          <a:solidFill>
            <a:srgbClr val="003300">
              <a:alpha val="74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/>
              <a:t> </a:t>
            </a:r>
            <a:r>
              <a:rPr lang="uk-UA" sz="2400">
                <a:solidFill>
                  <a:schemeClr val="bg1"/>
                </a:solidFill>
              </a:rPr>
              <a:t>протонів</a:t>
            </a:r>
          </a:p>
        </p:txBody>
      </p:sp>
      <p:sp>
        <p:nvSpPr>
          <p:cNvPr id="16414" name="AutoShape 30"/>
          <p:cNvSpPr>
            <a:spLocks noChangeArrowheads="1"/>
          </p:cNvSpPr>
          <p:nvPr/>
        </p:nvSpPr>
        <p:spPr bwMode="invGray">
          <a:xfrm flipH="1">
            <a:off x="7010400" y="228600"/>
            <a:ext cx="1600200" cy="533400"/>
          </a:xfrm>
          <a:prstGeom prst="rightArrow">
            <a:avLst>
              <a:gd name="adj1" fmla="val 39213"/>
              <a:gd name="adj2" fmla="val 109194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7010400" y="11430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000" b="1">
                <a:solidFill>
                  <a:srgbClr val="00FFFF"/>
                </a:solidFill>
              </a:rPr>
              <a:t>А=9</a:t>
            </a:r>
          </a:p>
        </p:txBody>
      </p:sp>
      <p:sp>
        <p:nvSpPr>
          <p:cNvPr id="16416" name="Text Box 32"/>
          <p:cNvSpPr txBox="1">
            <a:spLocks noChangeArrowheads="1"/>
          </p:cNvSpPr>
          <p:nvPr/>
        </p:nvSpPr>
        <p:spPr bwMode="auto">
          <a:xfrm>
            <a:off x="4191000" y="2057400"/>
            <a:ext cx="4419600" cy="1216025"/>
          </a:xfrm>
          <a:prstGeom prst="rect">
            <a:avLst/>
          </a:prstGeom>
          <a:solidFill>
            <a:srgbClr val="333300">
              <a:alpha val="73000"/>
            </a:srgbClr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chemeClr val="bg1"/>
                </a:solidFill>
              </a:rPr>
              <a:t>Порядковий номер хімічного елемента вказує на кількість електронів та протонів</a:t>
            </a:r>
          </a:p>
        </p:txBody>
      </p:sp>
      <p:sp>
        <p:nvSpPr>
          <p:cNvPr id="16417" name="Text Box 33"/>
          <p:cNvSpPr txBox="1">
            <a:spLocks noChangeArrowheads="1"/>
          </p:cNvSpPr>
          <p:nvPr/>
        </p:nvSpPr>
        <p:spPr bwMode="auto">
          <a:xfrm>
            <a:off x="6858000" y="5715000"/>
            <a:ext cx="1981200" cy="823913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800">
                <a:solidFill>
                  <a:srgbClr val="FF3300"/>
                </a:solidFill>
              </a:rPr>
              <a:t>n</a:t>
            </a:r>
            <a:r>
              <a:rPr lang="de-DE" sz="4800" baseline="30000">
                <a:solidFill>
                  <a:srgbClr val="FF3300"/>
                </a:solidFill>
              </a:rPr>
              <a:t>0</a:t>
            </a:r>
            <a:r>
              <a:rPr lang="de-DE" sz="4800" b="1" baseline="30000">
                <a:solidFill>
                  <a:srgbClr val="FF3300"/>
                </a:solidFill>
              </a:rPr>
              <a:t> </a:t>
            </a:r>
            <a:r>
              <a:rPr lang="uk-UA" sz="4800">
                <a:solidFill>
                  <a:srgbClr val="FF3300"/>
                </a:solidFill>
              </a:rPr>
              <a:t>=</a:t>
            </a:r>
            <a:r>
              <a:rPr lang="ru-RU" sz="3200" b="1">
                <a:solidFill>
                  <a:srgbClr val="FF3300"/>
                </a:solidFill>
              </a:rPr>
              <a:t> </a:t>
            </a:r>
            <a:r>
              <a:rPr lang="ru-RU" sz="4800">
                <a:solidFill>
                  <a:srgbClr val="FF3300"/>
                </a:solidFill>
              </a:rPr>
              <a:t>5</a:t>
            </a:r>
            <a:endParaRPr lang="uk-UA" sz="4800">
              <a:solidFill>
                <a:srgbClr val="FF3300"/>
              </a:solidFill>
            </a:endParaRPr>
          </a:p>
        </p:txBody>
      </p:sp>
      <p:sp>
        <p:nvSpPr>
          <p:cNvPr id="16418" name="Text Box 34"/>
          <p:cNvSpPr txBox="1">
            <a:spLocks noChangeArrowheads="1"/>
          </p:cNvSpPr>
          <p:nvPr/>
        </p:nvSpPr>
        <p:spPr bwMode="auto">
          <a:xfrm>
            <a:off x="6858000" y="4648200"/>
            <a:ext cx="1981200" cy="823913"/>
          </a:xfrm>
          <a:prstGeom prst="rect">
            <a:avLst/>
          </a:prstGeom>
          <a:solidFill>
            <a:srgbClr val="0E193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  </a:t>
            </a:r>
            <a:r>
              <a:rPr lang="de-DE" sz="4800">
                <a:solidFill>
                  <a:srgbClr val="FF3300"/>
                </a:solidFill>
              </a:rPr>
              <a:t>p</a:t>
            </a:r>
            <a:r>
              <a:rPr lang="uk-UA" sz="4800" baseline="30000">
                <a:solidFill>
                  <a:srgbClr val="FF3300"/>
                </a:solidFill>
              </a:rPr>
              <a:t>+ </a:t>
            </a:r>
            <a:r>
              <a:rPr lang="uk-UA" sz="4800">
                <a:solidFill>
                  <a:srgbClr val="FF3300"/>
                </a:solidFill>
              </a:rPr>
              <a:t>= 4</a:t>
            </a:r>
          </a:p>
        </p:txBody>
      </p:sp>
      <p:sp>
        <p:nvSpPr>
          <p:cNvPr id="16419" name="AutoShape 35"/>
          <p:cNvSpPr>
            <a:spLocks noChangeArrowheads="1"/>
          </p:cNvSpPr>
          <p:nvPr/>
        </p:nvSpPr>
        <p:spPr bwMode="auto">
          <a:xfrm>
            <a:off x="4572000" y="3505200"/>
            <a:ext cx="1752600" cy="838200"/>
          </a:xfrm>
          <a:prstGeom prst="rightArrow">
            <a:avLst>
              <a:gd name="adj1" fmla="val 50000"/>
              <a:gd name="adj2" fmla="val 52273"/>
            </a:avLst>
          </a:prstGeom>
          <a:solidFill>
            <a:srgbClr val="003300">
              <a:alpha val="74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/>
              <a:t> </a:t>
            </a:r>
            <a:r>
              <a:rPr lang="uk-UA" sz="2400">
                <a:solidFill>
                  <a:schemeClr val="bg1"/>
                </a:solidFill>
              </a:rPr>
              <a:t>електронів</a:t>
            </a:r>
          </a:p>
        </p:txBody>
      </p:sp>
      <p:sp>
        <p:nvSpPr>
          <p:cNvPr id="16421" name="AutoShape 37"/>
          <p:cNvSpPr>
            <a:spLocks noChangeArrowheads="1"/>
          </p:cNvSpPr>
          <p:nvPr/>
        </p:nvSpPr>
        <p:spPr bwMode="auto">
          <a:xfrm>
            <a:off x="4572000" y="5715000"/>
            <a:ext cx="1752600" cy="838200"/>
          </a:xfrm>
          <a:prstGeom prst="rightArrow">
            <a:avLst>
              <a:gd name="adj1" fmla="val 50000"/>
              <a:gd name="adj2" fmla="val 52273"/>
            </a:avLst>
          </a:prstGeom>
          <a:solidFill>
            <a:srgbClr val="003300">
              <a:alpha val="74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/>
              <a:t> </a:t>
            </a:r>
            <a:r>
              <a:rPr lang="uk-UA" sz="2400">
                <a:solidFill>
                  <a:schemeClr val="bg1"/>
                </a:solidFill>
              </a:rPr>
              <a:t> нейтронів</a:t>
            </a:r>
          </a:p>
        </p:txBody>
      </p:sp>
      <p:sp>
        <p:nvSpPr>
          <p:cNvPr id="16422" name="Text Box 38"/>
          <p:cNvSpPr txBox="1">
            <a:spLocks noChangeArrowheads="1"/>
          </p:cNvSpPr>
          <p:nvPr/>
        </p:nvSpPr>
        <p:spPr bwMode="auto">
          <a:xfrm>
            <a:off x="1447800" y="5791200"/>
            <a:ext cx="2590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000" b="1">
                <a:solidFill>
                  <a:srgbClr val="00FFFF"/>
                </a:solidFill>
              </a:rPr>
              <a:t>9 ― 4 = 5</a:t>
            </a:r>
          </a:p>
        </p:txBody>
      </p:sp>
      <p:sp>
        <p:nvSpPr>
          <p:cNvPr id="16423" name="Text Box 39"/>
          <p:cNvSpPr txBox="1">
            <a:spLocks noChangeArrowheads="1"/>
          </p:cNvSpPr>
          <p:nvPr/>
        </p:nvSpPr>
        <p:spPr bwMode="auto">
          <a:xfrm>
            <a:off x="609600" y="228600"/>
            <a:ext cx="3124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rgbClr val="33CCFF"/>
                </a:solidFill>
              </a:rPr>
              <a:t>Частинки, що</a:t>
            </a:r>
            <a:br>
              <a:rPr lang="uk-UA" sz="2800">
                <a:solidFill>
                  <a:srgbClr val="33CCFF"/>
                </a:solidFill>
              </a:rPr>
            </a:br>
            <a:r>
              <a:rPr lang="uk-UA" sz="2800">
                <a:solidFill>
                  <a:srgbClr val="33CCFF"/>
                </a:solidFill>
              </a:rPr>
              <a:t> складають атом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1" grpId="0" animBg="1"/>
      <p:bldP spid="16412" grpId="0" animBg="1"/>
      <p:bldP spid="16414" grpId="0" animBg="1"/>
      <p:bldP spid="16415" grpId="0"/>
      <p:bldP spid="16416" grpId="0" animBg="1"/>
      <p:bldP spid="16417" grpId="0" animBg="1"/>
      <p:bldP spid="16418" grpId="0" animBg="1"/>
      <p:bldP spid="16419" grpId="0" animBg="1"/>
      <p:bldP spid="16421" grpId="0" animBg="1"/>
      <p:bldP spid="164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352800" y="457200"/>
            <a:ext cx="3352800" cy="519113"/>
          </a:xfrm>
          <a:prstGeom prst="rect">
            <a:avLst/>
          </a:prstGeom>
          <a:solidFill>
            <a:srgbClr val="003300">
              <a:alpha val="8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FFFFFF"/>
                </a:solidFill>
              </a:rPr>
              <a:t>  </a:t>
            </a:r>
            <a:r>
              <a:rPr lang="ru-RU" sz="2800" dirty="0" err="1">
                <a:solidFill>
                  <a:srgbClr val="66FF33"/>
                </a:solidFill>
              </a:rPr>
              <a:t>протонне</a:t>
            </a:r>
            <a:r>
              <a:rPr lang="ru-RU" sz="2800" dirty="0">
                <a:solidFill>
                  <a:srgbClr val="66FF33"/>
                </a:solidFill>
              </a:rPr>
              <a:t> число</a:t>
            </a:r>
            <a:endParaRPr lang="de-DE" sz="2800" dirty="0">
              <a:solidFill>
                <a:srgbClr val="FF3300"/>
              </a:solidFill>
            </a:endParaRPr>
          </a:p>
        </p:txBody>
      </p:sp>
      <p:pic>
        <p:nvPicPr>
          <p:cNvPr id="13318" name="Picture 6" descr="2003-06-06 03 12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2895600" cy="2297113"/>
          </a:xfrm>
          <a:prstGeom prst="rect">
            <a:avLst/>
          </a:prstGeom>
          <a:noFill/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162800" y="457200"/>
            <a:ext cx="1066800" cy="5794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13</a:t>
            </a:r>
            <a:endParaRPr lang="uk-UA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3352800" y="1371600"/>
            <a:ext cx="3276600" cy="519113"/>
          </a:xfrm>
          <a:prstGeom prst="rect">
            <a:avLst/>
          </a:prstGeom>
          <a:solidFill>
            <a:srgbClr val="003300">
              <a:alpha val="8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FFFFFF"/>
                </a:solidFill>
              </a:rPr>
              <a:t> </a:t>
            </a:r>
            <a:r>
              <a:rPr lang="ru-RU" sz="2800" dirty="0" err="1">
                <a:solidFill>
                  <a:srgbClr val="66FF33"/>
                </a:solidFill>
              </a:rPr>
              <a:t>нуклонне</a:t>
            </a:r>
            <a:r>
              <a:rPr lang="ru-RU" sz="2800" dirty="0">
                <a:solidFill>
                  <a:srgbClr val="66FF33"/>
                </a:solidFill>
              </a:rPr>
              <a:t> число</a:t>
            </a:r>
            <a:endParaRPr lang="de-DE" sz="2800" dirty="0">
              <a:solidFill>
                <a:srgbClr val="FF3300"/>
              </a:solidFill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7162800" y="1371600"/>
            <a:ext cx="1066800" cy="5794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27</a:t>
            </a:r>
          </a:p>
        </p:txBody>
      </p:sp>
      <p:pic>
        <p:nvPicPr>
          <p:cNvPr id="13323" name="Picture 11" descr="число протоні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048000"/>
            <a:ext cx="1676400" cy="1595438"/>
          </a:xfrm>
          <a:prstGeom prst="rect">
            <a:avLst/>
          </a:prstGeom>
          <a:noFill/>
        </p:spPr>
      </p:pic>
      <p:pic>
        <p:nvPicPr>
          <p:cNvPr id="13324" name="Picture 12" descr="Ядро атома 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2971800"/>
            <a:ext cx="1600200" cy="1697038"/>
          </a:xfrm>
          <a:prstGeom prst="rect">
            <a:avLst/>
          </a:prstGeom>
          <a:noFill/>
        </p:spPr>
      </p:pic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762000" y="46482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27</a:t>
            </a:r>
            <a:endParaRPr lang="uk-UA" sz="3200"/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6781800" y="2209800"/>
            <a:ext cx="1752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р</a:t>
            </a:r>
            <a:r>
              <a:rPr lang="de-DE" sz="3200" b="1">
                <a:solidFill>
                  <a:srgbClr val="FF3300"/>
                </a:solidFill>
              </a:rPr>
              <a:t>+</a:t>
            </a:r>
            <a:r>
              <a:rPr lang="ru-RU" sz="3200" b="1">
                <a:solidFill>
                  <a:srgbClr val="FF3300"/>
                </a:solidFill>
              </a:rPr>
              <a:t> =</a:t>
            </a:r>
            <a:r>
              <a:rPr lang="ru-RU"/>
              <a:t> </a:t>
            </a:r>
            <a:r>
              <a:rPr lang="uk-UA" sz="3200" b="1">
                <a:solidFill>
                  <a:srgbClr val="FF3300"/>
                </a:solidFill>
              </a:rPr>
              <a:t>13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4343400" y="441960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chemeClr val="bg1"/>
                </a:solidFill>
              </a:rPr>
              <a:t>=</a:t>
            </a:r>
          </a:p>
        </p:txBody>
      </p:sp>
      <p:pic>
        <p:nvPicPr>
          <p:cNvPr id="13330" name="Picture 18" descr="2003-06-06 02 56 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2971800"/>
            <a:ext cx="1776413" cy="1676400"/>
          </a:xfrm>
          <a:prstGeom prst="rect">
            <a:avLst/>
          </a:prstGeom>
          <a:noFill/>
        </p:spPr>
      </p:pic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3505200" y="1981200"/>
            <a:ext cx="2971800" cy="990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3300">
              <a:alpha val="8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>
                <a:solidFill>
                  <a:schemeClr val="bg1"/>
                </a:solidFill>
              </a:rPr>
              <a:t> кількість</a:t>
            </a:r>
            <a:r>
              <a:rPr lang="uk-UA" sz="2400">
                <a:solidFill>
                  <a:srgbClr val="FF33CC"/>
                </a:solidFill>
              </a:rPr>
              <a:t> протонів</a:t>
            </a:r>
          </a:p>
        </p:txBody>
      </p:sp>
      <p:sp>
        <p:nvSpPr>
          <p:cNvPr id="13332" name="Text Box 20"/>
          <p:cNvSpPr txBox="1">
            <a:spLocks noChangeArrowheads="1"/>
          </p:cNvSpPr>
          <p:nvPr/>
        </p:nvSpPr>
        <p:spPr bwMode="auto">
          <a:xfrm>
            <a:off x="6934200" y="5638800"/>
            <a:ext cx="1447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200" b="1">
                <a:solidFill>
                  <a:srgbClr val="FF3300"/>
                </a:solidFill>
              </a:rPr>
              <a:t>n</a:t>
            </a:r>
            <a:r>
              <a:rPr lang="de-DE" sz="3200" b="1" baseline="30000">
                <a:solidFill>
                  <a:srgbClr val="FF3300"/>
                </a:solidFill>
              </a:rPr>
              <a:t>0</a:t>
            </a:r>
            <a:r>
              <a:rPr lang="ru-RU" sz="3200" b="1" baseline="30000">
                <a:solidFill>
                  <a:srgbClr val="FF3300"/>
                </a:solidFill>
              </a:rPr>
              <a:t> </a:t>
            </a:r>
            <a:r>
              <a:rPr lang="ru-RU" sz="3200" b="1">
                <a:solidFill>
                  <a:srgbClr val="FF3300"/>
                </a:solidFill>
              </a:rPr>
              <a:t>=</a:t>
            </a:r>
            <a:r>
              <a:rPr lang="uk-UA" sz="3200" b="1">
                <a:solidFill>
                  <a:srgbClr val="FF3300"/>
                </a:solidFill>
              </a:rPr>
              <a:t>14</a:t>
            </a:r>
            <a:endParaRPr lang="uk-UA" sz="3200"/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3581400" y="5410200"/>
            <a:ext cx="3200400" cy="990600"/>
          </a:xfrm>
          <a:prstGeom prst="rightArrow">
            <a:avLst>
              <a:gd name="adj1" fmla="val 50000"/>
              <a:gd name="adj2" fmla="val 80769"/>
            </a:avLst>
          </a:prstGeom>
          <a:solidFill>
            <a:srgbClr val="003300">
              <a:alpha val="8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>
                <a:solidFill>
                  <a:schemeClr val="bg1"/>
                </a:solidFill>
              </a:rPr>
              <a:t> кількість </a:t>
            </a:r>
            <a:r>
              <a:rPr lang="uk-UA" sz="2400">
                <a:solidFill>
                  <a:srgbClr val="2781ED"/>
                </a:solidFill>
              </a:rPr>
              <a:t>нейтронів</a:t>
            </a:r>
            <a:endParaRPr lang="uk-UA" sz="2400">
              <a:solidFill>
                <a:srgbClr val="FF33CC"/>
              </a:solidFill>
            </a:endParaRP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3048000" y="46482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13</a:t>
            </a:r>
            <a:endParaRPr lang="uk-UA" sz="3200"/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5638800" y="46482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14</a:t>
            </a:r>
            <a:endParaRPr lang="uk-UA" sz="3200"/>
          </a:p>
        </p:txBody>
      </p:sp>
      <p:sp>
        <p:nvSpPr>
          <p:cNvPr id="13336" name="Text Box 24"/>
          <p:cNvSpPr txBox="1">
            <a:spLocks noChangeArrowheads="1"/>
          </p:cNvSpPr>
          <p:nvPr/>
        </p:nvSpPr>
        <p:spPr bwMode="auto">
          <a:xfrm>
            <a:off x="1752600" y="441960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chemeClr val="bg1"/>
                </a:solidFill>
              </a:rPr>
              <a:t>―</a:t>
            </a:r>
          </a:p>
        </p:txBody>
      </p:sp>
      <p:pic>
        <p:nvPicPr>
          <p:cNvPr id="13338" name="Picture 26" descr="2003-06-06 01 16 5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8175" y="5645150"/>
            <a:ext cx="2486025" cy="622300"/>
          </a:xfrm>
          <a:prstGeom prst="rect">
            <a:avLst/>
          </a:prstGeom>
          <a:noFill/>
        </p:spPr>
      </p:pic>
      <p:sp>
        <p:nvSpPr>
          <p:cNvPr id="13339" name="WordArt 27"/>
          <p:cNvSpPr>
            <a:spLocks noChangeArrowheads="1" noChangeShapeType="1" noTextEdit="1"/>
          </p:cNvSpPr>
          <p:nvPr/>
        </p:nvSpPr>
        <p:spPr bwMode="auto">
          <a:xfrm>
            <a:off x="8458200" y="457200"/>
            <a:ext cx="457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Z</a:t>
            </a:r>
            <a:endParaRPr lang="uk-UA" sz="3600" b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3340" name="WordArt 28"/>
          <p:cNvSpPr>
            <a:spLocks noChangeArrowheads="1" noChangeShapeType="1" noTextEdit="1"/>
          </p:cNvSpPr>
          <p:nvPr/>
        </p:nvSpPr>
        <p:spPr bwMode="auto">
          <a:xfrm>
            <a:off x="8458200" y="5638800"/>
            <a:ext cx="457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</a:t>
            </a:r>
            <a:endParaRPr lang="uk-UA" sz="3600" b="1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3341" name="WordArt 29"/>
          <p:cNvSpPr>
            <a:spLocks noChangeArrowheads="1" noChangeShapeType="1" noTextEdit="1"/>
          </p:cNvSpPr>
          <p:nvPr/>
        </p:nvSpPr>
        <p:spPr bwMode="auto">
          <a:xfrm>
            <a:off x="8305800" y="1371600"/>
            <a:ext cx="609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uk-UA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209800" y="381000"/>
            <a:ext cx="838200" cy="45720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угольник 23"/>
          <p:cNvSpPr/>
          <p:nvPr/>
        </p:nvSpPr>
        <p:spPr>
          <a:xfrm>
            <a:off x="1371600" y="990600"/>
            <a:ext cx="1752600" cy="45720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3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3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9" grpId="0" animBg="1"/>
      <p:bldP spid="13321" grpId="0" animBg="1"/>
      <p:bldP spid="13322" grpId="0" animBg="1"/>
      <p:bldP spid="13327" grpId="0"/>
      <p:bldP spid="13328" grpId="0"/>
      <p:bldP spid="13329" grpId="0"/>
      <p:bldP spid="13331" grpId="0" animBg="1"/>
      <p:bldP spid="13332" grpId="0"/>
      <p:bldP spid="13333" grpId="0" animBg="1"/>
      <p:bldP spid="13334" grpId="0"/>
      <p:bldP spid="13335" grpId="0"/>
      <p:bldP spid="13336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352800" y="457200"/>
            <a:ext cx="3352800" cy="519113"/>
          </a:xfrm>
          <a:prstGeom prst="rect">
            <a:avLst/>
          </a:prstGeom>
          <a:solidFill>
            <a:srgbClr val="003300">
              <a:alpha val="8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FFFFFF"/>
                </a:solidFill>
              </a:rPr>
              <a:t>  </a:t>
            </a:r>
            <a:r>
              <a:rPr lang="ru-RU" sz="2800">
                <a:solidFill>
                  <a:srgbClr val="66FF33"/>
                </a:solidFill>
              </a:rPr>
              <a:t>протонне число</a:t>
            </a:r>
            <a:endParaRPr lang="de-DE" sz="2800">
              <a:solidFill>
                <a:srgbClr val="FF3300"/>
              </a:solidFill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62800" y="457200"/>
            <a:ext cx="1066800" cy="5794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17</a:t>
            </a:r>
            <a:endParaRPr lang="uk-UA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352800" y="1371600"/>
            <a:ext cx="3276600" cy="519113"/>
          </a:xfrm>
          <a:prstGeom prst="rect">
            <a:avLst/>
          </a:prstGeom>
          <a:solidFill>
            <a:srgbClr val="003300">
              <a:alpha val="8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FFFFFF"/>
                </a:solidFill>
              </a:rPr>
              <a:t> </a:t>
            </a:r>
            <a:r>
              <a:rPr lang="ru-RU" sz="2800">
                <a:solidFill>
                  <a:srgbClr val="66FF33"/>
                </a:solidFill>
              </a:rPr>
              <a:t>нуклонне число</a:t>
            </a:r>
            <a:endParaRPr lang="de-DE" sz="2800">
              <a:solidFill>
                <a:srgbClr val="FF3300"/>
              </a:solidFill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162800" y="1371600"/>
            <a:ext cx="1066800" cy="579438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35</a:t>
            </a:r>
          </a:p>
        </p:txBody>
      </p:sp>
      <p:pic>
        <p:nvPicPr>
          <p:cNvPr id="14343" name="Picture 7" descr="число протоні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3048000"/>
            <a:ext cx="1676400" cy="1595438"/>
          </a:xfrm>
          <a:prstGeom prst="rect">
            <a:avLst/>
          </a:prstGeom>
          <a:noFill/>
        </p:spPr>
      </p:pic>
      <p:pic>
        <p:nvPicPr>
          <p:cNvPr id="14344" name="Picture 8" descr="Ядро атома 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2971800"/>
            <a:ext cx="1600200" cy="1697038"/>
          </a:xfrm>
          <a:prstGeom prst="rect">
            <a:avLst/>
          </a:prstGeom>
          <a:noFill/>
        </p:spPr>
      </p:pic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762000" y="46482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35</a:t>
            </a:r>
            <a:endParaRPr lang="uk-UA" sz="3200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705600" y="2209800"/>
            <a:ext cx="1905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р</a:t>
            </a:r>
            <a:r>
              <a:rPr lang="de-DE" sz="3200" b="1">
                <a:solidFill>
                  <a:srgbClr val="FF3300"/>
                </a:solidFill>
              </a:rPr>
              <a:t>+</a:t>
            </a:r>
            <a:r>
              <a:rPr lang="ru-RU" sz="3200" b="1">
                <a:solidFill>
                  <a:srgbClr val="FF3300"/>
                </a:solidFill>
              </a:rPr>
              <a:t> =</a:t>
            </a:r>
            <a:r>
              <a:rPr lang="ru-RU"/>
              <a:t> </a:t>
            </a:r>
            <a:r>
              <a:rPr lang="uk-UA" sz="3200" b="1">
                <a:solidFill>
                  <a:srgbClr val="FF3300"/>
                </a:solidFill>
              </a:rPr>
              <a:t>17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752600" y="441960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chemeClr val="bg1"/>
                </a:solidFill>
              </a:rPr>
              <a:t>―</a:t>
            </a:r>
          </a:p>
        </p:txBody>
      </p:sp>
      <p:pic>
        <p:nvPicPr>
          <p:cNvPr id="14348" name="Picture 12" descr="2003-06-06 02 56 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971800"/>
            <a:ext cx="1776413" cy="1676400"/>
          </a:xfrm>
          <a:prstGeom prst="rect">
            <a:avLst/>
          </a:prstGeom>
          <a:noFill/>
        </p:spPr>
      </p:pic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3505200" y="1981200"/>
            <a:ext cx="2971800" cy="990600"/>
          </a:xfrm>
          <a:prstGeom prst="rightArrow">
            <a:avLst>
              <a:gd name="adj1" fmla="val 50000"/>
              <a:gd name="adj2" fmla="val 75000"/>
            </a:avLst>
          </a:prstGeom>
          <a:solidFill>
            <a:srgbClr val="003300">
              <a:alpha val="8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>
                <a:solidFill>
                  <a:schemeClr val="bg1"/>
                </a:solidFill>
              </a:rPr>
              <a:t> кількість</a:t>
            </a:r>
            <a:r>
              <a:rPr lang="uk-UA" sz="2400">
                <a:solidFill>
                  <a:srgbClr val="FF33CC"/>
                </a:solidFill>
              </a:rPr>
              <a:t> протонів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172200" y="5486400"/>
            <a:ext cx="68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 </a:t>
            </a:r>
            <a:r>
              <a:rPr lang="en-US" sz="4000" b="1">
                <a:solidFill>
                  <a:srgbClr val="FF3300"/>
                </a:solidFill>
              </a:rPr>
              <a:t>?</a:t>
            </a:r>
            <a:endParaRPr lang="en-US" sz="4000"/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3124200" y="5410200"/>
            <a:ext cx="3200400" cy="990600"/>
          </a:xfrm>
          <a:prstGeom prst="rightArrow">
            <a:avLst>
              <a:gd name="adj1" fmla="val 50000"/>
              <a:gd name="adj2" fmla="val 80769"/>
            </a:avLst>
          </a:prstGeom>
          <a:solidFill>
            <a:srgbClr val="003300">
              <a:alpha val="83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>
                <a:solidFill>
                  <a:srgbClr val="FF33CC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 кількість </a:t>
            </a:r>
            <a:r>
              <a:rPr lang="uk-UA" sz="2400">
                <a:solidFill>
                  <a:srgbClr val="2781ED"/>
                </a:solidFill>
              </a:rPr>
              <a:t>нейтронів</a:t>
            </a:r>
            <a:endParaRPr lang="uk-UA" sz="2400">
              <a:solidFill>
                <a:srgbClr val="FF33CC"/>
              </a:solidFill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3048000" y="46482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17</a:t>
            </a:r>
            <a:endParaRPr lang="uk-UA" sz="3200"/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638800" y="4648200"/>
            <a:ext cx="685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>
                <a:solidFill>
                  <a:srgbClr val="FF3300"/>
                </a:solidFill>
              </a:rPr>
              <a:t>18</a:t>
            </a:r>
            <a:endParaRPr lang="uk-UA" sz="3200"/>
          </a:p>
        </p:txBody>
      </p:sp>
      <p:pic>
        <p:nvPicPr>
          <p:cNvPr id="14354" name="Picture 18" descr="2003-06-06 03 12 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04800"/>
            <a:ext cx="2819400" cy="2230438"/>
          </a:xfrm>
          <a:prstGeom prst="rect">
            <a:avLst/>
          </a:prstGeom>
          <a:noFill/>
        </p:spPr>
      </p:pic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419600" y="4495800"/>
            <a:ext cx="838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540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6781800" y="5562600"/>
            <a:ext cx="1600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3200" b="1">
                <a:solidFill>
                  <a:srgbClr val="FF3300"/>
                </a:solidFill>
              </a:rPr>
              <a:t>n</a:t>
            </a:r>
            <a:r>
              <a:rPr lang="de-DE" sz="3200" b="1" baseline="30000">
                <a:solidFill>
                  <a:srgbClr val="FF3300"/>
                </a:solidFill>
              </a:rPr>
              <a:t>0</a:t>
            </a:r>
            <a:r>
              <a:rPr lang="ru-RU" sz="3200" b="1">
                <a:solidFill>
                  <a:srgbClr val="FF3300"/>
                </a:solidFill>
              </a:rPr>
              <a:t> =</a:t>
            </a:r>
            <a:r>
              <a:rPr lang="uk-UA"/>
              <a:t> </a:t>
            </a:r>
            <a:r>
              <a:rPr lang="uk-UA" sz="3200" b="1">
                <a:solidFill>
                  <a:srgbClr val="FF3300"/>
                </a:solidFill>
              </a:rPr>
              <a:t>18</a:t>
            </a:r>
          </a:p>
        </p:txBody>
      </p:sp>
      <p:pic>
        <p:nvPicPr>
          <p:cNvPr id="14357" name="Picture 21" descr="2003-06-06 01 16 5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5638800"/>
            <a:ext cx="2486025" cy="622300"/>
          </a:xfrm>
          <a:prstGeom prst="rect">
            <a:avLst/>
          </a:prstGeom>
          <a:noFill/>
        </p:spPr>
      </p:pic>
      <p:sp>
        <p:nvSpPr>
          <p:cNvPr id="14358" name="WordArt 22"/>
          <p:cNvSpPr>
            <a:spLocks noChangeArrowheads="1" noChangeShapeType="1" noTextEdit="1"/>
          </p:cNvSpPr>
          <p:nvPr/>
        </p:nvSpPr>
        <p:spPr bwMode="auto">
          <a:xfrm>
            <a:off x="8458200" y="533400"/>
            <a:ext cx="457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Z</a:t>
            </a:r>
            <a:endParaRPr lang="uk-UA" sz="3600" b="1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59" name="WordArt 23"/>
          <p:cNvSpPr>
            <a:spLocks noChangeArrowheads="1" noChangeShapeType="1" noTextEdit="1"/>
          </p:cNvSpPr>
          <p:nvPr/>
        </p:nvSpPr>
        <p:spPr bwMode="auto">
          <a:xfrm>
            <a:off x="8458200" y="5562600"/>
            <a:ext cx="457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en-US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</a:t>
            </a:r>
            <a:endParaRPr lang="uk-UA" sz="3600" b="1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FFFF"/>
                  </a:gs>
                  <a:gs pos="100000">
                    <a:schemeClr val="hlink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60" name="WordArt 24"/>
          <p:cNvSpPr>
            <a:spLocks noChangeArrowheads="1" noChangeShapeType="1" noTextEdit="1"/>
          </p:cNvSpPr>
          <p:nvPr/>
        </p:nvSpPr>
        <p:spPr bwMode="auto">
          <a:xfrm>
            <a:off x="8382000" y="1371600"/>
            <a:ext cx="533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uk-UA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209800" y="457200"/>
            <a:ext cx="838200" cy="45720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угольник 24"/>
          <p:cNvSpPr/>
          <p:nvPr/>
        </p:nvSpPr>
        <p:spPr>
          <a:xfrm>
            <a:off x="1524000" y="1066800"/>
            <a:ext cx="1524000" cy="38100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5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40" grpId="0" animBg="1"/>
      <p:bldP spid="14341" grpId="0" animBg="1"/>
      <p:bldP spid="14342" grpId="0" animBg="1"/>
      <p:bldP spid="14345" grpId="0"/>
      <p:bldP spid="14346" grpId="0"/>
      <p:bldP spid="14347" grpId="0"/>
      <p:bldP spid="14349" grpId="0" animBg="1"/>
      <p:bldP spid="14350" grpId="0"/>
      <p:bldP spid="14350" grpId="1"/>
      <p:bldP spid="14351" grpId="0" animBg="1"/>
      <p:bldP spid="14352" grpId="0"/>
      <p:bldP spid="14353" grpId="0"/>
      <p:bldP spid="14355" grpId="0"/>
      <p:bldP spid="14356" grpId="0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Космос-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3125788"/>
          </a:xfrm>
          <a:prstGeom prst="rect">
            <a:avLst/>
          </a:prstGeom>
          <a:noFill/>
        </p:spPr>
      </p:pic>
      <p:pic>
        <p:nvPicPr>
          <p:cNvPr id="18437" name="Picture 5" descr="Рисунок1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24400" cy="3517900"/>
          </a:xfrm>
          <a:prstGeom prst="rect">
            <a:avLst/>
          </a:prstGeom>
          <a:noFill/>
        </p:spPr>
      </p:pic>
      <p:pic>
        <p:nvPicPr>
          <p:cNvPr id="18479" name="Picture 47" descr="Будова атома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087688"/>
            <a:ext cx="3810000" cy="3770312"/>
          </a:xfrm>
          <a:prstGeom prst="rect">
            <a:avLst/>
          </a:prstGeom>
          <a:noFill/>
        </p:spPr>
      </p:pic>
      <p:pic>
        <p:nvPicPr>
          <p:cNvPr id="18480" name="Picture 48" descr="2003-06-06 03 53 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03438"/>
            <a:ext cx="5105400" cy="4754562"/>
          </a:xfrm>
          <a:prstGeom prst="rect">
            <a:avLst/>
          </a:prstGeom>
          <a:noFill/>
        </p:spPr>
      </p:pic>
      <p:sp>
        <p:nvSpPr>
          <p:cNvPr id="18481" name="WordArt 4"/>
          <p:cNvSpPr>
            <a:spLocks noChangeArrowheads="1" noChangeShapeType="1" noTextEdit="1"/>
          </p:cNvSpPr>
          <p:nvPr/>
        </p:nvSpPr>
        <p:spPr bwMode="gray">
          <a:xfrm>
            <a:off x="561578" y="457200"/>
            <a:ext cx="8020844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 dirty="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Планетарна модель</a:t>
            </a:r>
          </a:p>
          <a:p>
            <a:r>
              <a:rPr lang="uk-UA" sz="3600" b="1" kern="10" dirty="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будови атома</a:t>
            </a:r>
          </a:p>
        </p:txBody>
      </p:sp>
      <p:sp>
        <p:nvSpPr>
          <p:cNvPr id="18472" name="Text Box 40"/>
          <p:cNvSpPr txBox="1">
            <a:spLocks noChangeArrowheads="1"/>
          </p:cNvSpPr>
          <p:nvPr/>
        </p:nvSpPr>
        <p:spPr bwMode="auto">
          <a:xfrm>
            <a:off x="4572000" y="1874728"/>
            <a:ext cx="43434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rgbClr val="FFFFFF"/>
                </a:solidFill>
              </a:rPr>
              <a:t>Атом складається з позитивно зарядженого ядра та </a:t>
            </a:r>
            <a:r>
              <a:rPr lang="uk-UA" sz="2800" dirty="0">
                <a:solidFill>
                  <a:srgbClr val="FF3300"/>
                </a:solidFill>
              </a:rPr>
              <a:t>негативно заряджених електронів</a:t>
            </a:r>
            <a:r>
              <a:rPr lang="uk-UA" sz="2800" dirty="0">
                <a:solidFill>
                  <a:srgbClr val="FFFFFF"/>
                </a:solidFill>
              </a:rPr>
              <a:t>, які рухаються навколо ядра, наче планети навколо Сонця.</a:t>
            </a:r>
          </a:p>
        </p:txBody>
      </p:sp>
      <p:sp>
        <p:nvSpPr>
          <p:cNvPr id="8" name="Text Box 40"/>
          <p:cNvSpPr txBox="1">
            <a:spLocks noChangeArrowheads="1"/>
          </p:cNvSpPr>
          <p:nvPr/>
        </p:nvSpPr>
        <p:spPr bwMode="auto">
          <a:xfrm>
            <a:off x="2590800" y="5334000"/>
            <a:ext cx="624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rgbClr val="FFFFFF"/>
                </a:solidFill>
              </a:rPr>
              <a:t> </a:t>
            </a:r>
            <a:endParaRPr lang="uk-UA" sz="2800" dirty="0">
              <a:solidFill>
                <a:srgbClr val="FFFFFF"/>
              </a:solidFill>
            </a:endParaRPr>
          </a:p>
        </p:txBody>
      </p:sp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914400" y="5473005"/>
            <a:ext cx="8229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rgbClr val="FFFFFF"/>
                </a:solidFill>
              </a:rPr>
              <a:t>Таку модель атома запропонував у 1911 році Ернест Резерфорд.</a:t>
            </a:r>
            <a:br>
              <a:rPr lang="uk-UA" sz="2800" dirty="0" smtClean="0">
                <a:solidFill>
                  <a:srgbClr val="FFFFFF"/>
                </a:solidFill>
              </a:rPr>
            </a:br>
            <a:r>
              <a:rPr lang="uk-UA" sz="2800" dirty="0" smtClean="0">
                <a:solidFill>
                  <a:srgbClr val="FFFFFF"/>
                </a:solidFill>
              </a:rPr>
              <a:t> Модель називають планетарною </a:t>
            </a:r>
            <a:endParaRPr lang="uk-UA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72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2" name="Picture 12" descr="Земля-прозора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673350"/>
            <a:ext cx="6477000" cy="4184650"/>
          </a:xfrm>
          <a:prstGeom prst="rect">
            <a:avLst/>
          </a:prstGeom>
          <a:noFill/>
        </p:spPr>
      </p:pic>
      <p:graphicFrame>
        <p:nvGraphicFramePr>
          <p:cNvPr id="15483" name="Group 123"/>
          <p:cNvGraphicFramePr>
            <a:graphicFrameLocks noGrp="1"/>
          </p:cNvGraphicFramePr>
          <p:nvPr/>
        </p:nvGraphicFramePr>
        <p:xfrm>
          <a:off x="2743200" y="228600"/>
          <a:ext cx="6400800" cy="2508250"/>
        </p:xfrm>
        <a:graphic>
          <a:graphicData uri="http://schemas.openxmlformats.org/drawingml/2006/table">
            <a:tbl>
              <a:tblPr/>
              <a:tblGrid>
                <a:gridCol w="2971800"/>
                <a:gridCol w="1163638"/>
                <a:gridCol w="1406525"/>
                <a:gridCol w="858837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Частинка та її розміщення в атомі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Відносна</a:t>
                      </a:r>
                      <a:b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маса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Абсолютна </a:t>
                      </a:r>
                      <a:b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маса,кг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Заряд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DA5"/>
                    </a:solidFill>
                  </a:tcPr>
                </a:tc>
              </a:tr>
              <a:tr h="503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Протон</a:t>
                      </a: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p</a:t>
                      </a:r>
                      <a:r>
                        <a:rPr kumimoji="0" lang="uk-U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  <a:r>
                        <a:rPr kumimoji="0" lang="uk-U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(у ядрі)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1,6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·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uk-UA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-27</a:t>
                      </a:r>
                      <a:endParaRPr kumimoji="0" lang="en-US" sz="2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Нейтрон</a:t>
                      </a:r>
                      <a:r>
                        <a:rPr kumimoji="0" lang="de-DE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n</a:t>
                      </a:r>
                      <a:r>
                        <a:rPr kumimoji="0" lang="de-DE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0 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(у ядрі)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1,6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·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uk-UA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</a:t>
                      </a:r>
                      <a:endParaRPr kumimoji="0" lang="uk-UA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Електрон </a:t>
                      </a:r>
                      <a:r>
                        <a:rPr kumimoji="0" lang="uk-UA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е</a:t>
                      </a:r>
                      <a:r>
                        <a:rPr kumimoji="0" lang="uk-UA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-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</a:t>
                      </a:r>
                      <a:r>
                        <a:rPr kumimoji="0" lang="uk-UA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uk-UA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електронній оболонці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1/1836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0,9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·</a:t>
                      </a: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  <a:r>
                        <a:rPr kumimoji="0" lang="uk-UA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―1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5462" name="Picture 102" descr="Атом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051425"/>
            <a:ext cx="1828800" cy="1806575"/>
          </a:xfrm>
          <a:prstGeom prst="rect">
            <a:avLst/>
          </a:prstGeom>
          <a:noFill/>
        </p:spPr>
      </p:pic>
      <p:pic>
        <p:nvPicPr>
          <p:cNvPr id="15463" name="Picture 103" descr="яблуко прозор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5486400"/>
            <a:ext cx="838200" cy="828675"/>
          </a:xfrm>
          <a:prstGeom prst="rect">
            <a:avLst/>
          </a:prstGeom>
          <a:noFill/>
        </p:spPr>
      </p:pic>
      <p:sp>
        <p:nvSpPr>
          <p:cNvPr id="15464" name="AutoShape 104"/>
          <p:cNvSpPr>
            <a:spLocks noChangeArrowheads="1"/>
          </p:cNvSpPr>
          <p:nvPr/>
        </p:nvSpPr>
        <p:spPr bwMode="gray">
          <a:xfrm>
            <a:off x="152400" y="685800"/>
            <a:ext cx="2819400" cy="1524000"/>
          </a:xfrm>
          <a:prstGeom prst="rightArrow">
            <a:avLst>
              <a:gd name="adj1" fmla="val 77167"/>
              <a:gd name="adj2" fmla="val 59371"/>
            </a:avLst>
          </a:prstGeom>
          <a:gradFill rotWithShape="1">
            <a:gsLst>
              <a:gs pos="0">
                <a:srgbClr val="CC66FF">
                  <a:alpha val="95000"/>
                </a:srgbClr>
              </a:gs>
              <a:gs pos="50000">
                <a:srgbClr val="CC66FF">
                  <a:gamma/>
                  <a:shade val="0"/>
                  <a:invGamma/>
                </a:srgbClr>
              </a:gs>
              <a:gs pos="100000">
                <a:srgbClr val="CC66FF">
                  <a:alpha val="95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 b="1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маса протона</a:t>
            </a:r>
            <a:br>
              <a:rPr lang="uk-UA" sz="2400">
                <a:solidFill>
                  <a:schemeClr val="bg1"/>
                </a:solidFill>
              </a:rPr>
            </a:br>
            <a:r>
              <a:rPr lang="uk-UA" sz="2400">
                <a:solidFill>
                  <a:schemeClr val="bg1"/>
                </a:solidFill>
              </a:rPr>
              <a:t> дорівнює масі</a:t>
            </a:r>
            <a:br>
              <a:rPr lang="uk-UA" sz="2400">
                <a:solidFill>
                  <a:schemeClr val="bg1"/>
                </a:solidFill>
              </a:rPr>
            </a:br>
            <a:r>
              <a:rPr lang="uk-UA" sz="2400">
                <a:solidFill>
                  <a:schemeClr val="bg1"/>
                </a:solidFill>
              </a:rPr>
              <a:t> нейтрона</a:t>
            </a:r>
          </a:p>
        </p:txBody>
      </p:sp>
      <p:sp>
        <p:nvSpPr>
          <p:cNvPr id="15477" name="Text Box 117"/>
          <p:cNvSpPr txBox="1">
            <a:spLocks noChangeArrowheads="1"/>
          </p:cNvSpPr>
          <p:nvPr/>
        </p:nvSpPr>
        <p:spPr bwMode="auto">
          <a:xfrm>
            <a:off x="152400" y="2819400"/>
            <a:ext cx="4419600" cy="1384995"/>
          </a:xfrm>
          <a:prstGeom prst="rect">
            <a:avLst/>
          </a:prstGeom>
          <a:solidFill>
            <a:srgbClr val="333300">
              <a:alpha val="78000"/>
            </a:srgbClr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Протон і нейтрон формують атомне ядро і визначають масу атома</a:t>
            </a:r>
          </a:p>
        </p:txBody>
      </p:sp>
      <p:sp>
        <p:nvSpPr>
          <p:cNvPr id="15484" name="Text Box 124"/>
          <p:cNvSpPr txBox="1">
            <a:spLocks noChangeArrowheads="1"/>
          </p:cNvSpPr>
          <p:nvPr/>
        </p:nvSpPr>
        <p:spPr bwMode="auto">
          <a:xfrm>
            <a:off x="2133600" y="4648200"/>
            <a:ext cx="50292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chemeClr val="bg1"/>
                </a:solidFill>
              </a:rPr>
              <a:t>Якщо розмір </a:t>
            </a:r>
            <a:r>
              <a:rPr lang="uk-UA" sz="2800" dirty="0">
                <a:solidFill>
                  <a:srgbClr val="FF3300"/>
                </a:solidFill>
              </a:rPr>
              <a:t>ядра</a:t>
            </a:r>
            <a:r>
              <a:rPr lang="uk-UA" sz="2800" dirty="0">
                <a:solidFill>
                  <a:schemeClr val="bg1"/>
                </a:solidFill>
              </a:rPr>
              <a:t> збільшити до розмірів </a:t>
            </a:r>
            <a:r>
              <a:rPr lang="uk-UA" sz="2800" dirty="0">
                <a:solidFill>
                  <a:srgbClr val="00FFCC"/>
                </a:solidFill>
              </a:rPr>
              <a:t>яблука</a:t>
            </a:r>
            <a:r>
              <a:rPr lang="uk-UA" sz="2800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15485" name="Text Box 125"/>
          <p:cNvSpPr txBox="1">
            <a:spLocks noChangeArrowheads="1"/>
          </p:cNvSpPr>
          <p:nvPr/>
        </p:nvSpPr>
        <p:spPr bwMode="auto">
          <a:xfrm>
            <a:off x="4114800" y="5715000"/>
            <a:ext cx="46482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 то атом буде розміром із земну кулю</a:t>
            </a:r>
          </a:p>
        </p:txBody>
      </p:sp>
      <p:sp>
        <p:nvSpPr>
          <p:cNvPr id="15486" name="Text Box 126"/>
          <p:cNvSpPr txBox="1">
            <a:spLocks noChangeArrowheads="1"/>
          </p:cNvSpPr>
          <p:nvPr/>
        </p:nvSpPr>
        <p:spPr bwMode="auto">
          <a:xfrm>
            <a:off x="4876800" y="2951946"/>
            <a:ext cx="3962400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chemeClr val="bg1"/>
                </a:solidFill>
              </a:rPr>
              <a:t>Маса атома зосереджена в ядрі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5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5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" grpId="0" animBg="1"/>
      <p:bldP spid="15477" grpId="0" animBg="1"/>
      <p:bldP spid="15484" grpId="0" animBg="1"/>
      <p:bldP spid="15485" grpId="0" animBg="1"/>
      <p:bldP spid="1548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8" descr="2003-06-06 03 53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7799"/>
            <a:ext cx="2244436" cy="20902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81588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Головна характеристика атома — позитивний заряд його ядра, тобто число протонів. Якщо ми збільшимо або зменшимо число протонів у ядрі, одержимо ядро іншого елемента.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828800"/>
            <a:ext cx="84166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Англійським фізиком Генрі </a:t>
            </a:r>
            <a:r>
              <a:rPr lang="uk-UA" sz="3200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Мозглі</a:t>
            </a:r>
            <a:r>
              <a:rPr lang="uk-UA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завдяки його дослідженням було встановлено. </a:t>
            </a:r>
            <a:r>
              <a:rPr lang="uk-UA" sz="3200" i="1" dirty="0" smtClean="0">
                <a:solidFill>
                  <a:schemeClr val="bg1"/>
                </a:solidFill>
              </a:rPr>
              <a:t> </a:t>
            </a:r>
            <a:endParaRPr lang="uk-UA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038600"/>
            <a:ext cx="8686799" cy="95410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Сучасне визначення періодичного закону  (фізична суть періодичного закону)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2362200" y="5042118"/>
            <a:ext cx="6567054" cy="181588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Властивості елементів, а також утворених ними сполук перебувають у періодичній залежності від величини зарядів їх атомів.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45" descr="2-періо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3370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1905000"/>
            <a:ext cx="9144000" cy="95410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Всі  хімічні  елементи розміщені  у  системі за порядком зростання  заряду  ядер  їх  атомів.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28600" y="3429000"/>
            <a:ext cx="762000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chemeClr val="bg1"/>
                </a:solidFill>
              </a:rPr>
              <a:t>+3</a:t>
            </a: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7924800" y="3429000"/>
            <a:ext cx="1219200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>
                <a:solidFill>
                  <a:schemeClr val="bg1"/>
                </a:solidFill>
              </a:rPr>
              <a:t>+10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295400" y="3429000"/>
            <a:ext cx="762000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+4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2514600" y="3429000"/>
            <a:ext cx="762000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+5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581400" y="3429000"/>
            <a:ext cx="762000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+6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4724400" y="3429000"/>
            <a:ext cx="762000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+7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5867400" y="3429000"/>
            <a:ext cx="762000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+8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7010400" y="3429000"/>
            <a:ext cx="762000" cy="5191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+9</a:t>
            </a:r>
            <a:endParaRPr lang="uk-UA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8"/>
          <p:cNvGrpSpPr>
            <a:grpSpLocks/>
          </p:cNvGrpSpPr>
          <p:nvPr/>
        </p:nvGrpSpPr>
        <p:grpSpPr bwMode="auto">
          <a:xfrm>
            <a:off x="1828800" y="3962400"/>
            <a:ext cx="838200" cy="762000"/>
            <a:chOff x="2109" y="3612"/>
            <a:chExt cx="227" cy="227"/>
          </a:xfrm>
        </p:grpSpPr>
        <p:sp>
          <p:nvSpPr>
            <p:cNvPr id="3" name="Oval 14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126CD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4" name="Oval 15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/>
            </a:p>
          </p:txBody>
        </p:sp>
      </p:grpSp>
      <p:grpSp>
        <p:nvGrpSpPr>
          <p:cNvPr id="5" name="Group 148"/>
          <p:cNvGrpSpPr>
            <a:grpSpLocks/>
          </p:cNvGrpSpPr>
          <p:nvPr/>
        </p:nvGrpSpPr>
        <p:grpSpPr bwMode="auto">
          <a:xfrm>
            <a:off x="1981200" y="2209800"/>
            <a:ext cx="838200" cy="762000"/>
            <a:chOff x="2109" y="3612"/>
            <a:chExt cx="227" cy="227"/>
          </a:xfrm>
        </p:grpSpPr>
        <p:sp>
          <p:nvSpPr>
            <p:cNvPr id="6" name="Oval 14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126CD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7" name="Oval 15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/>
            </a:p>
          </p:txBody>
        </p:sp>
      </p:grpSp>
      <p:grpSp>
        <p:nvGrpSpPr>
          <p:cNvPr id="8" name="Group 148"/>
          <p:cNvGrpSpPr>
            <a:grpSpLocks/>
          </p:cNvGrpSpPr>
          <p:nvPr/>
        </p:nvGrpSpPr>
        <p:grpSpPr bwMode="auto">
          <a:xfrm>
            <a:off x="762000" y="2286000"/>
            <a:ext cx="762000" cy="762000"/>
            <a:chOff x="2109" y="3612"/>
            <a:chExt cx="227" cy="227"/>
          </a:xfrm>
        </p:grpSpPr>
        <p:sp>
          <p:nvSpPr>
            <p:cNvPr id="9" name="Oval 14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126CD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0" name="Oval 15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/>
            </a:p>
          </p:txBody>
        </p:sp>
      </p:grpSp>
      <p:grpSp>
        <p:nvGrpSpPr>
          <p:cNvPr id="11" name="Group 148"/>
          <p:cNvGrpSpPr>
            <a:grpSpLocks/>
          </p:cNvGrpSpPr>
          <p:nvPr/>
        </p:nvGrpSpPr>
        <p:grpSpPr bwMode="auto">
          <a:xfrm>
            <a:off x="2971800" y="2895600"/>
            <a:ext cx="762000" cy="762000"/>
            <a:chOff x="2109" y="3612"/>
            <a:chExt cx="227" cy="227"/>
          </a:xfrm>
        </p:grpSpPr>
        <p:sp>
          <p:nvSpPr>
            <p:cNvPr id="12" name="Oval 14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126CD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3" name="Oval 15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/>
            </a:p>
          </p:txBody>
        </p:sp>
      </p:grpSp>
      <p:grpSp>
        <p:nvGrpSpPr>
          <p:cNvPr id="14" name="Group 148"/>
          <p:cNvGrpSpPr>
            <a:grpSpLocks/>
          </p:cNvGrpSpPr>
          <p:nvPr/>
        </p:nvGrpSpPr>
        <p:grpSpPr bwMode="auto">
          <a:xfrm>
            <a:off x="838200" y="3429000"/>
            <a:ext cx="838200" cy="762000"/>
            <a:chOff x="2109" y="3612"/>
            <a:chExt cx="227" cy="227"/>
          </a:xfrm>
        </p:grpSpPr>
        <p:sp>
          <p:nvSpPr>
            <p:cNvPr id="15" name="Oval 14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126CD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6" name="Oval 15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/>
            </a:p>
          </p:txBody>
        </p:sp>
      </p:grpSp>
      <p:sp>
        <p:nvSpPr>
          <p:cNvPr id="17" name="Oval 147"/>
          <p:cNvSpPr>
            <a:spLocks noChangeArrowheads="1"/>
          </p:cNvSpPr>
          <p:nvPr/>
        </p:nvSpPr>
        <p:spPr bwMode="auto">
          <a:xfrm>
            <a:off x="1447800" y="28194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uk-UA" sz="3600" b="1" dirty="0"/>
              <a:t>+</a:t>
            </a:r>
          </a:p>
        </p:txBody>
      </p:sp>
      <p:sp>
        <p:nvSpPr>
          <p:cNvPr id="18" name="Oval 147"/>
          <p:cNvSpPr>
            <a:spLocks noChangeArrowheads="1"/>
          </p:cNvSpPr>
          <p:nvPr/>
        </p:nvSpPr>
        <p:spPr bwMode="auto">
          <a:xfrm>
            <a:off x="1447800" y="16002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uk-UA" sz="3600" b="1"/>
              <a:t>+</a:t>
            </a:r>
          </a:p>
        </p:txBody>
      </p:sp>
      <p:sp>
        <p:nvSpPr>
          <p:cNvPr id="19" name="Oval 147"/>
          <p:cNvSpPr>
            <a:spLocks noChangeArrowheads="1"/>
          </p:cNvSpPr>
          <p:nvPr/>
        </p:nvSpPr>
        <p:spPr bwMode="auto">
          <a:xfrm>
            <a:off x="2819400" y="19050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uk-UA" sz="3600" b="1"/>
              <a:t>+</a:t>
            </a:r>
          </a:p>
        </p:txBody>
      </p:sp>
      <p:sp>
        <p:nvSpPr>
          <p:cNvPr id="20" name="Oval 147"/>
          <p:cNvSpPr>
            <a:spLocks noChangeArrowheads="1"/>
          </p:cNvSpPr>
          <p:nvPr/>
        </p:nvSpPr>
        <p:spPr bwMode="auto">
          <a:xfrm>
            <a:off x="2209800" y="32004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uk-UA" sz="3600" b="1"/>
              <a:t>+</a:t>
            </a:r>
          </a:p>
        </p:txBody>
      </p:sp>
      <p:sp>
        <p:nvSpPr>
          <p:cNvPr id="21" name="Овал 20"/>
          <p:cNvSpPr/>
          <p:nvPr/>
        </p:nvSpPr>
        <p:spPr bwMode="auto">
          <a:xfrm>
            <a:off x="533400" y="1447800"/>
            <a:ext cx="3429000" cy="3352800"/>
          </a:xfrm>
          <a:prstGeom prst="ellipse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533400" y="228600"/>
            <a:ext cx="8077200" cy="954107"/>
          </a:xfrm>
          <a:prstGeom prst="rect">
            <a:avLst/>
          </a:prstGeom>
          <a:solidFill>
            <a:srgbClr val="00246C">
              <a:alpha val="72549"/>
            </a:srgbClr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 На малюнку зображено ядро атома елемента. Встановіть його назву. Свою відповідь поясніть</a:t>
            </a:r>
            <a:endParaRPr lang="uk-UA" sz="2800" dirty="0">
              <a:solidFill>
                <a:schemeClr val="bg1"/>
              </a:solidFill>
            </a:endParaRPr>
          </a:p>
        </p:txBody>
      </p:sp>
      <p:sp>
        <p:nvSpPr>
          <p:cNvPr id="23" name="Text Box 34"/>
          <p:cNvSpPr txBox="1">
            <a:spLocks noChangeArrowheads="1"/>
          </p:cNvSpPr>
          <p:nvPr/>
        </p:nvSpPr>
        <p:spPr bwMode="auto">
          <a:xfrm>
            <a:off x="4419600" y="1524000"/>
            <a:ext cx="1981200" cy="823913"/>
          </a:xfrm>
          <a:prstGeom prst="rect">
            <a:avLst/>
          </a:prstGeom>
          <a:solidFill>
            <a:srgbClr val="0E1930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  </a:t>
            </a:r>
            <a:r>
              <a:rPr lang="de-DE" sz="4800">
                <a:solidFill>
                  <a:srgbClr val="FF3300"/>
                </a:solidFill>
              </a:rPr>
              <a:t>p</a:t>
            </a:r>
            <a:r>
              <a:rPr lang="uk-UA" sz="4800" baseline="30000">
                <a:solidFill>
                  <a:srgbClr val="FF3300"/>
                </a:solidFill>
              </a:rPr>
              <a:t>+ </a:t>
            </a:r>
            <a:r>
              <a:rPr lang="uk-UA" sz="4800">
                <a:solidFill>
                  <a:srgbClr val="FF3300"/>
                </a:solidFill>
              </a:rPr>
              <a:t>= 4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533400" y="4876800"/>
            <a:ext cx="8077200" cy="1815882"/>
          </a:xfrm>
          <a:prstGeom prst="rect">
            <a:avLst/>
          </a:prstGeom>
          <a:solidFill>
            <a:srgbClr val="00246C">
              <a:alpha val="72549"/>
            </a:srgbClr>
          </a:solidFill>
          <a:ln w="28575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>
                <a:solidFill>
                  <a:schemeClr val="bg1"/>
                </a:solidFill>
              </a:rPr>
              <a:t> Ядро атома даного елемента має 4 протони. Протонне число – 4.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 Тобто порядковий </a:t>
            </a:r>
            <a:r>
              <a:rPr lang="uk-UA" sz="2800" smtClean="0">
                <a:solidFill>
                  <a:schemeClr val="bg1"/>
                </a:solidFill>
              </a:rPr>
              <a:t>номер елемента - </a:t>
            </a:r>
            <a:r>
              <a:rPr lang="uk-UA" sz="2800" dirty="0" smtClean="0">
                <a:solidFill>
                  <a:schemeClr val="bg1"/>
                </a:solidFill>
              </a:rPr>
              <a:t>4. </a:t>
            </a:r>
            <a:br>
              <a:rPr lang="uk-UA" sz="2800" dirty="0" smtClean="0">
                <a:solidFill>
                  <a:schemeClr val="bg1"/>
                </a:solidFill>
              </a:rPr>
            </a:br>
            <a:r>
              <a:rPr lang="uk-UA" sz="2800" dirty="0" smtClean="0">
                <a:solidFill>
                  <a:schemeClr val="bg1"/>
                </a:solidFill>
              </a:rPr>
              <a:t>Отже це Берилій</a:t>
            </a:r>
            <a:endParaRPr lang="uk-UA" sz="2800" dirty="0">
              <a:solidFill>
                <a:schemeClr val="bg1"/>
              </a:solidFill>
            </a:endParaRPr>
          </a:p>
        </p:txBody>
      </p:sp>
      <p:pic>
        <p:nvPicPr>
          <p:cNvPr id="25" name="Picture 5" descr="2003-06-06 01 57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819400"/>
            <a:ext cx="2209800" cy="1676400"/>
          </a:xfrm>
          <a:prstGeom prst="rect">
            <a:avLst/>
          </a:prstGeom>
          <a:noFill/>
        </p:spPr>
      </p:pic>
      <p:sp>
        <p:nvSpPr>
          <p:cNvPr id="26" name="AutoShape 30"/>
          <p:cNvSpPr>
            <a:spLocks noChangeArrowheads="1"/>
          </p:cNvSpPr>
          <p:nvPr/>
        </p:nvSpPr>
        <p:spPr bwMode="invGray">
          <a:xfrm flipH="1">
            <a:off x="7010400" y="2895600"/>
            <a:ext cx="1600200" cy="533400"/>
          </a:xfrm>
          <a:prstGeom prst="rightArrow">
            <a:avLst>
              <a:gd name="adj1" fmla="val 39213"/>
              <a:gd name="adj2" fmla="val 109194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6858000" y="3429000"/>
            <a:ext cx="1981200" cy="954107"/>
          </a:xfrm>
          <a:prstGeom prst="rect">
            <a:avLst/>
          </a:prstGeom>
          <a:solidFill>
            <a:srgbClr val="003300">
              <a:alpha val="86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dirty="0">
                <a:solidFill>
                  <a:srgbClr val="FFFFFF"/>
                </a:solidFill>
              </a:rPr>
              <a:t>  </a:t>
            </a:r>
            <a:r>
              <a:rPr lang="ru-RU" sz="2800" dirty="0" err="1" smtClean="0">
                <a:solidFill>
                  <a:srgbClr val="66FF33"/>
                </a:solidFill>
              </a:rPr>
              <a:t>протонне</a:t>
            </a:r>
            <a:r>
              <a:rPr lang="ru-RU" sz="2800" dirty="0" smtClean="0">
                <a:solidFill>
                  <a:srgbClr val="66FF33"/>
                </a:solidFill>
              </a:rPr>
              <a:t/>
            </a:r>
            <a:br>
              <a:rPr lang="ru-RU" sz="2800" dirty="0" smtClean="0">
                <a:solidFill>
                  <a:srgbClr val="66FF33"/>
                </a:solidFill>
              </a:rPr>
            </a:br>
            <a:r>
              <a:rPr lang="ru-RU" sz="2800" dirty="0" smtClean="0">
                <a:solidFill>
                  <a:srgbClr val="66FF33"/>
                </a:solidFill>
              </a:rPr>
              <a:t> </a:t>
            </a:r>
            <a:r>
              <a:rPr lang="ru-RU" sz="2800" dirty="0">
                <a:solidFill>
                  <a:srgbClr val="66FF33"/>
                </a:solidFill>
              </a:rPr>
              <a:t>число</a:t>
            </a:r>
            <a:endParaRPr lang="de-DE" sz="28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WordArt 5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696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ED4D86"/>
                    </a:gs>
                  </a:gsLst>
                  <a:lin ang="5400000" scaled="1"/>
                </a:gradFill>
                <a:latin typeface="Segoe Script"/>
              </a:rPr>
              <a:t>Застосуйте свої знання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219200" y="1143000"/>
            <a:ext cx="3276600" cy="64633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3600" b="1" dirty="0" smtClean="0">
                <a:solidFill>
                  <a:sysClr val="windowText" lastClr="000000"/>
                </a:solidFill>
              </a:rPr>
              <a:t>Атом — це: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609600" y="2133600"/>
            <a:ext cx="76962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ysClr val="windowText" lastClr="000000"/>
                </a:solidFill>
              </a:rPr>
              <a:t> </a:t>
            </a:r>
            <a:r>
              <a:rPr lang="uk-UA" sz="4000" dirty="0" smtClean="0">
                <a:solidFill>
                  <a:sysClr val="windowText" lastClr="000000"/>
                </a:solidFill>
              </a:rPr>
              <a:t>позитивно</a:t>
            </a:r>
            <a:r>
              <a:rPr lang="uk-UA" sz="3600" dirty="0" smtClean="0">
                <a:solidFill>
                  <a:sysClr val="windowText" lastClr="000000"/>
                </a:solidFill>
              </a:rPr>
              <a:t> заряджена частинка;</a:t>
            </a:r>
            <a:endParaRPr lang="uk-UA" sz="3600" dirty="0">
              <a:solidFill>
                <a:sysClr val="windowText" lastClr="000000"/>
              </a:solidFill>
            </a:endParaRP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609600" y="4267200"/>
            <a:ext cx="77724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dirty="0" err="1" smtClean="0">
                <a:solidFill>
                  <a:sysClr val="windowText" lastClr="000000"/>
                </a:solidFill>
              </a:rPr>
              <a:t>електронейтральна</a:t>
            </a:r>
            <a:r>
              <a:rPr lang="uk-UA" sz="3600" dirty="0" smtClean="0">
                <a:solidFill>
                  <a:sysClr val="windowText" lastClr="000000"/>
                </a:solidFill>
              </a:rPr>
              <a:t> частинка;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609600" y="3200400"/>
            <a:ext cx="77724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частинка</a:t>
            </a:r>
            <a:r>
              <a:rPr lang="uk-UA" sz="3600" dirty="0" smtClean="0">
                <a:solidFill>
                  <a:sysClr val="windowText" lastClr="000000"/>
                </a:solidFill>
              </a:rPr>
              <a:t>, яка змінює свій </a:t>
            </a:r>
            <a:r>
              <a:rPr lang="uk-UA" sz="4000" dirty="0" smtClean="0">
                <a:solidFill>
                  <a:sysClr val="windowText" lastClr="000000"/>
                </a:solidFill>
              </a:rPr>
              <a:t>заряд;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09600" y="5334000"/>
            <a:ext cx="7850804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 негативно заряджена </a:t>
            </a:r>
            <a:r>
              <a:rPr lang="uk-UA" sz="3600" dirty="0" smtClean="0">
                <a:solidFill>
                  <a:sysClr val="windowText" lastClr="000000"/>
                </a:solidFill>
              </a:rPr>
              <a:t>частинка.</a:t>
            </a:r>
            <a:endParaRPr lang="uk-UA" sz="4000" dirty="0" smtClea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 spd="med">
    <p:fade thruBlk="1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 animBg="1"/>
      <p:bldP spid="86027" grpId="1" animBg="1"/>
      <p:bldP spid="86028" grpId="0" animBg="1"/>
      <p:bldP spid="86029" grpId="0" animBg="1"/>
      <p:bldP spid="86029" grpId="1" animBg="1"/>
      <p:bldP spid="86030" grpId="0" animBg="1"/>
      <p:bldP spid="8603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AMDOUB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2675" y="2708275"/>
            <a:ext cx="1711325" cy="4149725"/>
          </a:xfrm>
          <a:prstGeom prst="rect">
            <a:avLst/>
          </a:prstGeom>
          <a:noFill/>
        </p:spPr>
      </p:pic>
      <p:sp>
        <p:nvSpPr>
          <p:cNvPr id="86021" name="WordArt 5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696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ED4D86"/>
                    </a:gs>
                  </a:gsLst>
                  <a:lin ang="5400000" scaled="1"/>
                </a:gradFill>
                <a:latin typeface="Segoe Script"/>
              </a:rPr>
              <a:t>Застосуйте свої знання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1371600" y="1143000"/>
            <a:ext cx="43434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4000" dirty="0" smtClean="0">
                <a:solidFill>
                  <a:sysClr val="windowText" lastClr="000000"/>
                </a:solidFill>
              </a:rPr>
              <a:t>Нуклони — це: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609600" y="2133600"/>
            <a:ext cx="7801046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протони, нейтрони й електрони;</a:t>
            </a:r>
            <a:endParaRPr lang="uk-UA" sz="4000" dirty="0">
              <a:solidFill>
                <a:sysClr val="windowText" lastClr="000000"/>
              </a:solidFill>
            </a:endParaRP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533400" y="4495800"/>
            <a:ext cx="55626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протони й електрони;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533400" y="3352800"/>
            <a:ext cx="54864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протони й нейтрони;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533400" y="5562600"/>
            <a:ext cx="55626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нейтрони й електрони</a:t>
            </a:r>
          </a:p>
        </p:txBody>
      </p:sp>
    </p:spTree>
  </p:cSld>
  <p:clrMapOvr>
    <a:masterClrMapping/>
  </p:clrMapOvr>
  <p:transition spd="med">
    <p:fade thruBlk="1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 animBg="1"/>
      <p:bldP spid="86028" grpId="0" animBg="1"/>
      <p:bldP spid="86028" grpId="1" animBg="1"/>
      <p:bldP spid="86029" grpId="0" animBg="1"/>
      <p:bldP spid="86029" grpId="1" animBg="1"/>
      <p:bldP spid="86030" grpId="0" animBg="1"/>
      <p:bldP spid="8603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7" name="Text Box 85"/>
          <p:cNvSpPr txBox="1">
            <a:spLocks noChangeArrowheads="1"/>
          </p:cNvSpPr>
          <p:nvPr/>
        </p:nvSpPr>
        <p:spPr bwMode="auto">
          <a:xfrm>
            <a:off x="2514600" y="228600"/>
            <a:ext cx="36576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допишіть </a:t>
            </a:r>
            <a:r>
              <a:rPr lang="uk-UA" sz="2800" dirty="0"/>
              <a:t>вирази</a:t>
            </a:r>
          </a:p>
        </p:txBody>
      </p:sp>
      <p:sp>
        <p:nvSpPr>
          <p:cNvPr id="18518" name="Text Box 86"/>
          <p:cNvSpPr txBox="1">
            <a:spLocks noChangeArrowheads="1"/>
          </p:cNvSpPr>
          <p:nvPr/>
        </p:nvSpPr>
        <p:spPr bwMode="auto">
          <a:xfrm>
            <a:off x="609600" y="1066800"/>
            <a:ext cx="5181600" cy="830997"/>
          </a:xfrm>
          <a:prstGeom prst="rect">
            <a:avLst/>
          </a:prstGeom>
          <a:solidFill>
            <a:srgbClr val="B9DC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/>
              <a:t>Протони та нейтрони входять до складу ядра та називаються</a:t>
            </a:r>
            <a:endParaRPr lang="uk-UA" sz="2400" b="1" dirty="0"/>
          </a:p>
        </p:txBody>
      </p:sp>
      <p:sp>
        <p:nvSpPr>
          <p:cNvPr id="18519" name="Text Box 87"/>
          <p:cNvSpPr txBox="1">
            <a:spLocks noChangeArrowheads="1"/>
          </p:cNvSpPr>
          <p:nvPr/>
        </p:nvSpPr>
        <p:spPr bwMode="auto">
          <a:xfrm>
            <a:off x="6172200" y="1143000"/>
            <a:ext cx="2667000" cy="523220"/>
          </a:xfrm>
          <a:prstGeom prst="rect">
            <a:avLst/>
          </a:prstGeom>
          <a:solidFill>
            <a:srgbClr val="B9DC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нуклонами</a:t>
            </a:r>
            <a:endParaRPr lang="uk-UA" sz="2800" dirty="0"/>
          </a:p>
        </p:txBody>
      </p:sp>
      <p:sp>
        <p:nvSpPr>
          <p:cNvPr id="18544" name="Text Box 112"/>
          <p:cNvSpPr txBox="1">
            <a:spLocks noChangeArrowheads="1"/>
          </p:cNvSpPr>
          <p:nvPr/>
        </p:nvSpPr>
        <p:spPr bwMode="auto">
          <a:xfrm>
            <a:off x="609600" y="2133600"/>
            <a:ext cx="5181600" cy="954107"/>
          </a:xfrm>
          <a:prstGeom prst="rect">
            <a:avLst/>
          </a:prstGeom>
          <a:solidFill>
            <a:srgbClr val="D1FFD1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 smtClean="0"/>
              <a:t>Сума протонів та нейтронів називається</a:t>
            </a:r>
            <a:endParaRPr lang="uk-UA" sz="2800" dirty="0"/>
          </a:p>
        </p:txBody>
      </p:sp>
      <p:sp>
        <p:nvSpPr>
          <p:cNvPr id="18545" name="Text Box 113"/>
          <p:cNvSpPr txBox="1">
            <a:spLocks noChangeArrowheads="1"/>
          </p:cNvSpPr>
          <p:nvPr/>
        </p:nvSpPr>
        <p:spPr bwMode="auto">
          <a:xfrm>
            <a:off x="6172200" y="2133600"/>
            <a:ext cx="2697707" cy="830997"/>
          </a:xfrm>
          <a:prstGeom prst="rect">
            <a:avLst/>
          </a:prstGeom>
          <a:solidFill>
            <a:srgbClr val="D1FFD1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dirty="0" err="1" smtClean="0"/>
              <a:t>Нуклонним</a:t>
            </a:r>
            <a:r>
              <a:rPr lang="uk-UA" sz="2400" dirty="0" smtClean="0"/>
              <a:t>, або масовим числом</a:t>
            </a:r>
            <a:endParaRPr lang="uk-UA" sz="2400" dirty="0"/>
          </a:p>
        </p:txBody>
      </p:sp>
      <p:sp>
        <p:nvSpPr>
          <p:cNvPr id="18548" name="Text Box 116"/>
          <p:cNvSpPr txBox="1">
            <a:spLocks noChangeArrowheads="1"/>
          </p:cNvSpPr>
          <p:nvPr/>
        </p:nvSpPr>
        <p:spPr bwMode="auto">
          <a:xfrm>
            <a:off x="609600" y="3200400"/>
            <a:ext cx="5181600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Порядковий номер елемента і заряд ядра називається </a:t>
            </a:r>
            <a:endParaRPr lang="uk-UA" sz="2800" dirty="0"/>
          </a:p>
        </p:txBody>
      </p:sp>
      <p:sp>
        <p:nvSpPr>
          <p:cNvPr id="18549" name="Text Box 117"/>
          <p:cNvSpPr txBox="1">
            <a:spLocks noChangeArrowheads="1"/>
          </p:cNvSpPr>
          <p:nvPr/>
        </p:nvSpPr>
        <p:spPr bwMode="auto">
          <a:xfrm>
            <a:off x="6172200" y="3200400"/>
            <a:ext cx="2667000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Протонним числом</a:t>
            </a:r>
            <a:endParaRPr lang="uk-UA" sz="2800" dirty="0"/>
          </a:p>
        </p:txBody>
      </p:sp>
      <p:sp>
        <p:nvSpPr>
          <p:cNvPr id="18552" name="Text Box 120"/>
          <p:cNvSpPr txBox="1">
            <a:spLocks noChangeArrowheads="1"/>
          </p:cNvSpPr>
          <p:nvPr/>
        </p:nvSpPr>
        <p:spPr bwMode="auto">
          <a:xfrm>
            <a:off x="609600" y="4343400"/>
            <a:ext cx="5181600" cy="954107"/>
          </a:xfrm>
          <a:prstGeom prst="rect">
            <a:avLst/>
          </a:prstGeom>
          <a:solidFill>
            <a:srgbClr val="FFE0A3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dirty="0" smtClean="0"/>
              <a:t> </a:t>
            </a:r>
            <a:r>
              <a:rPr lang="uk-UA" sz="2800" dirty="0" smtClean="0"/>
              <a:t>кількість нейтронів у ядрі називається</a:t>
            </a:r>
            <a:endParaRPr lang="uk-UA" sz="2800" dirty="0"/>
          </a:p>
        </p:txBody>
      </p:sp>
      <p:sp>
        <p:nvSpPr>
          <p:cNvPr id="18553" name="Text Box 121"/>
          <p:cNvSpPr txBox="1">
            <a:spLocks noChangeArrowheads="1"/>
          </p:cNvSpPr>
          <p:nvPr/>
        </p:nvSpPr>
        <p:spPr bwMode="auto">
          <a:xfrm>
            <a:off x="6172200" y="4343400"/>
            <a:ext cx="2667000" cy="954107"/>
          </a:xfrm>
          <a:prstGeom prst="rect">
            <a:avLst/>
          </a:prstGeom>
          <a:solidFill>
            <a:srgbClr val="FFE0A3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Нейтронним числом</a:t>
            </a:r>
            <a:endParaRPr lang="uk-UA" sz="2800" dirty="0"/>
          </a:p>
        </p:txBody>
      </p:sp>
      <p:sp>
        <p:nvSpPr>
          <p:cNvPr id="11" name="Text Box 116"/>
          <p:cNvSpPr txBox="1">
            <a:spLocks noChangeArrowheads="1"/>
          </p:cNvSpPr>
          <p:nvPr/>
        </p:nvSpPr>
        <p:spPr bwMode="auto">
          <a:xfrm>
            <a:off x="609600" y="5486400"/>
            <a:ext cx="5181600" cy="954107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Порядковий номер елемента вказує на число </a:t>
            </a:r>
            <a:endParaRPr lang="uk-UA" sz="2800" dirty="0"/>
          </a:p>
        </p:txBody>
      </p:sp>
      <p:sp>
        <p:nvSpPr>
          <p:cNvPr id="12" name="Text Box 117"/>
          <p:cNvSpPr txBox="1">
            <a:spLocks noChangeArrowheads="1"/>
          </p:cNvSpPr>
          <p:nvPr/>
        </p:nvSpPr>
        <p:spPr bwMode="auto">
          <a:xfrm>
            <a:off x="6172200" y="5486400"/>
            <a:ext cx="2590800" cy="954107"/>
          </a:xfrm>
          <a:prstGeom prst="rect">
            <a:avLst/>
          </a:prstGeom>
          <a:solidFill>
            <a:srgbClr val="FFCCCC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Електронів та протонів</a:t>
            </a:r>
            <a:endParaRPr lang="uk-UA" sz="2800" dirty="0"/>
          </a:p>
        </p:txBody>
      </p:sp>
    </p:spTree>
  </p:cSld>
  <p:clrMapOvr>
    <a:masterClrMapping/>
  </p:clrMapOvr>
  <p:transition spd="med">
    <p:fade thruBlk="1"/>
    <p:sndAc>
      <p:stSnd>
        <p:snd r:embed="rId2" name="type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7" grpId="0" animBg="1"/>
      <p:bldP spid="18518" grpId="0" animBg="1"/>
      <p:bldP spid="18519" grpId="0" animBg="1"/>
      <p:bldP spid="18544" grpId="0" animBg="1"/>
      <p:bldP spid="18545" grpId="0" animBg="1"/>
      <p:bldP spid="18548" grpId="0" animBg="1"/>
      <p:bldP spid="18549" grpId="0" animBg="1"/>
      <p:bldP spid="18552" grpId="0" animBg="1"/>
      <p:bldP spid="18553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Line 83"/>
          <p:cNvSpPr>
            <a:spLocks noChangeShapeType="1"/>
          </p:cNvSpPr>
          <p:nvPr/>
        </p:nvSpPr>
        <p:spPr bwMode="auto">
          <a:xfrm>
            <a:off x="3660775" y="1776413"/>
            <a:ext cx="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19660" name="Text Box 204"/>
          <p:cNvSpPr txBox="1">
            <a:spLocks noChangeArrowheads="1"/>
          </p:cNvSpPr>
          <p:nvPr/>
        </p:nvSpPr>
        <p:spPr bwMode="auto">
          <a:xfrm>
            <a:off x="304800" y="914400"/>
            <a:ext cx="6172200" cy="1384995"/>
          </a:xfrm>
          <a:prstGeom prst="rect">
            <a:avLst/>
          </a:prstGeom>
          <a:solidFill>
            <a:srgbClr val="B9FFB9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/>
              <a:t> </a:t>
            </a:r>
            <a:r>
              <a:rPr lang="uk-UA" sz="2800" dirty="0" smtClean="0"/>
              <a:t>Незаряджена частинка з масою, що приблизно дорівнює масі протона</a:t>
            </a:r>
            <a:endParaRPr lang="uk-UA" sz="2800" dirty="0"/>
          </a:p>
        </p:txBody>
      </p:sp>
      <p:sp>
        <p:nvSpPr>
          <p:cNvPr id="19661" name="Text Box 205"/>
          <p:cNvSpPr txBox="1">
            <a:spLocks noChangeArrowheads="1"/>
          </p:cNvSpPr>
          <p:nvPr/>
        </p:nvSpPr>
        <p:spPr bwMode="auto">
          <a:xfrm>
            <a:off x="6705600" y="990600"/>
            <a:ext cx="2260979" cy="523220"/>
          </a:xfrm>
          <a:prstGeom prst="rect">
            <a:avLst/>
          </a:prstGeom>
          <a:solidFill>
            <a:srgbClr val="B9FFB9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i="1" dirty="0" smtClean="0"/>
              <a:t>Нейтрон</a:t>
            </a:r>
            <a:endParaRPr lang="uk-UA" sz="2800" i="1" dirty="0"/>
          </a:p>
        </p:txBody>
      </p:sp>
      <p:sp>
        <p:nvSpPr>
          <p:cNvPr id="19662" name="Text Box 206"/>
          <p:cNvSpPr txBox="1">
            <a:spLocks noChangeArrowheads="1"/>
          </p:cNvSpPr>
          <p:nvPr/>
        </p:nvSpPr>
        <p:spPr bwMode="auto">
          <a:xfrm>
            <a:off x="304800" y="2438400"/>
            <a:ext cx="6172200" cy="1384995"/>
          </a:xfrm>
          <a:prstGeom prst="rect">
            <a:avLst/>
          </a:prstGeom>
          <a:solidFill>
            <a:srgbClr val="FFC1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/>
              <a:t> </a:t>
            </a:r>
            <a:r>
              <a:rPr lang="uk-UA" sz="2800" dirty="0" smtClean="0"/>
              <a:t>Частинка із зарядом +1 та масою що приблизно дорівнює масі нейтрона</a:t>
            </a:r>
            <a:endParaRPr lang="uk-UA" sz="2800" b="1" dirty="0"/>
          </a:p>
        </p:txBody>
      </p:sp>
      <p:sp>
        <p:nvSpPr>
          <p:cNvPr id="19663" name="Text Box 207"/>
          <p:cNvSpPr txBox="1">
            <a:spLocks noChangeArrowheads="1"/>
          </p:cNvSpPr>
          <p:nvPr/>
        </p:nvSpPr>
        <p:spPr bwMode="auto">
          <a:xfrm>
            <a:off x="6705600" y="2590800"/>
            <a:ext cx="2209800" cy="523220"/>
          </a:xfrm>
          <a:prstGeom prst="rect">
            <a:avLst/>
          </a:prstGeom>
          <a:solidFill>
            <a:srgbClr val="FFC1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 dirty="0"/>
              <a:t> </a:t>
            </a:r>
            <a:r>
              <a:rPr lang="uk-UA" sz="2800" i="1" dirty="0" smtClean="0"/>
              <a:t>Протон</a:t>
            </a:r>
            <a:endParaRPr lang="uk-UA" sz="2800" i="1" dirty="0"/>
          </a:p>
        </p:txBody>
      </p:sp>
      <p:sp>
        <p:nvSpPr>
          <p:cNvPr id="19678" name="Text Box 222"/>
          <p:cNvSpPr txBox="1">
            <a:spLocks noChangeArrowheads="1"/>
          </p:cNvSpPr>
          <p:nvPr/>
        </p:nvSpPr>
        <p:spPr bwMode="auto">
          <a:xfrm>
            <a:off x="228600" y="3962400"/>
            <a:ext cx="6248400" cy="1815882"/>
          </a:xfrm>
          <a:prstGeom prst="rect">
            <a:avLst/>
          </a:prstGeom>
          <a:solidFill>
            <a:srgbClr val="AF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/>
              <a:t> </a:t>
            </a:r>
            <a:r>
              <a:rPr lang="uk-UA" sz="2800" dirty="0" smtClean="0"/>
              <a:t>Частинка із зарядом -1 та масою, яка  в 1837 разів менша  маси найлегшого з атомів — атома  Гідрогену</a:t>
            </a:r>
            <a:endParaRPr lang="uk-UA" sz="2800" dirty="0"/>
          </a:p>
        </p:txBody>
      </p:sp>
      <p:sp>
        <p:nvSpPr>
          <p:cNvPr id="19684" name="Text Box 228"/>
          <p:cNvSpPr txBox="1">
            <a:spLocks noChangeArrowheads="1"/>
          </p:cNvSpPr>
          <p:nvPr/>
        </p:nvSpPr>
        <p:spPr bwMode="auto">
          <a:xfrm>
            <a:off x="6705600" y="4114800"/>
            <a:ext cx="2209800" cy="523220"/>
          </a:xfrm>
          <a:prstGeom prst="rect">
            <a:avLst/>
          </a:prstGeom>
          <a:solidFill>
            <a:srgbClr val="AFFF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i="1" dirty="0"/>
              <a:t> </a:t>
            </a:r>
            <a:r>
              <a:rPr lang="uk-UA" sz="2800" i="1" dirty="0" smtClean="0"/>
              <a:t>Електрон</a:t>
            </a:r>
            <a:endParaRPr lang="uk-UA" sz="2800" b="1" i="1" dirty="0"/>
          </a:p>
        </p:txBody>
      </p:sp>
      <p:sp>
        <p:nvSpPr>
          <p:cNvPr id="15" name="Text Box 222"/>
          <p:cNvSpPr txBox="1">
            <a:spLocks noChangeArrowheads="1"/>
          </p:cNvSpPr>
          <p:nvPr/>
        </p:nvSpPr>
        <p:spPr bwMode="auto">
          <a:xfrm>
            <a:off x="228600" y="5903893"/>
            <a:ext cx="678180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Елементарні частинки, </a:t>
            </a:r>
            <a:r>
              <a:rPr lang="uk-UA" sz="2800" dirty="0" smtClean="0"/>
              <a:t>які </a:t>
            </a:r>
            <a:r>
              <a:rPr lang="uk-UA" sz="2800" dirty="0" smtClean="0"/>
              <a:t>знаходяться </a:t>
            </a: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в </a:t>
            </a:r>
            <a:r>
              <a:rPr lang="uk-UA" sz="2800" dirty="0" smtClean="0"/>
              <a:t>ядрі атома називаються</a:t>
            </a:r>
            <a:endParaRPr lang="uk-UA" sz="2800" dirty="0"/>
          </a:p>
        </p:txBody>
      </p:sp>
      <p:sp>
        <p:nvSpPr>
          <p:cNvPr id="16" name="Text Box 228"/>
          <p:cNvSpPr txBox="1">
            <a:spLocks noChangeArrowheads="1"/>
          </p:cNvSpPr>
          <p:nvPr/>
        </p:nvSpPr>
        <p:spPr bwMode="auto">
          <a:xfrm>
            <a:off x="7162800" y="5867400"/>
            <a:ext cx="1752600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 smtClean="0"/>
              <a:t>нуклони</a:t>
            </a:r>
            <a:endParaRPr lang="uk-UA" sz="2800" b="1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52600" y="0"/>
            <a:ext cx="45131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Склад атома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fade thruBlk="1"/>
    <p:sndAc>
      <p:stSnd>
        <p:snd r:embed="rId2" name="coin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0" grpId="0" animBg="1"/>
      <p:bldP spid="19661" grpId="0" animBg="1"/>
      <p:bldP spid="19662" grpId="0" animBg="1"/>
      <p:bldP spid="19663" grpId="0" animBg="1"/>
      <p:bldP spid="19678" grpId="0" animBg="1"/>
      <p:bldP spid="1968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0" name="Picture 4" descr="AMDOUB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2675" y="2708275"/>
            <a:ext cx="1711325" cy="4149725"/>
          </a:xfrm>
          <a:prstGeom prst="rect">
            <a:avLst/>
          </a:prstGeom>
          <a:noFill/>
        </p:spPr>
      </p:pic>
      <p:sp>
        <p:nvSpPr>
          <p:cNvPr id="86021" name="WordArt 5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696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ED4D86"/>
                    </a:gs>
                  </a:gsLst>
                  <a:lin ang="5400000" scaled="1"/>
                </a:gradFill>
                <a:latin typeface="Segoe Script"/>
              </a:rPr>
              <a:t>Застосуйте свої знання</a:t>
            </a:r>
          </a:p>
        </p:txBody>
      </p:sp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620000" cy="120032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uk-UA" sz="3600" dirty="0" smtClean="0">
                <a:solidFill>
                  <a:sysClr val="windowText" lastClr="000000"/>
                </a:solidFill>
              </a:rPr>
              <a:t>Атомні ядра складаються з двох видів елементарних частинок: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762000" y="2895600"/>
            <a:ext cx="57150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електронів і протонів;</a:t>
            </a:r>
            <a:endParaRPr lang="uk-UA" sz="4000" dirty="0">
              <a:solidFill>
                <a:sysClr val="windowText" lastClr="000000"/>
              </a:solidFill>
            </a:endParaRP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762000" y="4800600"/>
            <a:ext cx="57150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dirty="0" smtClean="0">
                <a:solidFill>
                  <a:sysClr val="windowText" lastClr="000000"/>
                </a:solidFill>
              </a:rPr>
              <a:t> </a:t>
            </a:r>
            <a:r>
              <a:rPr lang="uk-UA" sz="4000" dirty="0" smtClean="0">
                <a:solidFill>
                  <a:sysClr val="windowText" lastClr="000000"/>
                </a:solidFill>
              </a:rPr>
              <a:t>електронів і нейтронів;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762000" y="3810000"/>
            <a:ext cx="57150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протонів і нейтронів;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85800" y="5791200"/>
            <a:ext cx="5791200" cy="70788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4000" dirty="0" smtClean="0">
                <a:solidFill>
                  <a:sysClr val="windowText" lastClr="000000"/>
                </a:solidFill>
              </a:rPr>
              <a:t>електронів і нуклонів;</a:t>
            </a:r>
          </a:p>
        </p:txBody>
      </p:sp>
    </p:spTree>
  </p:cSld>
  <p:clrMapOvr>
    <a:masterClrMapping/>
  </p:clrMapOvr>
  <p:transition spd="med">
    <p:fade thruBlk="1"/>
    <p:sndAc>
      <p:stSnd>
        <p:snd r:embed="rId2" name="cashreg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6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86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500"/>
                                        <p:tgtEl>
                                          <p:spTgt spid="86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7" grpId="0" animBg="1"/>
      <p:bldP spid="86027" grpId="1" animBg="1"/>
      <p:bldP spid="86028" grpId="0" animBg="1"/>
      <p:bldP spid="86028" grpId="1" animBg="1"/>
      <p:bldP spid="86029" grpId="0" animBg="1"/>
      <p:bldP spid="86030" grpId="0" animBg="1"/>
      <p:bldP spid="8603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7" name="Text Box 85"/>
          <p:cNvSpPr txBox="1">
            <a:spLocks noChangeArrowheads="1"/>
          </p:cNvSpPr>
          <p:nvPr/>
        </p:nvSpPr>
        <p:spPr bwMode="auto">
          <a:xfrm>
            <a:off x="1524000" y="0"/>
            <a:ext cx="5638800" cy="76944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допишіть </a:t>
            </a:r>
            <a:r>
              <a:rPr lang="uk-UA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вирази</a:t>
            </a:r>
          </a:p>
        </p:txBody>
      </p:sp>
      <p:sp>
        <p:nvSpPr>
          <p:cNvPr id="18518" name="Text Box 86"/>
          <p:cNvSpPr txBox="1">
            <a:spLocks noChangeArrowheads="1"/>
          </p:cNvSpPr>
          <p:nvPr/>
        </p:nvSpPr>
        <p:spPr bwMode="auto">
          <a:xfrm>
            <a:off x="685800" y="838200"/>
            <a:ext cx="4892725" cy="954107"/>
          </a:xfrm>
          <a:prstGeom prst="rect">
            <a:avLst/>
          </a:prstGeom>
          <a:solidFill>
            <a:srgbClr val="B9DC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 smtClean="0"/>
              <a:t>Яке </a:t>
            </a:r>
            <a:r>
              <a:rPr lang="uk-UA" sz="2800" b="1" dirty="0" smtClean="0"/>
              <a:t>масове</a:t>
            </a:r>
            <a:r>
              <a:rPr lang="uk-UA" sz="2800" dirty="0" smtClean="0"/>
              <a:t> (</a:t>
            </a:r>
            <a:r>
              <a:rPr lang="uk-UA" sz="2800" dirty="0" err="1" smtClean="0"/>
              <a:t>нуклонне</a:t>
            </a:r>
            <a:r>
              <a:rPr lang="uk-UA" sz="2800" dirty="0" smtClean="0"/>
              <a:t>)  число має елемент </a:t>
            </a:r>
            <a:r>
              <a:rPr lang="ru-RU" sz="2800" dirty="0" smtClean="0"/>
              <a:t>А</a:t>
            </a:r>
            <a:r>
              <a:rPr lang="en-US" sz="2800" dirty="0" smtClean="0"/>
              <a:t>l </a:t>
            </a:r>
            <a:r>
              <a:rPr lang="uk-UA" sz="2800" dirty="0" smtClean="0"/>
              <a:t>?</a:t>
            </a:r>
            <a:endParaRPr lang="uk-UA" sz="2400" dirty="0"/>
          </a:p>
        </p:txBody>
      </p:sp>
      <p:sp>
        <p:nvSpPr>
          <p:cNvPr id="18519" name="Text Box 87"/>
          <p:cNvSpPr txBox="1">
            <a:spLocks noChangeArrowheads="1"/>
          </p:cNvSpPr>
          <p:nvPr/>
        </p:nvSpPr>
        <p:spPr bwMode="auto">
          <a:xfrm>
            <a:off x="6629400" y="914400"/>
            <a:ext cx="1752601" cy="584775"/>
          </a:xfrm>
          <a:prstGeom prst="rect">
            <a:avLst/>
          </a:prstGeom>
          <a:solidFill>
            <a:srgbClr val="B9DC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 smtClean="0"/>
              <a:t>27</a:t>
            </a:r>
            <a:endParaRPr lang="uk-UA" sz="3200" b="1" dirty="0"/>
          </a:p>
        </p:txBody>
      </p:sp>
      <p:sp>
        <p:nvSpPr>
          <p:cNvPr id="18544" name="Text Box 112"/>
          <p:cNvSpPr txBox="1">
            <a:spLocks noChangeArrowheads="1"/>
          </p:cNvSpPr>
          <p:nvPr/>
        </p:nvSpPr>
        <p:spPr bwMode="auto">
          <a:xfrm>
            <a:off x="685800" y="1981200"/>
            <a:ext cx="4876800" cy="954107"/>
          </a:xfrm>
          <a:prstGeom prst="rect">
            <a:avLst/>
          </a:prstGeom>
          <a:solidFill>
            <a:srgbClr val="D1FFD1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2800" dirty="0" smtClean="0"/>
              <a:t>Скільки </a:t>
            </a:r>
            <a:r>
              <a:rPr lang="uk-UA" sz="2800" b="1" dirty="0" smtClean="0"/>
              <a:t>електронів</a:t>
            </a:r>
            <a:r>
              <a:rPr lang="uk-UA" sz="2800" dirty="0" smtClean="0"/>
              <a:t> має </a:t>
            </a:r>
            <a:r>
              <a:rPr lang="uk-UA" sz="2800" dirty="0" err="1" smtClean="0"/>
              <a:t>елемент—</a:t>
            </a:r>
            <a:r>
              <a:rPr lang="uk-UA" sz="2800" dirty="0" smtClean="0"/>
              <a:t> С</a:t>
            </a:r>
            <a:r>
              <a:rPr lang="en-US" sz="2800" dirty="0" smtClean="0"/>
              <a:t>l </a:t>
            </a:r>
            <a:r>
              <a:rPr lang="uk-UA" sz="2800" dirty="0" smtClean="0"/>
              <a:t>?</a:t>
            </a:r>
            <a:endParaRPr lang="uk-UA" sz="2800" dirty="0"/>
          </a:p>
        </p:txBody>
      </p:sp>
      <p:sp>
        <p:nvSpPr>
          <p:cNvPr id="18545" name="Text Box 113"/>
          <p:cNvSpPr txBox="1">
            <a:spLocks noChangeArrowheads="1"/>
          </p:cNvSpPr>
          <p:nvPr/>
        </p:nvSpPr>
        <p:spPr bwMode="auto">
          <a:xfrm>
            <a:off x="6629400" y="2057400"/>
            <a:ext cx="1752600" cy="584775"/>
          </a:xfrm>
          <a:prstGeom prst="rect">
            <a:avLst/>
          </a:prstGeom>
          <a:solidFill>
            <a:srgbClr val="D1FFD1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dirty="0" smtClean="0"/>
              <a:t> </a:t>
            </a:r>
            <a:r>
              <a:rPr lang="uk-UA" sz="3200" b="1" dirty="0" smtClean="0"/>
              <a:t>17</a:t>
            </a:r>
            <a:endParaRPr lang="uk-UA" sz="3200" b="1" dirty="0"/>
          </a:p>
        </p:txBody>
      </p:sp>
      <p:sp>
        <p:nvSpPr>
          <p:cNvPr id="18548" name="Text Box 116"/>
          <p:cNvSpPr txBox="1">
            <a:spLocks noChangeArrowheads="1"/>
          </p:cNvSpPr>
          <p:nvPr/>
        </p:nvSpPr>
        <p:spPr bwMode="auto">
          <a:xfrm>
            <a:off x="685800" y="3124200"/>
            <a:ext cx="4876800" cy="954107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dirty="0" smtClean="0"/>
              <a:t>Скільки  </a:t>
            </a:r>
            <a:r>
              <a:rPr lang="uk-UA" sz="2800" b="1" dirty="0" smtClean="0"/>
              <a:t>протонів</a:t>
            </a:r>
            <a:r>
              <a:rPr lang="uk-UA" sz="2800" dirty="0" smtClean="0"/>
              <a:t> має </a:t>
            </a:r>
            <a:r>
              <a:rPr lang="uk-UA" sz="2800" dirty="0" err="1" smtClean="0"/>
              <a:t>елемент—</a:t>
            </a:r>
            <a:r>
              <a:rPr lang="uk-UA" sz="2800" dirty="0" smtClean="0"/>
              <a:t> </a:t>
            </a:r>
            <a:r>
              <a:rPr lang="uk-UA" sz="2800" dirty="0" err="1" smtClean="0"/>
              <a:t>Са</a:t>
            </a:r>
            <a:r>
              <a:rPr lang="uk-UA" sz="2800" dirty="0" smtClean="0"/>
              <a:t> ?</a:t>
            </a:r>
            <a:endParaRPr lang="uk-UA" sz="2800" dirty="0"/>
          </a:p>
        </p:txBody>
      </p:sp>
      <p:sp>
        <p:nvSpPr>
          <p:cNvPr id="18549" name="Text Box 117"/>
          <p:cNvSpPr txBox="1">
            <a:spLocks noChangeArrowheads="1"/>
          </p:cNvSpPr>
          <p:nvPr/>
        </p:nvSpPr>
        <p:spPr bwMode="auto">
          <a:xfrm>
            <a:off x="6629400" y="3200400"/>
            <a:ext cx="1773072" cy="584775"/>
          </a:xfrm>
          <a:prstGeom prst="rect">
            <a:avLst/>
          </a:prstGeom>
          <a:solidFill>
            <a:srgbClr val="FFFFCC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 smtClean="0"/>
              <a:t>20</a:t>
            </a:r>
            <a:endParaRPr lang="uk-UA" sz="3200" b="1" dirty="0"/>
          </a:p>
        </p:txBody>
      </p:sp>
      <p:sp>
        <p:nvSpPr>
          <p:cNvPr id="18552" name="Text Box 120"/>
          <p:cNvSpPr txBox="1">
            <a:spLocks noChangeArrowheads="1"/>
          </p:cNvSpPr>
          <p:nvPr/>
        </p:nvSpPr>
        <p:spPr bwMode="auto">
          <a:xfrm>
            <a:off x="685800" y="4267200"/>
            <a:ext cx="4876800" cy="954107"/>
          </a:xfrm>
          <a:prstGeom prst="rect">
            <a:avLst/>
          </a:prstGeom>
          <a:solidFill>
            <a:srgbClr val="FFE0A3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В якого елемента </a:t>
            </a:r>
            <a:r>
              <a:rPr lang="uk-UA" sz="2800" b="1" dirty="0" smtClean="0"/>
              <a:t>протонне</a:t>
            </a:r>
            <a:r>
              <a:rPr lang="uk-UA" sz="2800" dirty="0" smtClean="0"/>
              <a:t> число дорівнює 26</a:t>
            </a:r>
            <a:endParaRPr lang="uk-UA" sz="2800" dirty="0"/>
          </a:p>
        </p:txBody>
      </p:sp>
      <p:sp>
        <p:nvSpPr>
          <p:cNvPr id="18553" name="Text Box 121"/>
          <p:cNvSpPr txBox="1">
            <a:spLocks noChangeArrowheads="1"/>
          </p:cNvSpPr>
          <p:nvPr/>
        </p:nvSpPr>
        <p:spPr bwMode="auto">
          <a:xfrm>
            <a:off x="6629400" y="4267200"/>
            <a:ext cx="1752600" cy="523220"/>
          </a:xfrm>
          <a:prstGeom prst="rect">
            <a:avLst/>
          </a:prstGeom>
          <a:solidFill>
            <a:srgbClr val="FFE0A3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dirty="0"/>
              <a:t> </a:t>
            </a:r>
            <a:r>
              <a:rPr lang="en-US" sz="2800" b="1" dirty="0" smtClean="0"/>
              <a:t>Fe</a:t>
            </a:r>
            <a:endParaRPr lang="uk-UA" sz="2800" b="1" dirty="0"/>
          </a:p>
        </p:txBody>
      </p:sp>
      <p:sp>
        <p:nvSpPr>
          <p:cNvPr id="18555" name="Text Box 123"/>
          <p:cNvSpPr txBox="1">
            <a:spLocks noChangeArrowheads="1"/>
          </p:cNvSpPr>
          <p:nvPr/>
        </p:nvSpPr>
        <p:spPr bwMode="auto">
          <a:xfrm>
            <a:off x="685801" y="5486400"/>
            <a:ext cx="4800599" cy="954107"/>
          </a:xfrm>
          <a:prstGeom prst="rect">
            <a:avLst/>
          </a:prstGeom>
          <a:solidFill>
            <a:srgbClr val="FFC1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 smtClean="0"/>
              <a:t>Скільки </a:t>
            </a:r>
            <a:r>
              <a:rPr lang="uk-UA" sz="2800" b="1" dirty="0" smtClean="0"/>
              <a:t>нейтронів</a:t>
            </a:r>
            <a:r>
              <a:rPr lang="uk-UA" sz="2800" dirty="0" smtClean="0"/>
              <a:t> має </a:t>
            </a:r>
            <a:r>
              <a:rPr lang="uk-UA" sz="2800" dirty="0" err="1" smtClean="0"/>
              <a:t>Оксиген</a:t>
            </a:r>
            <a:r>
              <a:rPr lang="uk-UA" sz="2800" dirty="0" smtClean="0"/>
              <a:t>?</a:t>
            </a:r>
            <a:endParaRPr lang="uk-UA" sz="2800" dirty="0"/>
          </a:p>
        </p:txBody>
      </p:sp>
      <p:sp>
        <p:nvSpPr>
          <p:cNvPr id="18556" name="Text Box 124"/>
          <p:cNvSpPr txBox="1">
            <a:spLocks noChangeArrowheads="1"/>
          </p:cNvSpPr>
          <p:nvPr/>
        </p:nvSpPr>
        <p:spPr bwMode="auto">
          <a:xfrm>
            <a:off x="6629400" y="5486400"/>
            <a:ext cx="1752600" cy="584775"/>
          </a:xfrm>
          <a:prstGeom prst="rect">
            <a:avLst/>
          </a:prstGeom>
          <a:solidFill>
            <a:srgbClr val="FFC1FF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b="1" dirty="0" smtClean="0"/>
              <a:t>8</a:t>
            </a:r>
            <a:endParaRPr lang="uk-UA" sz="3200" b="1" dirty="0"/>
          </a:p>
        </p:txBody>
      </p:sp>
    </p:spTree>
  </p:cSld>
  <p:clrMapOvr>
    <a:masterClrMapping/>
  </p:clrMapOvr>
  <p:transition spd="med">
    <p:fade thruBlk="1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7" grpId="0"/>
      <p:bldP spid="18518" grpId="0" animBg="1"/>
      <p:bldP spid="18519" grpId="0" animBg="1"/>
      <p:bldP spid="18544" grpId="0" animBg="1"/>
      <p:bldP spid="18545" grpId="0" animBg="1"/>
      <p:bldP spid="18548" grpId="0" animBg="1"/>
      <p:bldP spid="18549" grpId="0" animBg="1"/>
      <p:bldP spid="18552" grpId="0" animBg="1"/>
      <p:bldP spid="18553" grpId="0" animBg="1"/>
      <p:bldP spid="18555" grpId="0" animBg="1"/>
      <p:bldP spid="1855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533400" y="381000"/>
            <a:ext cx="769620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 dirty="0" smtClean="0">
                <a:latin typeface="Arial" pitchFamily="34" charset="0"/>
                <a:cs typeface="Arial" pitchFamily="34" charset="0"/>
              </a:rPr>
              <a:t>Заповніть порожні клітинки в таблиці</a:t>
            </a:r>
            <a:r>
              <a:rPr lang="uk-UA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uk-UA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" y="1371600"/>
          <a:ext cx="9143999" cy="495299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066800"/>
                <a:gridCol w="1066800"/>
                <a:gridCol w="1600200"/>
                <a:gridCol w="1219200"/>
                <a:gridCol w="1295400"/>
                <a:gridCol w="1384299"/>
                <a:gridCol w="1511300"/>
              </a:tblGrid>
              <a:tr h="540327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                                Елемент</a:t>
                      </a:r>
                      <a:endParaRPr lang="uk-UA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                       Число</a:t>
                      </a:r>
                      <a:endParaRPr lang="uk-UA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112067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Назва</a:t>
                      </a:r>
                      <a:endParaRPr lang="uk-UA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Символ</a:t>
                      </a:r>
                      <a:endParaRPr lang="uk-UA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Порядковий номер</a:t>
                      </a:r>
                      <a:endParaRPr lang="uk-UA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smtClean="0">
                          <a:latin typeface="Arial" pitchFamily="34" charset="0"/>
                          <a:cs typeface="Arial" pitchFamily="34" charset="0"/>
                        </a:rPr>
                        <a:t>Нуклонне число</a:t>
                      </a:r>
                      <a:endParaRPr lang="uk-UA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Arial" pitchFamily="34" charset="0"/>
                          <a:cs typeface="Arial" pitchFamily="34" charset="0"/>
                        </a:rPr>
                        <a:t>Протонів</a:t>
                      </a:r>
                      <a:br>
                        <a:rPr lang="uk-UA" sz="1800" b="1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uk-UA" sz="1800" b="1">
                          <a:latin typeface="Arial" pitchFamily="34" charset="0"/>
                          <a:cs typeface="Arial" pitchFamily="34" charset="0"/>
                        </a:rPr>
                        <a:t>  (р</a:t>
                      </a:r>
                      <a:r>
                        <a:rPr lang="uk-UA" sz="1800" b="1" baseline="30000">
                          <a:latin typeface="Arial" pitchFamily="34" charset="0"/>
                          <a:cs typeface="Arial" pitchFamily="34" charset="0"/>
                        </a:rPr>
                        <a:t>+ </a:t>
                      </a:r>
                      <a:r>
                        <a:rPr lang="uk-UA" sz="1800" b="1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uk-UA" sz="1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Нейтронів</a:t>
                      </a:r>
                      <a:b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 (</a:t>
                      </a:r>
                      <a:r>
                        <a:rPr lang="en-US" sz="1800" b="1" dirty="0"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1800" b="1" baseline="30000" dirty="0">
                          <a:latin typeface="Arial" pitchFamily="34" charset="0"/>
                          <a:cs typeface="Arial" pitchFamily="34" charset="0"/>
                        </a:rPr>
                        <a:t>o</a:t>
                      </a:r>
                      <a:r>
                        <a:rPr lang="en-US" sz="1800" b="1" dirty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uk-UA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 Електронів</a:t>
                      </a:r>
                      <a:b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     (е)</a:t>
                      </a:r>
                      <a:endParaRPr lang="uk-UA" sz="16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</a:tr>
              <a:tr h="540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Arial" pitchFamily="34" charset="0"/>
                          <a:cs typeface="Arial" pitchFamily="34" charset="0"/>
                        </a:rPr>
                        <a:t>Магній</a:t>
                      </a: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2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</a:tr>
              <a:tr h="540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S</a:t>
                      </a:r>
                      <a:endParaRPr lang="uk-UA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</a:tr>
              <a:tr h="540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29</a:t>
                      </a:r>
                      <a:endParaRPr lang="uk-UA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endParaRPr lang="uk-UA" sz="16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</a:tr>
              <a:tr h="540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uk-UA" sz="1800" b="1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dirty="0" smtClean="0"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  <a:endParaRPr lang="uk-UA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</a:tr>
              <a:tr h="5403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  <a:endParaRPr lang="uk-UA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</a:tr>
              <a:tr h="5903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8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Arial" pitchFamily="34" charset="0"/>
                          <a:cs typeface="Arial" pitchFamily="34" charset="0"/>
                        </a:rPr>
                        <a:t>      </a:t>
                      </a:r>
                      <a:r>
                        <a:rPr lang="en-US" sz="2800" b="1" dirty="0"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  <a:endParaRPr lang="uk-UA" sz="2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0960" marR="60960" marT="0" marB="0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219200" y="3048000"/>
            <a:ext cx="7620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Mg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8400" y="30480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12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38600" y="30480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24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30480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12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3200" y="30480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12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4800" y="30480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12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3581400"/>
            <a:ext cx="13716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err="1" smtClean="0">
                <a:latin typeface="Arial" pitchFamily="34" charset="0"/>
                <a:cs typeface="Arial" pitchFamily="34" charset="0"/>
              </a:rPr>
              <a:t>Сульфур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8400" y="36576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6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600" y="35814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1600" y="35814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6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35814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6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24800" y="35814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6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2971800"/>
            <a:ext cx="1066800" cy="45720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1295400" y="3581400"/>
            <a:ext cx="609600" cy="45720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угольник 22"/>
          <p:cNvSpPr/>
          <p:nvPr/>
        </p:nvSpPr>
        <p:spPr>
          <a:xfrm>
            <a:off x="2438400" y="4114800"/>
            <a:ext cx="685800" cy="45720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TextBox 24"/>
          <p:cNvSpPr txBox="1"/>
          <p:nvPr/>
        </p:nvSpPr>
        <p:spPr>
          <a:xfrm>
            <a:off x="1219200" y="41148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4114800"/>
            <a:ext cx="12192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err="1" smtClean="0">
                <a:latin typeface="Arial" pitchFamily="34" charset="0"/>
                <a:cs typeface="Arial" pitchFamily="34" charset="0"/>
              </a:rPr>
              <a:t>Купрум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38600" y="41148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64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81600" y="41148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29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41148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35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24800" y="41148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29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038600" y="4648200"/>
            <a:ext cx="685800" cy="53340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2" name="TextBox 31"/>
          <p:cNvSpPr txBox="1"/>
          <p:nvPr/>
        </p:nvSpPr>
        <p:spPr>
          <a:xfrm>
            <a:off x="1295400" y="46482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err="1" smtClean="0">
                <a:latin typeface="Arial" pitchFamily="34" charset="0"/>
                <a:cs typeface="Arial" pitchFamily="34" charset="0"/>
              </a:rPr>
              <a:t>Са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38400" y="47244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4648200"/>
            <a:ext cx="12192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Кальцій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57800" y="46482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53200" y="46482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924800" y="46482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257800" y="5181600"/>
            <a:ext cx="685800" cy="45720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9" name="TextBox 38"/>
          <p:cNvSpPr txBox="1"/>
          <p:nvPr/>
        </p:nvSpPr>
        <p:spPr>
          <a:xfrm>
            <a:off x="2438400" y="51816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7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24800" y="5181600"/>
            <a:ext cx="609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7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95400" y="51816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l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038600" y="5181600"/>
            <a:ext cx="609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35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53200" y="5181600"/>
            <a:ext cx="609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2800" b="1" dirty="0" smtClean="0">
                <a:latin typeface="Arial" pitchFamily="34" charset="0"/>
                <a:cs typeface="Arial" pitchFamily="34" charset="0"/>
              </a:rPr>
              <a:t>8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0" y="5181600"/>
            <a:ext cx="9906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Хлор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924800" y="5791200"/>
            <a:ext cx="685800" cy="45720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6" name="TextBox 45"/>
          <p:cNvSpPr txBox="1"/>
          <p:nvPr/>
        </p:nvSpPr>
        <p:spPr>
          <a:xfrm>
            <a:off x="5257800" y="5715000"/>
            <a:ext cx="609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30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14600" y="5715000"/>
            <a:ext cx="609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30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219200" y="5715000"/>
            <a:ext cx="6858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Zn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0" y="5715000"/>
            <a:ext cx="9906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Цинк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38600" y="5715000"/>
            <a:ext cx="609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65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629400" y="5715000"/>
            <a:ext cx="609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35</a:t>
            </a:r>
            <a:endParaRPr lang="uk-UA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  <p:sndAc>
      <p:stSnd>
        <p:snd r:embed="rId2" name="chimes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3" grpId="0" animBg="1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609600" y="228600"/>
            <a:ext cx="80010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uk-UA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Частинки, що складають атом</a:t>
            </a:r>
          </a:p>
        </p:txBody>
      </p:sp>
      <p:pic>
        <p:nvPicPr>
          <p:cNvPr id="22534" name="Picture 6" descr="Атом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990600"/>
            <a:ext cx="3657600" cy="3614738"/>
          </a:xfrm>
          <a:prstGeom prst="rect">
            <a:avLst/>
          </a:prstGeom>
          <a:noFill/>
        </p:spPr>
      </p:pic>
      <p:pic>
        <p:nvPicPr>
          <p:cNvPr id="22536" name="Picture 8" descr="ядро атома-прозор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2133600"/>
            <a:ext cx="1255713" cy="1195388"/>
          </a:xfrm>
          <a:prstGeom prst="rect">
            <a:avLst/>
          </a:prstGeom>
          <a:noFill/>
        </p:spPr>
      </p:pic>
      <p:sp>
        <p:nvSpPr>
          <p:cNvPr id="22537" name="AutoShape 9"/>
          <p:cNvSpPr>
            <a:spLocks noChangeArrowheads="1"/>
          </p:cNvSpPr>
          <p:nvPr/>
        </p:nvSpPr>
        <p:spPr bwMode="invGray">
          <a:xfrm flipH="1">
            <a:off x="3200400" y="1371600"/>
            <a:ext cx="1381125" cy="304800"/>
          </a:xfrm>
          <a:prstGeom prst="rightArrow">
            <a:avLst>
              <a:gd name="adj1" fmla="val 39213"/>
              <a:gd name="adj2" fmla="val 164929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724400" y="990600"/>
            <a:ext cx="3124200" cy="823913"/>
          </a:xfrm>
          <a:prstGeom prst="rect">
            <a:avLst/>
          </a:prstGeom>
          <a:solidFill>
            <a:srgbClr val="0E193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Електрони  </a:t>
            </a:r>
            <a:r>
              <a:rPr lang="uk-UA" sz="4800">
                <a:solidFill>
                  <a:srgbClr val="FF3300"/>
                </a:solidFill>
              </a:rPr>
              <a:t>е</a:t>
            </a:r>
            <a:r>
              <a:rPr lang="uk-UA" sz="4800" baseline="30000">
                <a:solidFill>
                  <a:srgbClr val="FF3300"/>
                </a:solidFill>
              </a:rPr>
              <a:t>- </a:t>
            </a: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4267200" y="1981200"/>
            <a:ext cx="4343400" cy="944563"/>
          </a:xfrm>
          <a:prstGeom prst="rect">
            <a:avLst/>
          </a:prstGeom>
          <a:solidFill>
            <a:srgbClr val="0E1930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Елементарні частинки, що несуть негативний заряд</a:t>
            </a:r>
            <a:endParaRPr lang="uk-UA" sz="2400">
              <a:solidFill>
                <a:srgbClr val="FF3300"/>
              </a:solidFill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3886200" y="3200400"/>
            <a:ext cx="6096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uk-UA" sz="3600" b="1"/>
              <a:t>+</a:t>
            </a:r>
          </a:p>
        </p:txBody>
      </p:sp>
      <p:sp>
        <p:nvSpPr>
          <p:cNvPr id="22541" name="AutoShape 13"/>
          <p:cNvSpPr>
            <a:spLocks noChangeArrowheads="1"/>
          </p:cNvSpPr>
          <p:nvPr/>
        </p:nvSpPr>
        <p:spPr bwMode="invGray">
          <a:xfrm flipH="1">
            <a:off x="4648200" y="3276600"/>
            <a:ext cx="990600" cy="304800"/>
          </a:xfrm>
          <a:prstGeom prst="rightArrow">
            <a:avLst>
              <a:gd name="adj1" fmla="val 39213"/>
              <a:gd name="adj2" fmla="val 118294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5791200" y="3048000"/>
            <a:ext cx="2895600" cy="823913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Протони  </a:t>
            </a:r>
            <a:r>
              <a:rPr lang="uk-UA" sz="4400">
                <a:solidFill>
                  <a:srgbClr val="FF3300"/>
                </a:solidFill>
              </a:rPr>
              <a:t>р</a:t>
            </a:r>
            <a:r>
              <a:rPr lang="uk-UA" sz="4800" baseline="30000">
                <a:solidFill>
                  <a:srgbClr val="FF3300"/>
                </a:solidFill>
              </a:rPr>
              <a:t>+ </a:t>
            </a:r>
            <a:endParaRPr lang="uk-UA" sz="4800">
              <a:solidFill>
                <a:srgbClr val="FF3300"/>
              </a:solidFill>
            </a:endParaRPr>
          </a:p>
        </p:txBody>
      </p:sp>
      <p:grpSp>
        <p:nvGrpSpPr>
          <p:cNvPr id="22543" name="Group 15"/>
          <p:cNvGrpSpPr>
            <a:grpSpLocks/>
          </p:cNvGrpSpPr>
          <p:nvPr/>
        </p:nvGrpSpPr>
        <p:grpSpPr bwMode="auto">
          <a:xfrm>
            <a:off x="3886200" y="5257800"/>
            <a:ext cx="609600" cy="533400"/>
            <a:chOff x="2109" y="3612"/>
            <a:chExt cx="227" cy="227"/>
          </a:xfrm>
        </p:grpSpPr>
        <p:sp>
          <p:nvSpPr>
            <p:cNvPr id="22544" name="Oval 16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126CD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22545" name="Oval 17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/>
            </a:p>
          </p:txBody>
        </p:sp>
      </p:grpSp>
      <p:sp>
        <p:nvSpPr>
          <p:cNvPr id="22546" name="AutoShape 18"/>
          <p:cNvSpPr>
            <a:spLocks noChangeArrowheads="1"/>
          </p:cNvSpPr>
          <p:nvPr/>
        </p:nvSpPr>
        <p:spPr bwMode="invGray">
          <a:xfrm flipH="1">
            <a:off x="4648200" y="5410200"/>
            <a:ext cx="990600" cy="304800"/>
          </a:xfrm>
          <a:prstGeom prst="rightArrow">
            <a:avLst>
              <a:gd name="adj1" fmla="val 39213"/>
              <a:gd name="adj2" fmla="val 118294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5867400" y="5029200"/>
            <a:ext cx="2895600" cy="823913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200">
                <a:solidFill>
                  <a:schemeClr val="bg1"/>
                </a:solidFill>
              </a:rPr>
              <a:t> Нейтрони  </a:t>
            </a:r>
            <a:r>
              <a:rPr lang="de-DE" sz="4400">
                <a:solidFill>
                  <a:srgbClr val="FF3300"/>
                </a:solidFill>
              </a:rPr>
              <a:t>n</a:t>
            </a:r>
            <a:r>
              <a:rPr lang="de-DE" sz="4800" baseline="30000">
                <a:solidFill>
                  <a:srgbClr val="FF3300"/>
                </a:solidFill>
              </a:rPr>
              <a:t>0</a:t>
            </a:r>
            <a:endParaRPr lang="uk-UA" sz="4800">
              <a:solidFill>
                <a:srgbClr val="FF3300"/>
              </a:solidFill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3581400" y="3962400"/>
            <a:ext cx="5334000" cy="822325"/>
          </a:xfrm>
          <a:prstGeom prst="rect">
            <a:avLst/>
          </a:prstGeom>
          <a:solidFill>
            <a:srgbClr val="0033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>
                <a:solidFill>
                  <a:schemeClr val="bg1"/>
                </a:solidFill>
              </a:rPr>
              <a:t> </a:t>
            </a:r>
            <a:r>
              <a:rPr lang="uk-UA" sz="2400">
                <a:solidFill>
                  <a:schemeClr val="bg1"/>
                </a:solidFill>
              </a:rPr>
              <a:t>Протони являють собою позитивно заряджені частинки із зарядом +1</a:t>
            </a:r>
            <a:endParaRPr lang="uk-UA" sz="2400">
              <a:solidFill>
                <a:srgbClr val="FF3300"/>
              </a:solidFill>
            </a:endParaRPr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3810000" y="6172200"/>
            <a:ext cx="4572000" cy="457200"/>
          </a:xfrm>
          <a:prstGeom prst="rect">
            <a:avLst/>
          </a:prstGeom>
          <a:solidFill>
            <a:srgbClr val="003300">
              <a:alpha val="9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>
                <a:solidFill>
                  <a:schemeClr val="bg1"/>
                </a:solidFill>
              </a:rPr>
              <a:t>Нейтрони не мають заряду</a:t>
            </a:r>
            <a:endParaRPr lang="uk-UA" sz="2400">
              <a:solidFill>
                <a:srgbClr val="FF3300"/>
              </a:solidFill>
            </a:endParaRPr>
          </a:p>
        </p:txBody>
      </p:sp>
      <p:sp>
        <p:nvSpPr>
          <p:cNvPr id="22550" name="AutoShape 22"/>
          <p:cNvSpPr>
            <a:spLocks/>
          </p:cNvSpPr>
          <p:nvPr/>
        </p:nvSpPr>
        <p:spPr bwMode="auto">
          <a:xfrm>
            <a:off x="2971800" y="3124200"/>
            <a:ext cx="914400" cy="3352800"/>
          </a:xfrm>
          <a:prstGeom prst="leftBrace">
            <a:avLst>
              <a:gd name="adj1" fmla="val 30556"/>
              <a:gd name="adj2" fmla="val 50000"/>
            </a:avLst>
          </a:prstGeom>
          <a:noFill/>
          <a:ln w="349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1066800" y="45720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>
                <a:solidFill>
                  <a:srgbClr val="FF3300"/>
                </a:solidFill>
              </a:rPr>
              <a:t>В ядрі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2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6" grpId="0" animBg="1"/>
      <p:bldP spid="22547" grpId="0" animBg="1"/>
      <p:bldP spid="22548" grpId="0" animBg="1"/>
      <p:bldP spid="22549" grpId="0" animBg="1"/>
      <p:bldP spid="22550" grpId="0" animBg="1"/>
      <p:bldP spid="225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391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ED4D86"/>
                    </a:gs>
                  </a:gsLst>
                  <a:lin ang="5400000" scaled="1"/>
                </a:gradFill>
                <a:latin typeface="Segoe Script"/>
              </a:rPr>
              <a:t>Застосуйте свої знання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0671" y="914400"/>
            <a:ext cx="736265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200" dirty="0" smtClean="0"/>
              <a:t>Запишіть символи нуклідів елементів</a:t>
            </a:r>
            <a:r>
              <a:rPr lang="uk-UA" sz="2000" dirty="0" smtClean="0"/>
              <a:t>:</a:t>
            </a:r>
            <a:endParaRPr lang="uk-UA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752600"/>
            <a:ext cx="32004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/>
              <a:t> Фосфору з масовим числом А = 31;</a:t>
            </a:r>
            <a:endParaRPr lang="uk-UA" sz="2800" dirty="0"/>
          </a:p>
        </p:txBody>
      </p:sp>
      <p:sp>
        <p:nvSpPr>
          <p:cNvPr id="7" name="Стрелка вправо 6"/>
          <p:cNvSpPr/>
          <p:nvPr/>
        </p:nvSpPr>
        <p:spPr bwMode="auto">
          <a:xfrm>
            <a:off x="4038600" y="1676400"/>
            <a:ext cx="1828800" cy="838200"/>
          </a:xfrm>
          <a:prstGeom prst="rightArrow">
            <a:avLst>
              <a:gd name="adj1" fmla="val 75396"/>
              <a:gd name="adj2" fmla="val 5000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ru-RU" sz="2000" b="1" dirty="0" err="1" smtClean="0">
                <a:solidFill>
                  <a:schemeClr val="tx1"/>
                </a:solidFill>
              </a:rPr>
              <a:t>нуклонне</a:t>
            </a:r>
            <a:r>
              <a:rPr lang="ru-RU" sz="2000" b="1" dirty="0" smtClean="0">
                <a:solidFill>
                  <a:schemeClr val="tx1"/>
                </a:solidFill>
              </a:rPr>
              <a:t> число</a:t>
            </a:r>
            <a:endParaRPr lang="de-DE" sz="2000" b="1" dirty="0" smtClean="0">
              <a:solidFill>
                <a:schemeClr val="tx1"/>
              </a:solidFill>
            </a:endParaRPr>
          </a:p>
          <a:p>
            <a:pPr lvl="0">
              <a:spcBef>
                <a:spcPct val="50000"/>
              </a:spcBef>
            </a:pPr>
            <a:endParaRPr lang="de-DE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4038600" y="2438400"/>
            <a:ext cx="1752600" cy="990600"/>
          </a:xfrm>
          <a:prstGeom prst="rightArrow">
            <a:avLst>
              <a:gd name="adj1" fmla="val 62722"/>
              <a:gd name="adj2" fmla="val 34893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uk-UA" dirty="0">
                <a:solidFill>
                  <a:sysClr val="windowText" lastClr="000000"/>
                </a:solidFill>
              </a:rPr>
              <a:t> </a:t>
            </a:r>
            <a:r>
              <a:rPr lang="uk-UA" sz="2000" b="1" dirty="0">
                <a:solidFill>
                  <a:sysClr val="windowText" lastClr="000000"/>
                </a:solidFill>
              </a:rPr>
              <a:t>протонне</a:t>
            </a:r>
          </a:p>
          <a:p>
            <a:r>
              <a:rPr lang="uk-UA" sz="2000" b="1" dirty="0">
                <a:solidFill>
                  <a:sysClr val="windowText" lastClr="000000"/>
                </a:solidFill>
              </a:rPr>
              <a:t>число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16002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solidFill>
                  <a:schemeClr val="bg1"/>
                </a:solidFill>
              </a:rPr>
              <a:t>Р</a:t>
            </a:r>
            <a:endParaRPr lang="uk-UA" sz="8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000" y="1600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31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0800" y="23622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15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3733800"/>
            <a:ext cx="32004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/>
              <a:t>Магнію з масовим числом  А = 25</a:t>
            </a:r>
            <a:endParaRPr lang="uk-UA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Mg</a:t>
            </a:r>
            <a:endParaRPr lang="uk-UA" sz="80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7000" y="3429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25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800" y="43434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12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5029200"/>
            <a:ext cx="3200400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err="1" smtClean="0"/>
              <a:t>Сульфуру</a:t>
            </a:r>
            <a:r>
              <a:rPr lang="uk-UA" sz="2800" dirty="0" smtClean="0"/>
              <a:t> з масовим числом А = 34</a:t>
            </a:r>
            <a:endParaRPr lang="uk-UA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7467600" y="51816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S</a:t>
            </a:r>
            <a:endParaRPr lang="uk-UA" sz="80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5181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34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586740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1</a:t>
            </a:r>
            <a:r>
              <a:rPr lang="en-US" sz="3600" dirty="0" smtClean="0">
                <a:solidFill>
                  <a:schemeClr val="bg1"/>
                </a:solidFill>
              </a:rPr>
              <a:t>6</a:t>
            </a:r>
            <a:endParaRPr lang="uk-UA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 thruBlk="1"/>
    <p:sndAc>
      <p:stSnd>
        <p:snd r:embed="rId2" name="hammer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838200" y="228600"/>
            <a:ext cx="76962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ED4D86"/>
                    </a:gs>
                  </a:gsLst>
                  <a:lin ang="5400000" scaled="1"/>
                </a:gradFill>
                <a:latin typeface="Segoe Script"/>
              </a:rPr>
              <a:t>Застосуйте свої знання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1371600"/>
            <a:ext cx="80772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dirty="0" smtClean="0"/>
              <a:t>Визначте кількість протонів та нейтронів для нуклідів</a:t>
            </a:r>
            <a:endParaRPr lang="uk-UA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2105561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dirty="0" smtClean="0">
                <a:solidFill>
                  <a:schemeClr val="bg1"/>
                </a:solidFill>
              </a:rPr>
              <a:t>Р</a:t>
            </a:r>
            <a:endParaRPr lang="uk-UA" sz="8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133600"/>
            <a:ext cx="91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bg1"/>
                </a:solidFill>
              </a:rPr>
              <a:t>3</a:t>
            </a:r>
            <a:r>
              <a:rPr lang="en-US" sz="3200" dirty="0" smtClean="0">
                <a:solidFill>
                  <a:schemeClr val="bg1"/>
                </a:solidFill>
              </a:rPr>
              <a:t>3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15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733800"/>
            <a:ext cx="99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28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12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3657600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Mg</a:t>
            </a:r>
            <a:endParaRPr lang="uk-UA" sz="8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5334000"/>
            <a:ext cx="91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S</a:t>
            </a:r>
            <a:endParaRPr lang="uk-UA" sz="8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410200"/>
            <a:ext cx="91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36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16</a:t>
            </a:r>
            <a:endParaRPr lang="uk-UA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2286000"/>
            <a:ext cx="60960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uk-UA" sz="2800" dirty="0" smtClean="0"/>
              <a:t>кількість протонів </a:t>
            </a:r>
            <a:r>
              <a:rPr lang="en-US" sz="2800" dirty="0" smtClean="0"/>
              <a:t> Z</a:t>
            </a:r>
            <a:r>
              <a:rPr lang="uk-UA" sz="2800" dirty="0" smtClean="0"/>
              <a:t> = 15;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/>
              <a:t>кількість нейтронів </a:t>
            </a:r>
            <a:r>
              <a:rPr lang="en-US" sz="2800" dirty="0" smtClean="0"/>
              <a:t> </a:t>
            </a:r>
            <a:r>
              <a:rPr lang="uk-UA" sz="2800" dirty="0" smtClean="0"/>
              <a:t>N = 33 - 15 = 18</a:t>
            </a:r>
            <a:endParaRPr lang="uk-UA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667000" y="3733800"/>
            <a:ext cx="60960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uk-UA" sz="2800" dirty="0" smtClean="0"/>
              <a:t>кількість протонів </a:t>
            </a:r>
            <a:r>
              <a:rPr lang="en-US" sz="2800" dirty="0" smtClean="0"/>
              <a:t> Z</a:t>
            </a:r>
            <a:r>
              <a:rPr lang="uk-UA" sz="2800" dirty="0" smtClean="0"/>
              <a:t> = 1</a:t>
            </a:r>
            <a:r>
              <a:rPr lang="en-US" sz="2800" dirty="0" smtClean="0"/>
              <a:t>2</a:t>
            </a:r>
            <a:r>
              <a:rPr lang="uk-UA" sz="2800" dirty="0" smtClean="0"/>
              <a:t>;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/>
              <a:t>кількість нейтронів </a:t>
            </a:r>
            <a:r>
              <a:rPr lang="en-US" sz="2800" dirty="0" smtClean="0"/>
              <a:t> </a:t>
            </a:r>
            <a:r>
              <a:rPr lang="uk-UA" sz="2800" dirty="0" smtClean="0"/>
              <a:t>N = </a:t>
            </a:r>
            <a:r>
              <a:rPr lang="en-US" sz="2800" dirty="0" smtClean="0"/>
              <a:t>28</a:t>
            </a:r>
            <a:r>
              <a:rPr lang="uk-UA" sz="2800" dirty="0" smtClean="0"/>
              <a:t> - 1</a:t>
            </a:r>
            <a:r>
              <a:rPr lang="en-US" sz="2800" dirty="0" smtClean="0"/>
              <a:t>2</a:t>
            </a:r>
            <a:r>
              <a:rPr lang="uk-UA" sz="2800" dirty="0" smtClean="0"/>
              <a:t> = 1</a:t>
            </a:r>
            <a:r>
              <a:rPr lang="en-US" sz="2800" dirty="0" smtClean="0"/>
              <a:t>6</a:t>
            </a:r>
            <a:endParaRPr lang="uk-UA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667000" y="5410200"/>
            <a:ext cx="60960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uk-UA" sz="2800" dirty="0" smtClean="0"/>
              <a:t>кількість протонів </a:t>
            </a:r>
            <a:r>
              <a:rPr lang="en-US" sz="2800" dirty="0" smtClean="0"/>
              <a:t> Z</a:t>
            </a:r>
            <a:r>
              <a:rPr lang="uk-UA" sz="2800" dirty="0" smtClean="0"/>
              <a:t> = 1</a:t>
            </a:r>
            <a:r>
              <a:rPr lang="en-US" sz="2800" dirty="0" smtClean="0"/>
              <a:t>6</a:t>
            </a:r>
            <a:r>
              <a:rPr lang="uk-UA" sz="2800" dirty="0" smtClean="0"/>
              <a:t>;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uk-UA" sz="2800" dirty="0" smtClean="0"/>
              <a:t>кількість нейтронів </a:t>
            </a:r>
            <a:r>
              <a:rPr lang="en-US" sz="2800" dirty="0" smtClean="0"/>
              <a:t> </a:t>
            </a:r>
            <a:r>
              <a:rPr lang="uk-UA" sz="2800" dirty="0" smtClean="0"/>
              <a:t>N = </a:t>
            </a:r>
            <a:r>
              <a:rPr lang="en-US" sz="2800" dirty="0" smtClean="0"/>
              <a:t>36</a:t>
            </a:r>
            <a:r>
              <a:rPr lang="uk-UA" sz="2800" dirty="0" smtClean="0"/>
              <a:t> - 1</a:t>
            </a:r>
            <a:r>
              <a:rPr lang="en-US" sz="2800" dirty="0" smtClean="0"/>
              <a:t>6</a:t>
            </a:r>
            <a:r>
              <a:rPr lang="uk-UA" sz="2800" dirty="0" smtClean="0"/>
              <a:t> = </a:t>
            </a:r>
            <a:r>
              <a:rPr lang="en-US" sz="2800" dirty="0" smtClean="0"/>
              <a:t>20</a:t>
            </a:r>
            <a:endParaRPr lang="uk-UA" sz="2800" dirty="0"/>
          </a:p>
        </p:txBody>
      </p:sp>
    </p:spTree>
  </p:cSld>
  <p:clrMapOvr>
    <a:masterClrMapping/>
  </p:clrMapOvr>
  <p:transition spd="med">
    <p:fade thruBlk="1"/>
    <p:sndAc>
      <p:stSnd>
        <p:snd r:embed="rId2" name="coin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5" descr="woman_leading_meeting_hg_cl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3809999" cy="6858000"/>
          </a:xfrm>
          <a:prstGeom prst="rect">
            <a:avLst/>
          </a:prstGeom>
          <a:noFill/>
        </p:spPr>
      </p:pic>
      <p:pic>
        <p:nvPicPr>
          <p:cNvPr id="99334" name="Picture 6" descr="poison_vial_hc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2895600"/>
            <a:ext cx="1828800" cy="2152650"/>
          </a:xfrm>
          <a:prstGeom prst="rect">
            <a:avLst/>
          </a:prstGeom>
          <a:noFill/>
        </p:spPr>
      </p:pic>
      <p:pic>
        <p:nvPicPr>
          <p:cNvPr id="99335" name="Picture 7" descr="bubbles_soap_hc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3124200"/>
            <a:ext cx="2235200" cy="3733800"/>
          </a:xfrm>
          <a:prstGeom prst="rect">
            <a:avLst/>
          </a:prstGeom>
          <a:noFill/>
        </p:spPr>
      </p:pic>
      <p:pic>
        <p:nvPicPr>
          <p:cNvPr id="8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7"/>
          <a:stretch>
            <a:fillRect/>
          </a:stretch>
        </p:blipFill>
        <p:spPr>
          <a:xfrm>
            <a:off x="8534400" y="6248400"/>
            <a:ext cx="304800" cy="304800"/>
          </a:xfrm>
          <a:prstGeom prst="rect">
            <a:avLst/>
          </a:prstGeom>
        </p:spPr>
      </p:pic>
      <p:sp>
        <p:nvSpPr>
          <p:cNvPr id="9" name="WordArt 11"/>
          <p:cNvSpPr>
            <a:spLocks noChangeArrowheads="1" noChangeShapeType="1" noTextEdit="1"/>
          </p:cNvSpPr>
          <p:nvPr/>
        </p:nvSpPr>
        <p:spPr bwMode="auto">
          <a:xfrm>
            <a:off x="3810001" y="228601"/>
            <a:ext cx="35814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/>
              </a:rPr>
              <a:t>Домашнє</a:t>
            </a:r>
            <a:br>
              <a:rPr lang="uk-UA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/>
              </a:rPr>
            </a:br>
            <a:r>
              <a:rPr lang="uk-UA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egoe Script"/>
              </a:rPr>
              <a:t> завдання</a:t>
            </a:r>
            <a:endParaRPr lang="uk-UA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egoe Script"/>
            </a:endParaRPr>
          </a:p>
        </p:txBody>
      </p:sp>
      <p:sp>
        <p:nvSpPr>
          <p:cNvPr id="99330" name="AutoShape 2"/>
          <p:cNvSpPr>
            <a:spLocks noChangeArrowheads="1"/>
          </p:cNvSpPr>
          <p:nvPr/>
        </p:nvSpPr>
        <p:spPr bwMode="gray">
          <a:xfrm>
            <a:off x="4953000" y="1219200"/>
            <a:ext cx="1600200" cy="1371600"/>
          </a:xfrm>
          <a:prstGeom prst="irregularSeal1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r>
              <a:rPr lang="uk-UA" sz="3200" b="1" dirty="0">
                <a:solidFill>
                  <a:schemeClr val="tx1"/>
                </a:solidFill>
              </a:rPr>
              <a:t> </a:t>
            </a:r>
            <a:r>
              <a:rPr lang="uk-UA" sz="2800" b="1" dirty="0" smtClean="0">
                <a:solidFill>
                  <a:schemeClr val="tx1"/>
                </a:solidFill>
              </a:rPr>
              <a:t>§13</a:t>
            </a:r>
            <a:endParaRPr lang="uk-UA" sz="2800" b="1" dirty="0">
              <a:solidFill>
                <a:schemeClr val="tx1"/>
              </a:solidFill>
            </a:endParaRPr>
          </a:p>
        </p:txBody>
      </p:sp>
      <p:pic>
        <p:nvPicPr>
          <p:cNvPr id="10" name="Picture 8" descr="BOOK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" y="5294782"/>
            <a:ext cx="2345635" cy="156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Рисунок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gray">
          <a:xfrm>
            <a:off x="2386263" y="296779"/>
            <a:ext cx="4267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Left"/>
              <a:lightRig rig="legacyFlat3" dir="t"/>
            </a:scene3d>
            <a:sp3d extrusionH="430200" prstMaterial="legacyMetal">
              <a:extrusionClr>
                <a:srgbClr val="65B8E1"/>
              </a:extrusionClr>
            </a:sp3d>
          </a:bodyPr>
          <a:lstStyle/>
          <a:p>
            <a:pPr algn="ctr"/>
            <a:r>
              <a:rPr lang="uk-UA" b="1" kern="10" dirty="0">
                <a:ln w="6350">
                  <a:round/>
                  <a:headEnd/>
                  <a:tailEnd/>
                </a:ln>
                <a:gradFill rotWithShape="1">
                  <a:gsLst>
                    <a:gs pos="0">
                      <a:srgbClr val="241292"/>
                    </a:gs>
                    <a:gs pos="50000">
                      <a:srgbClr val="E5F2FF"/>
                    </a:gs>
                    <a:gs pos="100000">
                      <a:srgbClr val="241292"/>
                    </a:gs>
                  </a:gsLst>
                  <a:lin ang="5400000" scaled="1"/>
                </a:gradFill>
                <a:latin typeface="Palatino Linotype"/>
              </a:rPr>
              <a:t>Джерела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285852" y="1720840"/>
            <a:ext cx="6572296" cy="341632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Григорович О.В. Хімія: </a:t>
            </a:r>
            <a:r>
              <a:rPr lang="uk-UA" sz="2400" b="1" dirty="0" err="1" smtClean="0"/>
              <a:t>підруч</a:t>
            </a:r>
            <a:r>
              <a:rPr lang="uk-UA" sz="2400" b="1" dirty="0" smtClean="0"/>
              <a:t>. для 8 класу </a:t>
            </a:r>
            <a:r>
              <a:rPr lang="uk-UA" sz="2400" b="1" dirty="0" err="1" smtClean="0"/>
              <a:t>загальноосвіт</a:t>
            </a:r>
            <a:r>
              <a:rPr lang="uk-UA" sz="2400" b="1" dirty="0" smtClean="0"/>
              <a:t>. </a:t>
            </a:r>
            <a:r>
              <a:rPr lang="uk-UA" sz="2400" b="1" dirty="0" err="1" smtClean="0"/>
              <a:t>навч.закл</a:t>
            </a:r>
            <a:r>
              <a:rPr lang="uk-UA" sz="2400" dirty="0" smtClean="0"/>
              <a:t>./ О.В. Григорович .̶  Харків: Вид-во «Ранок», 2016</a:t>
            </a:r>
          </a:p>
          <a:p>
            <a:r>
              <a:rPr lang="uk-UA" sz="2400" dirty="0" err="1" smtClean="0"/>
              <a:t>Шаповалов</a:t>
            </a:r>
            <a:r>
              <a:rPr lang="uk-UA" sz="2400" dirty="0" smtClean="0"/>
              <a:t> С.А. </a:t>
            </a:r>
            <a:r>
              <a:rPr lang="uk-UA" sz="2400" b="1" dirty="0" smtClean="0"/>
              <a:t>Хімія.</a:t>
            </a:r>
            <a:r>
              <a:rPr lang="uk-UA" sz="2400" dirty="0" smtClean="0"/>
              <a:t> </a:t>
            </a:r>
            <a:r>
              <a:rPr lang="uk-UA" sz="2400" b="1" dirty="0" smtClean="0"/>
              <a:t>Довідник старшокласника та абітурієнта.</a:t>
            </a:r>
            <a:r>
              <a:rPr lang="uk-UA" sz="2400" dirty="0" smtClean="0"/>
              <a:t> Харків. </a:t>
            </a:r>
            <a:r>
              <a:rPr lang="uk-UA" sz="2400" dirty="0" err="1" smtClean="0"/>
              <a:t>Торсінг</a:t>
            </a:r>
            <a:r>
              <a:rPr lang="uk-UA" sz="2400" dirty="0" smtClean="0"/>
              <a:t>, 2005.</a:t>
            </a:r>
          </a:p>
          <a:p>
            <a:r>
              <a:rPr lang="uk-UA" sz="2400" dirty="0" smtClean="0"/>
              <a:t>  Данильченко В.Є Халімон Є.В.  </a:t>
            </a:r>
            <a:r>
              <a:rPr lang="uk-UA" sz="2400" b="1" dirty="0" smtClean="0"/>
              <a:t>Хімія.</a:t>
            </a:r>
            <a:r>
              <a:rPr lang="uk-UA" sz="2400" dirty="0" smtClean="0"/>
              <a:t> </a:t>
            </a:r>
            <a:r>
              <a:rPr lang="uk-UA" sz="2400" b="1" dirty="0" smtClean="0"/>
              <a:t>Навчальний посібник. 8-9 класи </a:t>
            </a:r>
            <a:r>
              <a:rPr lang="uk-UA" sz="2400" dirty="0" smtClean="0"/>
              <a:t>– Харків.: Країна мрій, 2008. – 128с.</a:t>
            </a:r>
          </a:p>
        </p:txBody>
      </p:sp>
      <p:pic>
        <p:nvPicPr>
          <p:cNvPr id="50178" name="Picture 4" descr="smart_guy_reading_hg_clr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676400"/>
            <a:ext cx="518160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79" name="Picture 5" descr="Старинний глобуспрозорий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848100"/>
            <a:ext cx="272415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Атом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482" y="914400"/>
            <a:ext cx="2210718" cy="2184400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590800" y="1371600"/>
            <a:ext cx="6172200" cy="1815882"/>
          </a:xfrm>
          <a:prstGeom prst="rect">
            <a:avLst/>
          </a:prstGeom>
          <a:solidFill>
            <a:srgbClr val="0E1930">
              <a:alpha val="8705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rgbClr val="FFFFFF"/>
                </a:solidFill>
              </a:rPr>
              <a:t> </a:t>
            </a:r>
            <a:r>
              <a:rPr lang="uk-UA" sz="2800" dirty="0" smtClean="0">
                <a:solidFill>
                  <a:srgbClr val="FFFFFF"/>
                </a:solidFill>
              </a:rPr>
              <a:t>Запропонував назву частинки , що переносить електрику у 1891 році ірландський учений </a:t>
            </a:r>
            <a:br>
              <a:rPr lang="uk-UA" sz="2800" dirty="0" smtClean="0">
                <a:solidFill>
                  <a:srgbClr val="FFFFFF"/>
                </a:solidFill>
              </a:rPr>
            </a:br>
            <a:r>
              <a:rPr lang="uk-UA" sz="2800" dirty="0" err="1" smtClean="0">
                <a:solidFill>
                  <a:srgbClr val="66FFFF"/>
                </a:solidFill>
              </a:rPr>
              <a:t>Джорж</a:t>
            </a:r>
            <a:r>
              <a:rPr lang="uk-UA" sz="2800" dirty="0" smtClean="0">
                <a:solidFill>
                  <a:srgbClr val="66FFFF"/>
                </a:solidFill>
              </a:rPr>
              <a:t>  Джонсон </a:t>
            </a:r>
            <a:r>
              <a:rPr lang="uk-UA" sz="2800" dirty="0" err="1" smtClean="0">
                <a:solidFill>
                  <a:srgbClr val="66FFFF"/>
                </a:solidFill>
              </a:rPr>
              <a:t>Стогні</a:t>
            </a:r>
            <a:endParaRPr lang="uk-UA" sz="3200" dirty="0">
              <a:solidFill>
                <a:srgbClr val="66FFFF"/>
              </a:solidFill>
            </a:endParaRPr>
          </a:p>
        </p:txBody>
      </p:sp>
      <p:sp>
        <p:nvSpPr>
          <p:cNvPr id="21510" name="AutoShape 6"/>
          <p:cNvSpPr>
            <a:spLocks noChangeArrowheads="1"/>
          </p:cNvSpPr>
          <p:nvPr/>
        </p:nvSpPr>
        <p:spPr bwMode="invGray">
          <a:xfrm flipH="1">
            <a:off x="1676400" y="990600"/>
            <a:ext cx="1381125" cy="304800"/>
          </a:xfrm>
          <a:prstGeom prst="rightArrow">
            <a:avLst>
              <a:gd name="adj1" fmla="val 39213"/>
              <a:gd name="adj2" fmla="val 164929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533400" y="3810000"/>
            <a:ext cx="8382000" cy="2677656"/>
          </a:xfrm>
          <a:prstGeom prst="rect">
            <a:avLst/>
          </a:prstGeom>
          <a:solidFill>
            <a:srgbClr val="0E1930">
              <a:alpha val="8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rgbClr val="FFFFFF"/>
                </a:solidFill>
              </a:rPr>
              <a:t>   </a:t>
            </a:r>
            <a:r>
              <a:rPr lang="uk-UA" sz="2800" dirty="0" smtClean="0">
                <a:solidFill>
                  <a:srgbClr val="FFFFFF"/>
                </a:solidFill>
              </a:rPr>
              <a:t>Англійський вчений </a:t>
            </a:r>
            <a:r>
              <a:rPr lang="uk-UA" sz="2800" dirty="0" smtClean="0">
                <a:solidFill>
                  <a:srgbClr val="66FFFF"/>
                </a:solidFill>
              </a:rPr>
              <a:t>Джозеф Томсон  </a:t>
            </a:r>
            <a:r>
              <a:rPr lang="uk-UA" sz="2800" dirty="0" smtClean="0">
                <a:solidFill>
                  <a:srgbClr val="FFFFFF"/>
                </a:solidFill>
              </a:rPr>
              <a:t>довів, що електрони мають </a:t>
            </a:r>
            <a:r>
              <a:rPr lang="uk-UA" sz="2800" dirty="0" smtClean="0">
                <a:solidFill>
                  <a:srgbClr val="FF3300"/>
                </a:solidFill>
              </a:rPr>
              <a:t>негативний</a:t>
            </a:r>
            <a:r>
              <a:rPr lang="uk-UA" sz="2800" dirty="0" smtClean="0">
                <a:solidFill>
                  <a:srgbClr val="FFFFFF"/>
                </a:solidFill>
              </a:rPr>
              <a:t> </a:t>
            </a:r>
            <a:r>
              <a:rPr lang="uk-UA" sz="2800" dirty="0">
                <a:solidFill>
                  <a:srgbClr val="FFFFFF"/>
                </a:solidFill>
              </a:rPr>
              <a:t>електричний </a:t>
            </a:r>
            <a:r>
              <a:rPr lang="uk-UA" sz="2800" dirty="0" smtClean="0">
                <a:solidFill>
                  <a:srgbClr val="FFFFFF"/>
                </a:solidFill>
              </a:rPr>
              <a:t>заряд. Його  </a:t>
            </a:r>
            <a:r>
              <a:rPr lang="uk-UA" sz="2800" dirty="0">
                <a:solidFill>
                  <a:srgbClr val="FFFFFF"/>
                </a:solidFill>
              </a:rPr>
              <a:t>називають </a:t>
            </a:r>
            <a:r>
              <a:rPr lang="uk-UA" sz="2800" i="1" dirty="0">
                <a:solidFill>
                  <a:srgbClr val="FF33CC"/>
                </a:solidFill>
              </a:rPr>
              <a:t>елементарним</a:t>
            </a:r>
            <a:r>
              <a:rPr lang="uk-UA" sz="2800" dirty="0">
                <a:solidFill>
                  <a:srgbClr val="FFFFFF"/>
                </a:solidFill>
              </a:rPr>
              <a:t> </a:t>
            </a:r>
            <a:r>
              <a:rPr lang="uk-UA" sz="2800" dirty="0" smtClean="0">
                <a:solidFill>
                  <a:srgbClr val="FFFFFF"/>
                </a:solidFill>
              </a:rPr>
              <a:t>―</a:t>
            </a:r>
            <a:br>
              <a:rPr lang="uk-UA" sz="2800" dirty="0" smtClean="0">
                <a:solidFill>
                  <a:srgbClr val="FFFFFF"/>
                </a:solidFill>
              </a:rPr>
            </a:br>
            <a:r>
              <a:rPr lang="uk-UA" sz="2800" dirty="0" smtClean="0">
                <a:solidFill>
                  <a:srgbClr val="FFFFFF"/>
                </a:solidFill>
              </a:rPr>
              <a:t> </a:t>
            </a:r>
            <a:r>
              <a:rPr lang="uk-UA" sz="2800" dirty="0">
                <a:solidFill>
                  <a:srgbClr val="FFFFFF"/>
                </a:solidFill>
              </a:rPr>
              <a:t>він найменший із всіх зарядів </a:t>
            </a:r>
            <a:r>
              <a:rPr lang="uk-UA" sz="2800" dirty="0" smtClean="0">
                <a:solidFill>
                  <a:srgbClr val="FFFFFF"/>
                </a:solidFill>
              </a:rPr>
              <a:t>.</a:t>
            </a:r>
            <a:r>
              <a:rPr lang="uk-UA" sz="2000" dirty="0" smtClean="0">
                <a:solidFill>
                  <a:srgbClr val="FFFFFF"/>
                </a:solidFill>
              </a:rPr>
              <a:t> </a:t>
            </a:r>
            <a:r>
              <a:rPr lang="uk-UA" sz="2400" dirty="0" smtClean="0">
                <a:solidFill>
                  <a:srgbClr val="FFFFFF"/>
                </a:solidFill>
              </a:rPr>
              <a:t> </a:t>
            </a:r>
            <a:br>
              <a:rPr lang="uk-UA" sz="2400" dirty="0" smtClean="0">
                <a:solidFill>
                  <a:srgbClr val="FFFFFF"/>
                </a:solidFill>
              </a:rPr>
            </a:br>
            <a:r>
              <a:rPr lang="uk-UA" sz="2800" dirty="0" smtClean="0">
                <a:solidFill>
                  <a:srgbClr val="FFFFFF"/>
                </a:solidFill>
              </a:rPr>
              <a:t>Його маса 9,1</a:t>
            </a:r>
            <a:r>
              <a:rPr lang="en-US" sz="2800" dirty="0" smtClean="0">
                <a:solidFill>
                  <a:srgbClr val="FFFFFF"/>
                </a:solidFill>
              </a:rPr>
              <a:t>·</a:t>
            </a:r>
            <a:r>
              <a:rPr lang="uk-UA" sz="2800" dirty="0" smtClean="0">
                <a:solidFill>
                  <a:srgbClr val="FFFFFF"/>
                </a:solidFill>
              </a:rPr>
              <a:t>10</a:t>
            </a:r>
            <a:r>
              <a:rPr lang="uk-UA" sz="2800" baseline="30000" dirty="0" smtClean="0">
                <a:solidFill>
                  <a:srgbClr val="FFFFFF"/>
                </a:solidFill>
              </a:rPr>
              <a:t>―10</a:t>
            </a:r>
            <a:r>
              <a:rPr lang="uk-UA" sz="2800" dirty="0" smtClean="0">
                <a:solidFill>
                  <a:srgbClr val="FFFFFF"/>
                </a:solidFill>
              </a:rPr>
              <a:t> кг,  що в 1837 разів менше  маси  найлегшого з атомів ― атома Гідрогену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21513" name="WordArt 4"/>
          <p:cNvSpPr>
            <a:spLocks noChangeArrowheads="1" noChangeShapeType="1" noTextEdit="1"/>
          </p:cNvSpPr>
          <p:nvPr/>
        </p:nvSpPr>
        <p:spPr bwMode="gray">
          <a:xfrm>
            <a:off x="3124200" y="304800"/>
            <a:ext cx="4002088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Електрон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nimBg="1"/>
      <p:bldP spid="21510" grpId="0" animBg="1"/>
      <p:bldP spid="215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2013-03-14 19 25 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81000"/>
            <a:ext cx="3057525" cy="2376488"/>
          </a:xfrm>
          <a:prstGeom prst="rect">
            <a:avLst/>
          </a:prstGeom>
          <a:noFill/>
        </p:spPr>
      </p:pic>
      <p:sp>
        <p:nvSpPr>
          <p:cNvPr id="20485" name="AutoShape 5"/>
          <p:cNvSpPr>
            <a:spLocks noChangeArrowheads="1"/>
          </p:cNvSpPr>
          <p:nvPr/>
        </p:nvSpPr>
        <p:spPr bwMode="invGray">
          <a:xfrm flipH="1">
            <a:off x="7391400" y="533400"/>
            <a:ext cx="1381125" cy="533400"/>
          </a:xfrm>
          <a:prstGeom prst="rightArrow">
            <a:avLst>
              <a:gd name="adj1" fmla="val 39213"/>
              <a:gd name="adj2" fmla="val 94245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uk-UA"/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638800" y="5334000"/>
            <a:ext cx="2286000" cy="823913"/>
          </a:xfrm>
          <a:prstGeom prst="rect">
            <a:avLst/>
          </a:prstGeom>
          <a:solidFill>
            <a:srgbClr val="0E1930">
              <a:alpha val="8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800">
                <a:solidFill>
                  <a:srgbClr val="FF3300"/>
                </a:solidFill>
              </a:rPr>
              <a:t>е</a:t>
            </a:r>
            <a:r>
              <a:rPr lang="uk-UA" sz="4800" baseline="30000">
                <a:solidFill>
                  <a:srgbClr val="FF3300"/>
                </a:solidFill>
              </a:rPr>
              <a:t>- = </a:t>
            </a:r>
            <a:r>
              <a:rPr lang="uk-UA" sz="4800">
                <a:solidFill>
                  <a:srgbClr val="FF3300"/>
                </a:solidFill>
              </a:rPr>
              <a:t>10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572000" y="3048000"/>
            <a:ext cx="4114800" cy="1815882"/>
          </a:xfrm>
          <a:prstGeom prst="rect">
            <a:avLst/>
          </a:prstGeom>
          <a:solidFill>
            <a:srgbClr val="0E1930">
              <a:alpha val="70000"/>
            </a:srgbClr>
          </a:solidFill>
          <a:ln w="76200">
            <a:pattFill prst="lgCheck">
              <a:fgClr>
                <a:srgbClr val="48C3E0"/>
              </a:fgClr>
              <a:bgClr>
                <a:srgbClr val="FFFFFF"/>
              </a:bgClr>
            </a:patt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dirty="0">
                <a:solidFill>
                  <a:srgbClr val="FFFFFF"/>
                </a:solidFill>
              </a:rPr>
              <a:t>Кількість електронів дорівнює порядковому номеру хімічного елемента</a:t>
            </a:r>
            <a:endParaRPr lang="uk-UA" sz="2800" dirty="0">
              <a:solidFill>
                <a:srgbClr val="FF3300"/>
              </a:solidFill>
            </a:endParaRPr>
          </a:p>
        </p:txBody>
      </p:sp>
      <p:pic>
        <p:nvPicPr>
          <p:cNvPr id="20489" name="Picture 9" descr="Атом-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09800"/>
            <a:ext cx="4114800" cy="4154488"/>
          </a:xfrm>
          <a:prstGeom prst="rect">
            <a:avLst/>
          </a:prstGeom>
          <a:noFill/>
        </p:spPr>
      </p:pic>
      <p:sp>
        <p:nvSpPr>
          <p:cNvPr id="20491" name="WordArt 4"/>
          <p:cNvSpPr>
            <a:spLocks noChangeArrowheads="1" noChangeShapeType="1" noTextEdit="1"/>
          </p:cNvSpPr>
          <p:nvPr/>
        </p:nvSpPr>
        <p:spPr bwMode="gray">
          <a:xfrm>
            <a:off x="457200" y="304800"/>
            <a:ext cx="3276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Кількість</a:t>
            </a:r>
          </a:p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електронів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  <p:bldP spid="2048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7" name="Oval 147"/>
          <p:cNvSpPr>
            <a:spLocks noChangeArrowheads="1"/>
          </p:cNvSpPr>
          <p:nvPr/>
        </p:nvSpPr>
        <p:spPr bwMode="auto">
          <a:xfrm>
            <a:off x="5410200" y="43434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uk-UA" sz="3600" b="1"/>
              <a:t>+</a:t>
            </a:r>
          </a:p>
        </p:txBody>
      </p:sp>
      <p:grpSp>
        <p:nvGrpSpPr>
          <p:cNvPr id="5268" name="Group 148"/>
          <p:cNvGrpSpPr>
            <a:grpSpLocks/>
          </p:cNvGrpSpPr>
          <p:nvPr/>
        </p:nvGrpSpPr>
        <p:grpSpPr bwMode="auto">
          <a:xfrm>
            <a:off x="5410200" y="5562600"/>
            <a:ext cx="838200" cy="762000"/>
            <a:chOff x="2109" y="3612"/>
            <a:chExt cx="227" cy="227"/>
          </a:xfrm>
        </p:grpSpPr>
        <p:sp>
          <p:nvSpPr>
            <p:cNvPr id="5269" name="Oval 14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126CD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270" name="Oval 15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/>
            </a:p>
          </p:txBody>
        </p:sp>
      </p:grpSp>
      <p:sp>
        <p:nvSpPr>
          <p:cNvPr id="5271" name="AutoShape 151"/>
          <p:cNvSpPr>
            <a:spLocks noChangeArrowheads="1"/>
          </p:cNvSpPr>
          <p:nvPr/>
        </p:nvSpPr>
        <p:spPr bwMode="auto">
          <a:xfrm>
            <a:off x="6400800" y="4191000"/>
            <a:ext cx="2133600" cy="1066800"/>
          </a:xfrm>
          <a:prstGeom prst="leftArrow">
            <a:avLst>
              <a:gd name="adj1" fmla="val 63389"/>
              <a:gd name="adj2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3200"/>
              <a:t>протон</a:t>
            </a:r>
          </a:p>
        </p:txBody>
      </p:sp>
      <p:sp>
        <p:nvSpPr>
          <p:cNvPr id="5272" name="AutoShape 152"/>
          <p:cNvSpPr>
            <a:spLocks noChangeArrowheads="1"/>
          </p:cNvSpPr>
          <p:nvPr/>
        </p:nvSpPr>
        <p:spPr bwMode="auto">
          <a:xfrm>
            <a:off x="6400800" y="5410200"/>
            <a:ext cx="2133600" cy="1066800"/>
          </a:xfrm>
          <a:prstGeom prst="lef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3200"/>
              <a:t> нейтрон</a:t>
            </a:r>
          </a:p>
        </p:txBody>
      </p:sp>
      <p:sp>
        <p:nvSpPr>
          <p:cNvPr id="5274" name="Text Box 154"/>
          <p:cNvSpPr txBox="1">
            <a:spLocks noChangeArrowheads="1"/>
          </p:cNvSpPr>
          <p:nvPr/>
        </p:nvSpPr>
        <p:spPr bwMode="auto">
          <a:xfrm>
            <a:off x="5867400" y="533400"/>
            <a:ext cx="3048000" cy="304698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Ядро атома складається з</a:t>
            </a:r>
            <a:br>
              <a:rPr lang="uk-UA" sz="3200" dirty="0">
                <a:solidFill>
                  <a:schemeClr val="bg1"/>
                </a:solidFill>
              </a:rPr>
            </a:b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dirty="0">
                <a:solidFill>
                  <a:srgbClr val="FF33CC"/>
                </a:solidFill>
              </a:rPr>
              <a:t>протонів</a:t>
            </a:r>
            <a:r>
              <a:rPr lang="uk-UA" sz="3200" dirty="0">
                <a:solidFill>
                  <a:schemeClr val="bg1"/>
                </a:solidFill>
              </a:rPr>
              <a:t> та </a:t>
            </a:r>
            <a:r>
              <a:rPr lang="uk-UA" sz="3200" dirty="0">
                <a:solidFill>
                  <a:srgbClr val="599EF1"/>
                </a:solidFill>
              </a:rPr>
              <a:t>нейтронів</a:t>
            </a:r>
            <a:r>
              <a:rPr lang="uk-UA" sz="3200" dirty="0">
                <a:solidFill>
                  <a:schemeClr val="bg1"/>
                </a:solidFill>
              </a:rPr>
              <a:t>, які мають назву</a:t>
            </a:r>
            <a:r>
              <a:rPr lang="uk-UA" sz="3200" dirty="0">
                <a:solidFill>
                  <a:srgbClr val="2781ED"/>
                </a:solidFill>
              </a:rPr>
              <a:t> </a:t>
            </a:r>
            <a:r>
              <a:rPr lang="uk-UA" sz="3200" dirty="0">
                <a:solidFill>
                  <a:srgbClr val="FF3300"/>
                </a:solidFill>
              </a:rPr>
              <a:t>нуклони</a:t>
            </a:r>
          </a:p>
        </p:txBody>
      </p:sp>
      <p:sp>
        <p:nvSpPr>
          <p:cNvPr id="5277" name="WordArt 157"/>
          <p:cNvSpPr>
            <a:spLocks noChangeArrowheads="1" noChangeShapeType="1" noTextEdit="1"/>
          </p:cNvSpPr>
          <p:nvPr/>
        </p:nvSpPr>
        <p:spPr bwMode="auto">
          <a:xfrm rot="304818">
            <a:off x="304800" y="384175"/>
            <a:ext cx="4951413" cy="14319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uk-UA" sz="3600" b="1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095182" scaled="1"/>
                </a:gradFill>
                <a:latin typeface="Monotype Corsiva"/>
              </a:rPr>
              <a:t>Ядро атома</a:t>
            </a:r>
          </a:p>
        </p:txBody>
      </p:sp>
      <p:pic>
        <p:nvPicPr>
          <p:cNvPr id="5280" name="Picture 160" descr="ядро атом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209800"/>
            <a:ext cx="3657600" cy="3427413"/>
          </a:xfrm>
          <a:prstGeom prst="rect">
            <a:avLst/>
          </a:prstGeom>
          <a:noFill/>
        </p:spPr>
      </p:pic>
      <p:pic>
        <p:nvPicPr>
          <p:cNvPr id="5281" name="Picture 161" descr="2013-03-14 11 14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981200"/>
            <a:ext cx="4038600" cy="38290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7" grpId="0" animBg="1"/>
      <p:bldP spid="5271" grpId="0" animBg="1"/>
      <p:bldP spid="5272" grpId="0" animBg="1"/>
      <p:bldP spid="52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990600" y="1066800"/>
            <a:ext cx="6781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000" dirty="0">
                <a:solidFill>
                  <a:schemeClr val="accent1"/>
                </a:solidFill>
              </a:rPr>
              <a:t>Ядро складається з </a:t>
            </a:r>
            <a:r>
              <a:rPr lang="uk-UA" sz="4000" dirty="0" smtClean="0">
                <a:solidFill>
                  <a:schemeClr val="accent1"/>
                </a:solidFill>
              </a:rPr>
              <a:t/>
            </a:r>
            <a:br>
              <a:rPr lang="uk-UA" sz="4000" dirty="0" smtClean="0">
                <a:solidFill>
                  <a:schemeClr val="accent1"/>
                </a:solidFill>
              </a:rPr>
            </a:br>
            <a:r>
              <a:rPr lang="uk-UA" sz="4000" dirty="0" smtClean="0">
                <a:solidFill>
                  <a:schemeClr val="accent1"/>
                </a:solidFill>
              </a:rPr>
              <a:t>двох </a:t>
            </a:r>
            <a:r>
              <a:rPr lang="uk-UA" sz="4000" dirty="0">
                <a:solidFill>
                  <a:schemeClr val="accent1"/>
                </a:solidFill>
              </a:rPr>
              <a:t>видів </a:t>
            </a:r>
            <a:r>
              <a:rPr lang="uk-UA" sz="4000" dirty="0" smtClean="0">
                <a:solidFill>
                  <a:schemeClr val="accent1"/>
                </a:solidFill>
              </a:rPr>
              <a:t>елементарних</a:t>
            </a:r>
            <a:br>
              <a:rPr lang="uk-UA" sz="4000" dirty="0" smtClean="0">
                <a:solidFill>
                  <a:schemeClr val="accent1"/>
                </a:solidFill>
              </a:rPr>
            </a:br>
            <a:r>
              <a:rPr lang="uk-UA" sz="4000" dirty="0" smtClean="0">
                <a:solidFill>
                  <a:schemeClr val="accent1"/>
                </a:solidFill>
              </a:rPr>
              <a:t> </a:t>
            </a:r>
            <a:r>
              <a:rPr lang="uk-UA" sz="4000" dirty="0">
                <a:solidFill>
                  <a:schemeClr val="accent1"/>
                </a:solidFill>
              </a:rPr>
              <a:t>частинок ― </a:t>
            </a:r>
            <a:r>
              <a:rPr lang="uk-UA" sz="4000" dirty="0" smtClean="0">
                <a:solidFill>
                  <a:schemeClr val="bg1"/>
                </a:solidFill>
              </a:rPr>
              <a:t/>
            </a:r>
            <a:br>
              <a:rPr lang="uk-UA" sz="4000" dirty="0" smtClean="0">
                <a:solidFill>
                  <a:schemeClr val="bg1"/>
                </a:solidFill>
              </a:rPr>
            </a:br>
            <a:r>
              <a:rPr lang="uk-UA" sz="4000" i="1" dirty="0" smtClean="0">
                <a:solidFill>
                  <a:srgbClr val="FF3300"/>
                </a:solidFill>
              </a:rPr>
              <a:t>протонів </a:t>
            </a:r>
            <a:r>
              <a:rPr lang="uk-UA" sz="4000" dirty="0" smtClean="0">
                <a:solidFill>
                  <a:schemeClr val="bg1"/>
                </a:solidFill>
              </a:rPr>
              <a:t>і </a:t>
            </a:r>
            <a:r>
              <a:rPr lang="uk-UA" sz="4000" i="1" dirty="0">
                <a:solidFill>
                  <a:srgbClr val="FF3300"/>
                </a:solidFill>
              </a:rPr>
              <a:t>нейтронів</a:t>
            </a:r>
            <a:r>
              <a:rPr lang="uk-UA" sz="4000" dirty="0" smtClean="0">
                <a:solidFill>
                  <a:schemeClr val="bg1"/>
                </a:solidFill>
              </a:rPr>
              <a:t>,</a:t>
            </a:r>
            <a:br>
              <a:rPr lang="uk-UA" sz="4000" dirty="0" smtClean="0">
                <a:solidFill>
                  <a:schemeClr val="bg1"/>
                </a:solidFill>
              </a:rPr>
            </a:br>
            <a:r>
              <a:rPr lang="uk-UA" sz="4000" dirty="0" smtClean="0">
                <a:solidFill>
                  <a:schemeClr val="bg1"/>
                </a:solidFill>
              </a:rPr>
              <a:t> </a:t>
            </a:r>
            <a:r>
              <a:rPr lang="uk-UA" sz="4000" dirty="0" smtClean="0">
                <a:solidFill>
                  <a:schemeClr val="accent1"/>
                </a:solidFill>
              </a:rPr>
              <a:t>які </a:t>
            </a:r>
            <a:r>
              <a:rPr lang="uk-UA" sz="4000" dirty="0">
                <a:solidFill>
                  <a:schemeClr val="accent1"/>
                </a:solidFill>
              </a:rPr>
              <a:t>об</a:t>
            </a:r>
            <a:r>
              <a:rPr lang="en-US" sz="4000" dirty="0">
                <a:solidFill>
                  <a:schemeClr val="accent1"/>
                </a:solidFill>
                <a:latin typeface="Kristen ITC" pitchFamily="66" charset="0"/>
              </a:rPr>
              <a:t>‘</a:t>
            </a:r>
            <a:r>
              <a:rPr lang="uk-UA" sz="4000" dirty="0" err="1">
                <a:solidFill>
                  <a:schemeClr val="accent1"/>
                </a:solidFill>
              </a:rPr>
              <a:t>єднуються</a:t>
            </a:r>
            <a:r>
              <a:rPr lang="uk-UA" sz="4000" dirty="0">
                <a:solidFill>
                  <a:schemeClr val="accent1"/>
                </a:solidFill>
              </a:rPr>
              <a:t> </a:t>
            </a:r>
            <a:r>
              <a:rPr lang="uk-UA" sz="4000" dirty="0" smtClean="0">
                <a:solidFill>
                  <a:schemeClr val="accent1"/>
                </a:solidFill>
              </a:rPr>
              <a:t/>
            </a:r>
            <a:br>
              <a:rPr lang="uk-UA" sz="4000" dirty="0" smtClean="0">
                <a:solidFill>
                  <a:schemeClr val="accent1"/>
                </a:solidFill>
              </a:rPr>
            </a:br>
            <a:r>
              <a:rPr lang="uk-UA" sz="4000" dirty="0" smtClean="0">
                <a:solidFill>
                  <a:schemeClr val="accent1"/>
                </a:solidFill>
              </a:rPr>
              <a:t>загальною </a:t>
            </a:r>
            <a:r>
              <a:rPr lang="uk-UA" sz="4000" dirty="0">
                <a:solidFill>
                  <a:schemeClr val="accent1"/>
                </a:solidFill>
              </a:rPr>
              <a:t>назвою </a:t>
            </a:r>
            <a:r>
              <a:rPr lang="uk-UA" sz="4000" dirty="0" smtClean="0">
                <a:solidFill>
                  <a:schemeClr val="bg1"/>
                </a:solidFill>
              </a:rPr>
              <a:t/>
            </a:r>
            <a:br>
              <a:rPr lang="uk-UA" sz="4000" dirty="0" smtClean="0">
                <a:solidFill>
                  <a:schemeClr val="bg1"/>
                </a:solidFill>
              </a:rPr>
            </a:br>
            <a:r>
              <a:rPr lang="uk-UA" sz="4000" i="1" dirty="0" smtClean="0">
                <a:solidFill>
                  <a:srgbClr val="FF3300"/>
                </a:solidFill>
              </a:rPr>
              <a:t>нуклони</a:t>
            </a:r>
            <a:endParaRPr lang="en-US" sz="4000" i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med">
    <p:fade thruBlk="1"/>
    <p:sndAc>
      <p:stSnd>
        <p:snd r:embed="rId2" name="drumroll.wav" builtIn="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429000" y="2286000"/>
            <a:ext cx="5562600" cy="1411288"/>
          </a:xfrm>
          <a:prstGeom prst="rect">
            <a:avLst/>
          </a:prstGeom>
          <a:solidFill>
            <a:srgbClr val="003300">
              <a:alpha val="87000"/>
            </a:srgbClr>
          </a:solidFill>
          <a:ln w="381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  Сума кількості </a:t>
            </a:r>
            <a:r>
              <a:rPr lang="uk-UA" sz="2800" dirty="0">
                <a:solidFill>
                  <a:srgbClr val="FF33CC"/>
                </a:solidFill>
              </a:rPr>
              <a:t>протонів</a:t>
            </a:r>
            <a:r>
              <a:rPr lang="uk-UA" sz="2800" dirty="0">
                <a:solidFill>
                  <a:schemeClr val="bg1"/>
                </a:solidFill>
              </a:rPr>
              <a:t> та </a:t>
            </a:r>
            <a:r>
              <a:rPr lang="uk-UA" sz="2800" dirty="0">
                <a:solidFill>
                  <a:srgbClr val="2781ED"/>
                </a:solidFill>
              </a:rPr>
              <a:t>нейтронів </a:t>
            </a:r>
            <a:r>
              <a:rPr lang="uk-UA" sz="2800" dirty="0">
                <a:solidFill>
                  <a:schemeClr val="bg1"/>
                </a:solidFill>
              </a:rPr>
              <a:t>називається  </a:t>
            </a:r>
            <a:r>
              <a:rPr lang="uk-UA" sz="2800" dirty="0" err="1">
                <a:solidFill>
                  <a:srgbClr val="FF3300"/>
                </a:solidFill>
              </a:rPr>
              <a:t>нуклонне</a:t>
            </a:r>
            <a:r>
              <a:rPr lang="uk-UA" sz="2800" dirty="0">
                <a:solidFill>
                  <a:schemeClr val="bg1"/>
                </a:solidFill>
              </a:rPr>
              <a:t>, або </a:t>
            </a:r>
            <a:r>
              <a:rPr lang="uk-UA" sz="2800" dirty="0">
                <a:solidFill>
                  <a:srgbClr val="FF3300"/>
                </a:solidFill>
              </a:rPr>
              <a:t>масове</a:t>
            </a:r>
            <a:r>
              <a:rPr lang="uk-UA" sz="2800" dirty="0">
                <a:solidFill>
                  <a:schemeClr val="bg1"/>
                </a:solidFill>
              </a:rPr>
              <a:t>  число</a:t>
            </a:r>
            <a:endParaRPr lang="uk-UA" sz="2800" dirty="0">
              <a:solidFill>
                <a:srgbClr val="2781ED"/>
              </a:solidFill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514600" y="5105400"/>
            <a:ext cx="6629400" cy="1373188"/>
          </a:xfrm>
          <a:prstGeom prst="rect">
            <a:avLst/>
          </a:prstGeom>
          <a:solidFill>
            <a:srgbClr val="003300">
              <a:alpha val="8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uk-UA" sz="2800" dirty="0" err="1">
                <a:solidFill>
                  <a:srgbClr val="FF3300"/>
                </a:solidFill>
              </a:rPr>
              <a:t>нуклонне</a:t>
            </a:r>
            <a:r>
              <a:rPr lang="uk-UA" sz="2800" dirty="0">
                <a:solidFill>
                  <a:schemeClr val="bg1"/>
                </a:solidFill>
              </a:rPr>
              <a:t>, або </a:t>
            </a:r>
            <a:r>
              <a:rPr lang="uk-UA" sz="2800" dirty="0">
                <a:solidFill>
                  <a:srgbClr val="FF3300"/>
                </a:solidFill>
              </a:rPr>
              <a:t>масове</a:t>
            </a:r>
            <a:r>
              <a:rPr lang="uk-UA" sz="2800" dirty="0">
                <a:solidFill>
                  <a:schemeClr val="bg1"/>
                </a:solidFill>
              </a:rPr>
              <a:t> число  дорівнює сумі протонів та нейтронів  та співпадає з відносною атомною масою</a:t>
            </a:r>
            <a:endParaRPr lang="uk-UA" sz="2800" dirty="0">
              <a:solidFill>
                <a:srgbClr val="2781ED"/>
              </a:solidFill>
            </a:endParaRPr>
          </a:p>
        </p:txBody>
      </p:sp>
      <p:sp>
        <p:nvSpPr>
          <p:cNvPr id="19462" name="WordArt 6"/>
          <p:cNvSpPr>
            <a:spLocks noChangeArrowheads="1" noChangeShapeType="1" noTextEdit="1"/>
          </p:cNvSpPr>
          <p:nvPr/>
        </p:nvSpPr>
        <p:spPr bwMode="auto">
          <a:xfrm>
            <a:off x="914400" y="5486400"/>
            <a:ext cx="10668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81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r>
              <a:rPr lang="uk-UA" sz="3600" b="1" kern="10" dirty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chemeClr val="hlink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А</a:t>
            </a:r>
          </a:p>
        </p:txBody>
      </p:sp>
      <p:pic>
        <p:nvPicPr>
          <p:cNvPr id="19463" name="Picture 7" descr="2013-03-14 11 14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57400"/>
            <a:ext cx="3314700" cy="3143250"/>
          </a:xfrm>
          <a:prstGeom prst="rect">
            <a:avLst/>
          </a:prstGeom>
          <a:noFill/>
        </p:spPr>
      </p:pic>
      <p:pic>
        <p:nvPicPr>
          <p:cNvPr id="19464" name="Picture 8" descr="2003-06-06 00 21 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28600"/>
            <a:ext cx="2438400" cy="1889125"/>
          </a:xfrm>
          <a:prstGeom prst="rect">
            <a:avLst/>
          </a:prstGeom>
          <a:noFill/>
        </p:spPr>
      </p:pic>
      <p:sp>
        <p:nvSpPr>
          <p:cNvPr id="19465" name="AutoShape 9"/>
          <p:cNvSpPr>
            <a:spLocks noChangeArrowheads="1"/>
          </p:cNvSpPr>
          <p:nvPr/>
        </p:nvSpPr>
        <p:spPr bwMode="auto">
          <a:xfrm>
            <a:off x="6705600" y="609600"/>
            <a:ext cx="2209800" cy="914400"/>
          </a:xfrm>
          <a:prstGeom prst="leftArrow">
            <a:avLst>
              <a:gd name="adj1" fmla="val 50000"/>
              <a:gd name="adj2" fmla="val 6041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uk-UA" sz="2000"/>
              <a:t>Атомна маса</a:t>
            </a:r>
          </a:p>
        </p:txBody>
      </p:sp>
      <p:sp>
        <p:nvSpPr>
          <p:cNvPr id="19466" name="AutoShape 10"/>
          <p:cNvSpPr>
            <a:spLocks noChangeArrowheads="1"/>
          </p:cNvSpPr>
          <p:nvPr/>
        </p:nvSpPr>
        <p:spPr bwMode="invGray">
          <a:xfrm flipH="1">
            <a:off x="5410200" y="3886200"/>
            <a:ext cx="3048000" cy="990600"/>
          </a:xfrm>
          <a:prstGeom prst="rightArrow">
            <a:avLst>
              <a:gd name="adj1" fmla="val 56731"/>
              <a:gd name="adj2" fmla="val 113846"/>
            </a:avLst>
          </a:prstGeom>
          <a:solidFill>
            <a:srgbClr val="FF0000"/>
          </a:solidFill>
          <a:ln w="53975" algn="ctr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uk-UA" sz="2400" b="1">
                <a:solidFill>
                  <a:schemeClr val="bg1"/>
                </a:solidFill>
              </a:rPr>
              <a:t>  Масове число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657600" y="40386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000">
                <a:solidFill>
                  <a:srgbClr val="00FFFF"/>
                </a:solidFill>
              </a:rPr>
              <a:t>А=23</a:t>
            </a:r>
          </a:p>
        </p:txBody>
      </p:sp>
      <p:sp>
        <p:nvSpPr>
          <p:cNvPr id="19468" name="WordArt 4"/>
          <p:cNvSpPr>
            <a:spLocks noChangeArrowheads="1" noChangeShapeType="1" noTextEdit="1"/>
          </p:cNvSpPr>
          <p:nvPr/>
        </p:nvSpPr>
        <p:spPr bwMode="gray">
          <a:xfrm>
            <a:off x="457200" y="304800"/>
            <a:ext cx="32766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Нуклонне</a:t>
            </a:r>
          </a:p>
          <a:p>
            <a:r>
              <a:rPr lang="uk-UA" sz="3600" b="1" kern="10">
                <a:ln w="6350">
                  <a:solidFill>
                    <a:srgbClr val="00FF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8978EE"/>
                    </a:gs>
                    <a:gs pos="100000">
                      <a:srgbClr val="99CCFF"/>
                    </a:gs>
                  </a:gsLst>
                  <a:lin ang="0" scaled="1"/>
                </a:gradFill>
                <a:latin typeface="Palatino Linotype"/>
              </a:rPr>
              <a:t>число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  <p:bldP spid="19465" grpId="0" animBg="1"/>
      <p:bldP spid="19466" grpId="0" animBg="1"/>
      <p:bldP spid="194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9" descr="2013-03-14 11 03 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1737723" cy="1676400"/>
          </a:xfrm>
          <a:prstGeom prst="rect">
            <a:avLst/>
          </a:prstGeom>
          <a:noFill/>
        </p:spPr>
      </p:pic>
      <p:sp>
        <p:nvSpPr>
          <p:cNvPr id="3" name="Oval 147"/>
          <p:cNvSpPr>
            <a:spLocks noChangeArrowheads="1"/>
          </p:cNvSpPr>
          <p:nvPr/>
        </p:nvSpPr>
        <p:spPr bwMode="auto">
          <a:xfrm>
            <a:off x="2209800" y="228600"/>
            <a:ext cx="7620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uk-UA" sz="3600" b="1"/>
              <a:t>+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86200" y="0"/>
            <a:ext cx="26044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протон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762000"/>
            <a:ext cx="5638800" cy="224676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Позитивно заряджена частинка. Заряд протона  за абсолютною величиною дорівнює заряду електрона. </a:t>
            </a:r>
            <a:b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Його умовно приймають +1.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70" descr="2013-03-14 11 39 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667000"/>
            <a:ext cx="1813034" cy="17145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886200" y="2895600"/>
            <a:ext cx="249299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нейтрон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2" name="Group 148"/>
          <p:cNvGrpSpPr>
            <a:grpSpLocks/>
          </p:cNvGrpSpPr>
          <p:nvPr/>
        </p:nvGrpSpPr>
        <p:grpSpPr bwMode="auto">
          <a:xfrm>
            <a:off x="2133600" y="2819400"/>
            <a:ext cx="762000" cy="762000"/>
            <a:chOff x="2109" y="3612"/>
            <a:chExt cx="227" cy="227"/>
          </a:xfrm>
        </p:grpSpPr>
        <p:sp>
          <p:nvSpPr>
            <p:cNvPr id="13" name="Oval 149"/>
            <p:cNvSpPr>
              <a:spLocks noChangeArrowheads="1"/>
            </p:cNvSpPr>
            <p:nvPr/>
          </p:nvSpPr>
          <p:spPr bwMode="gray">
            <a:xfrm>
              <a:off x="2109" y="3612"/>
              <a:ext cx="227" cy="227"/>
            </a:xfrm>
            <a:prstGeom prst="ellipse">
              <a:avLst/>
            </a:prstGeom>
            <a:solidFill>
              <a:srgbClr val="126CD8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14" name="Oval 150"/>
            <p:cNvSpPr>
              <a:spLocks noChangeArrowheads="1"/>
            </p:cNvSpPr>
            <p:nvPr/>
          </p:nvSpPr>
          <p:spPr bwMode="gray">
            <a:xfrm>
              <a:off x="2119" y="3631"/>
              <a:ext cx="141" cy="142"/>
            </a:xfrm>
            <a:prstGeom prst="ellipse">
              <a:avLst/>
            </a:prstGeom>
            <a:gradFill rotWithShape="1">
              <a:gsLst>
                <a:gs pos="0">
                  <a:srgbClr val="F7A7ED">
                    <a:gamma/>
                    <a:tint val="36471"/>
                    <a:invGamma/>
                  </a:srgbClr>
                </a:gs>
                <a:gs pos="100000">
                  <a:srgbClr val="F7A7ED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 b="1" dirty="0"/>
            </a:p>
          </p:txBody>
        </p:sp>
      </p:grpSp>
      <p:sp>
        <p:nvSpPr>
          <p:cNvPr id="15" name="Text Box 73"/>
          <p:cNvSpPr txBox="1">
            <a:spLocks noChangeArrowheads="1"/>
          </p:cNvSpPr>
          <p:nvPr/>
        </p:nvSpPr>
        <p:spPr bwMode="auto">
          <a:xfrm>
            <a:off x="2057400" y="3505200"/>
            <a:ext cx="1143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4800" b="1" dirty="0">
                <a:solidFill>
                  <a:srgbClr val="00CCFF"/>
                </a:solidFill>
              </a:rPr>
              <a:t>n</a:t>
            </a:r>
            <a:r>
              <a:rPr lang="de-DE" sz="4800" b="1" baseline="30000" dirty="0">
                <a:solidFill>
                  <a:srgbClr val="00CCFF"/>
                </a:solidFill>
              </a:rPr>
              <a:t>0</a:t>
            </a:r>
            <a:r>
              <a:rPr lang="ru-RU" sz="3200" b="1" baseline="30000" dirty="0">
                <a:solidFill>
                  <a:srgbClr val="00CCFF"/>
                </a:solidFill>
              </a:rPr>
              <a:t> </a:t>
            </a:r>
            <a:r>
              <a:rPr lang="ru-RU" sz="3200" b="1" dirty="0">
                <a:solidFill>
                  <a:srgbClr val="00CCFF"/>
                </a:solidFill>
              </a:rPr>
              <a:t> </a:t>
            </a:r>
            <a:endParaRPr lang="uk-UA" sz="3200" dirty="0">
              <a:solidFill>
                <a:srgbClr val="00CCFF"/>
              </a:solidFill>
            </a:endParaRPr>
          </a:p>
        </p:txBody>
      </p:sp>
      <p:sp>
        <p:nvSpPr>
          <p:cNvPr id="16" name="Text Box 162"/>
          <p:cNvSpPr txBox="1">
            <a:spLocks noChangeArrowheads="1"/>
          </p:cNvSpPr>
          <p:nvPr/>
        </p:nvSpPr>
        <p:spPr bwMode="auto">
          <a:xfrm>
            <a:off x="2057400" y="1066800"/>
            <a:ext cx="114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sz="4400" b="1" dirty="0">
                <a:solidFill>
                  <a:srgbClr val="FF0066"/>
                </a:solidFill>
              </a:rPr>
              <a:t>р</a:t>
            </a:r>
            <a:r>
              <a:rPr lang="de-DE" sz="4400" b="1" baseline="30000" dirty="0">
                <a:solidFill>
                  <a:srgbClr val="FF0066"/>
                </a:solidFill>
              </a:rPr>
              <a:t>+</a:t>
            </a:r>
            <a:r>
              <a:rPr lang="ru-RU" sz="4400" baseline="30000" dirty="0">
                <a:solidFill>
                  <a:srgbClr val="FF0066"/>
                </a:solidFill>
              </a:rPr>
              <a:t> </a:t>
            </a:r>
            <a:endParaRPr lang="uk-UA" sz="4400" dirty="0">
              <a:solidFill>
                <a:srgbClr val="FF00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33800" y="3657600"/>
            <a:ext cx="2895600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Arial" pitchFamily="34" charset="0"/>
                <a:cs typeface="Arial" pitchFamily="34" charset="0"/>
              </a:rPr>
              <a:t>Немає заряду</a:t>
            </a:r>
            <a:endParaRPr lang="uk-UA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0800" y="4343400"/>
            <a:ext cx="601980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Маси </a:t>
            </a:r>
            <a:r>
              <a:rPr lang="uk-UA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протона </a:t>
            </a:r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і </a:t>
            </a:r>
            <a:r>
              <a:rPr lang="uk-UA" sz="2800" dirty="0" smtClean="0">
                <a:solidFill>
                  <a:srgbClr val="00CCFF"/>
                </a:solidFill>
                <a:latin typeface="Arial" pitchFamily="34" charset="0"/>
                <a:cs typeface="Arial" pitchFamily="34" charset="0"/>
              </a:rPr>
              <a:t>нейтрона </a:t>
            </a:r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приблизно дорівнюють 1 </a:t>
            </a:r>
            <a:r>
              <a:rPr lang="uk-UA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а.о.м</a:t>
            </a:r>
            <a:r>
              <a:rPr lang="uk-UA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uk-UA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latin typeface="Arial" pitchFamily="34" charset="0"/>
                <a:cs typeface="Arial" pitchFamily="34" charset="0"/>
              </a:rPr>
              <a:t>Число </a:t>
            </a:r>
            <a:r>
              <a:rPr lang="uk-UA" sz="28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протонів</a:t>
            </a:r>
            <a:r>
              <a:rPr lang="uk-UA" sz="2800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у ядрі  дорівнює числу </a:t>
            </a:r>
            <a:r>
              <a:rPr lang="uk-UA" sz="2800" b="1" dirty="0" smtClean="0">
                <a:solidFill>
                  <a:srgbClr val="66FFFF"/>
                </a:solidFill>
                <a:latin typeface="Arial" pitchFamily="34" charset="0"/>
                <a:cs typeface="Arial" pitchFamily="34" charset="0"/>
              </a:rPr>
              <a:t>електронів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 і збігається з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порядковим номером</a:t>
            </a:r>
            <a:r>
              <a:rPr lang="uk-UA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800" dirty="0" smtClean="0">
                <a:latin typeface="Arial" pitchFamily="34" charset="0"/>
                <a:cs typeface="Arial" pitchFamily="34" charset="0"/>
              </a:rPr>
              <a:t>і його називають</a:t>
            </a:r>
            <a:r>
              <a:rPr lang="uk-UA" sz="28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протонним числом</a:t>
            </a:r>
            <a:endParaRPr lang="uk-UA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11" grpId="0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uk-UA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216556</TotalTime>
  <Words>1128</Words>
  <Application>Microsoft PowerPoint</Application>
  <PresentationFormat>Экран (4:3)</PresentationFormat>
  <Paragraphs>324</Paragraphs>
  <Slides>33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Оформление по умолчанию</vt:lpstr>
      <vt:lpstr>Открытая</vt:lpstr>
      <vt:lpstr>2_Оформление по умолчанию</vt:lpstr>
      <vt:lpstr>8_Оформление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</dc:creator>
  <cp:lastModifiedBy>Олександр</cp:lastModifiedBy>
  <cp:revision>217</cp:revision>
  <cp:lastPrinted>1601-01-01T00:00:00Z</cp:lastPrinted>
  <dcterms:created xsi:type="dcterms:W3CDTF">2003-06-05T22:14:24Z</dcterms:created>
  <dcterms:modified xsi:type="dcterms:W3CDTF">2018-02-18T15:09:59Z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