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257" r:id="rId2"/>
    <p:sldId id="258" r:id="rId3"/>
    <p:sldId id="271" r:id="rId4"/>
    <p:sldId id="292" r:id="rId5"/>
    <p:sldId id="293" r:id="rId6"/>
    <p:sldId id="294" r:id="rId7"/>
    <p:sldId id="295" r:id="rId8"/>
    <p:sldId id="296" r:id="rId9"/>
    <p:sldId id="282" r:id="rId10"/>
    <p:sldId id="283" r:id="rId11"/>
    <p:sldId id="286" r:id="rId12"/>
    <p:sldId id="287" r:id="rId13"/>
    <p:sldId id="288" r:id="rId14"/>
    <p:sldId id="289" r:id="rId15"/>
    <p:sldId id="290" r:id="rId16"/>
    <p:sldId id="291" r:id="rId17"/>
    <p:sldId id="285" r:id="rId18"/>
    <p:sldId id="297" r:id="rId19"/>
  </p:sldIdLst>
  <p:sldSz cx="9144000" cy="5143500" type="screen16x9"/>
  <p:notesSz cx="6858000" cy="9144000"/>
  <p:embeddedFontLst>
    <p:embeddedFont>
      <p:font typeface="Alegreya" panose="020B0604020202020204" charset="0"/>
      <p:regular r:id="rId21"/>
      <p:bold r:id="rId22"/>
      <p:italic r:id="rId23"/>
      <p:boldItalic r:id="rId24"/>
    </p:embeddedFont>
    <p:embeddedFont>
      <p:font typeface="Segoe Print" panose="02000600000000000000" pitchFamily="2" charset="0"/>
      <p:regular r:id="rId25"/>
      <p:bold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49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FC92"/>
    <a:srgbClr val="C3F818"/>
    <a:srgbClr val="FF99CC"/>
    <a:srgbClr val="EBF7FF"/>
    <a:srgbClr val="FFFFCC"/>
    <a:srgbClr val="FEECEC"/>
    <a:srgbClr val="339933"/>
    <a:srgbClr val="3333CC"/>
    <a:srgbClr val="0C77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Помірний стиль 2 –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86" autoAdjust="0"/>
  </p:normalViewPr>
  <p:slideViewPr>
    <p:cSldViewPr snapToGrid="0">
      <p:cViewPr varScale="1">
        <p:scale>
          <a:sx n="103" d="100"/>
          <a:sy n="103" d="100"/>
        </p:scale>
        <p:origin x="874" y="72"/>
      </p:cViewPr>
      <p:guideLst>
        <p:guide orient="horz" pos="1620"/>
        <p:guide pos="28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d076c581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d076c581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919024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919024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919024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919024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919024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919024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919024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838344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9043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d9fd8831ea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2d9fd8831ea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0834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0834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0834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0834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08342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08342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13448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9pPr>
          </a:lstStyle>
          <a:p>
            <a:r>
              <a:t>xx%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  <p:pic>
        <p:nvPicPr>
          <p:cNvPr id="49" name="Google Shape;49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92450"/>
            <a:ext cx="1611475" cy="31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  <p:pic>
        <p:nvPicPr>
          <p:cNvPr id="7" name="Google Shape;7;p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231350" y="59950"/>
            <a:ext cx="866431" cy="3936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www.youtube.com/watch?v=zwbQjePAIqI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N5F_Z3isrBBD6jbqeZhz2agQ1N8Gj7jI/view?usp=drive_link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ants\Pictures\Screenshots\Знімок екрана (116).png"/>
          <p:cNvPicPr>
            <a:picLocks noChangeAspect="1" noChangeArrowheads="1"/>
          </p:cNvPicPr>
          <p:nvPr/>
        </p:nvPicPr>
        <p:blipFill>
          <a:blip r:embed="rId3"/>
          <a:srcRect l="30492" t="17430" r="9408" b="17484"/>
          <a:stretch>
            <a:fillRect/>
          </a:stretch>
        </p:blipFill>
        <p:spPr bwMode="auto">
          <a:xfrm>
            <a:off x="1509192" y="1402007"/>
            <a:ext cx="6144967" cy="3741492"/>
          </a:xfrm>
          <a:prstGeom prst="rect">
            <a:avLst/>
          </a:prstGeom>
          <a:noFill/>
        </p:spPr>
      </p:pic>
      <p:pic>
        <p:nvPicPr>
          <p:cNvPr id="72" name="Google Shape;7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59649" y="610599"/>
            <a:ext cx="6546757" cy="791407"/>
          </a:xfrm>
          <a:prstGeom prst="roundRect">
            <a:avLst>
              <a:gd name="adj" fmla="val 25677"/>
            </a:avLst>
          </a:prstGeom>
          <a:noFill/>
          <a:ln>
            <a:noFill/>
          </a:ln>
        </p:spPr>
      </p:pic>
      <p:sp>
        <p:nvSpPr>
          <p:cNvPr id="74" name="Google Shape;74;p14"/>
          <p:cNvSpPr txBox="1"/>
          <p:nvPr/>
        </p:nvSpPr>
        <p:spPr>
          <a:xfrm>
            <a:off x="1633027" y="952796"/>
            <a:ext cx="30000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 b="1" dirty="0">
                <a:solidFill>
                  <a:schemeClr val="lt1"/>
                </a:solidFill>
              </a:rPr>
              <a:t>ПРОЄКТИ</a:t>
            </a:r>
            <a:endParaRPr sz="1800" b="1" dirty="0">
              <a:solidFill>
                <a:schemeClr val="lt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51368"/>
            <a:ext cx="1608083" cy="13920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Прямокутник 2"/>
          <p:cNvSpPr/>
          <p:nvPr/>
        </p:nvSpPr>
        <p:spPr>
          <a:xfrm>
            <a:off x="1608083" y="67691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8. СЕНСОРНІ СИСТЕМИ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кутник 24">
            <a:extLst>
              <a:ext uri="{FF2B5EF4-FFF2-40B4-BE49-F238E27FC236}">
                <a16:creationId xmlns:a16="http://schemas.microsoft.com/office/drawing/2014/main" id="{B8E4F3AA-D599-4E1F-8C69-AA99DFA5E165}"/>
              </a:ext>
            </a:extLst>
          </p:cNvPr>
          <p:cNvSpPr/>
          <p:nvPr/>
        </p:nvSpPr>
        <p:spPr>
          <a:xfrm>
            <a:off x="2976618" y="934870"/>
            <a:ext cx="3303086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Print" panose="02000600000000000000" pitchFamily="2" charset="0"/>
              </a:rPr>
              <a:t>УЗАГАЛЬНЕННЯ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53105FF9-D5A8-4C7F-ADC2-F9C05CDAB79A}"/>
              </a:ext>
            </a:extLst>
          </p:cNvPr>
          <p:cNvSpPr/>
          <p:nvPr/>
        </p:nvSpPr>
        <p:spPr>
          <a:xfrm>
            <a:off x="261304" y="1502162"/>
            <a:ext cx="8634340" cy="29238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b="1" i="1" dirty="0">
                <a:latin typeface="Segoe Print" panose="02000600000000000000" pitchFamily="2" charset="0"/>
              </a:rPr>
              <a:t>        </a:t>
            </a:r>
            <a:r>
              <a:rPr lang="uk-UA" sz="2000" b="1" dirty="0">
                <a:latin typeface="Segoe Print" panose="02000600000000000000" pitchFamily="2" charset="0"/>
              </a:rPr>
              <a:t>Поміркуйте</a:t>
            </a:r>
            <a:r>
              <a:rPr lang="uk-UA" sz="2000" b="1" dirty="0"/>
              <a:t> </a:t>
            </a:r>
            <a:endParaRPr lang="uk-UA" sz="1600" b="1" dirty="0"/>
          </a:p>
          <a:p>
            <a:endParaRPr lang="uk-UA" dirty="0"/>
          </a:p>
          <a:p>
            <a:pPr>
              <a:lnSpc>
                <a:spcPct val="150000"/>
              </a:lnSpc>
            </a:pPr>
            <a:r>
              <a:rPr lang="uk-UA" sz="2000" dirty="0">
                <a:latin typeface="Segoe Print" pitchFamily="2" charset="0"/>
              </a:rPr>
              <a:t>1. Де в побуті використовують сенсори? </a:t>
            </a:r>
          </a:p>
          <a:p>
            <a:pPr>
              <a:lnSpc>
                <a:spcPct val="150000"/>
              </a:lnSpc>
            </a:pPr>
            <a:r>
              <a:rPr lang="uk-UA" sz="2000" dirty="0">
                <a:latin typeface="Segoe Print" pitchFamily="2" charset="0"/>
              </a:rPr>
              <a:t>2. Ушкодження якої складової аналізатора порушить його функціонування? </a:t>
            </a:r>
          </a:p>
          <a:p>
            <a:pPr>
              <a:lnSpc>
                <a:spcPct val="150000"/>
              </a:lnSpc>
            </a:pPr>
            <a:r>
              <a:rPr lang="uk-UA" sz="2000" dirty="0">
                <a:latin typeface="Segoe Print" pitchFamily="2" charset="0"/>
              </a:rPr>
              <a:t>3. Чому в людей, які погано бачать, стає гострішим слух і нюх?</a:t>
            </a:r>
            <a:endParaRPr lang="uk-UA" sz="2800" b="1" dirty="0">
              <a:latin typeface="Segoe Print" pitchFamily="2" charset="0"/>
            </a:endParaRPr>
          </a:p>
        </p:txBody>
      </p:sp>
      <p:pic>
        <p:nvPicPr>
          <p:cNvPr id="10" name="Picture 2" descr="Більше 119 900 стокових ілюстрацій, векторної графіки та картинок  роялті-фрі на тему знак питання - iStock">
            <a:extLst>
              <a:ext uri="{FF2B5EF4-FFF2-40B4-BE49-F238E27FC236}">
                <a16:creationId xmlns:a16="http://schemas.microsoft.com/office/drawing/2014/main" id="{D7913258-AF30-48D9-BC01-DF2A37A99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5716" y="1617995"/>
            <a:ext cx="355229" cy="355229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7" name="Google Shape;98;p16"/>
          <p:cNvSpPr txBox="1"/>
          <p:nvPr/>
        </p:nvSpPr>
        <p:spPr>
          <a:xfrm>
            <a:off x="1686910" y="0"/>
            <a:ext cx="655491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dirty="0">
                <a:solidFill>
                  <a:srgbClr val="0C77C3"/>
                </a:solidFill>
                <a:latin typeface="Alegreya" panose="020B0604020202020204" charset="0"/>
              </a:rPr>
              <a:t>§ 49. Характеристика сенсорних систем (аналізаторів). Рецептори та їх типи</a:t>
            </a:r>
            <a:endParaRPr lang="uk-UA" sz="1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8" name="Google Shape;100;p16"/>
          <p:cNvCxnSpPr/>
          <p:nvPr/>
        </p:nvCxnSpPr>
        <p:spPr>
          <a:xfrm rot="10800000" flipH="1">
            <a:off x="1851950" y="675150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</p:spTree>
    <p:extLst>
      <p:ext uri="{BB962C8B-B14F-4D97-AF65-F5344CB8AC3E}">
        <p14:creationId xmlns:p14="http://schemas.microsoft.com/office/powerpoint/2010/main" val="2693897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кутник 24">
            <a:extLst>
              <a:ext uri="{FF2B5EF4-FFF2-40B4-BE49-F238E27FC236}">
                <a16:creationId xmlns:a16="http://schemas.microsoft.com/office/drawing/2014/main" id="{B8E4F3AA-D599-4E1F-8C69-AA99DFA5E165}"/>
              </a:ext>
            </a:extLst>
          </p:cNvPr>
          <p:cNvSpPr/>
          <p:nvPr/>
        </p:nvSpPr>
        <p:spPr>
          <a:xfrm>
            <a:off x="2976618" y="934870"/>
            <a:ext cx="3303086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Print" panose="02000600000000000000" pitchFamily="2" charset="0"/>
              </a:rPr>
              <a:t>УЗАГАЛЬНЕННЯ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53105FF9-D5A8-4C7F-ADC2-F9C05CDAB79A}"/>
              </a:ext>
            </a:extLst>
          </p:cNvPr>
          <p:cNvSpPr/>
          <p:nvPr/>
        </p:nvSpPr>
        <p:spPr>
          <a:xfrm>
            <a:off x="1603216" y="1383408"/>
            <a:ext cx="6068244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sz="1800" b="1" dirty="0">
                <a:latin typeface="Segoe Print" pitchFamily="2" charset="0"/>
              </a:rPr>
              <a:t>Розгадайте ребус та поясніть слово-відгадку</a:t>
            </a:r>
          </a:p>
        </p:txBody>
      </p:sp>
      <p:sp>
        <p:nvSpPr>
          <p:cNvPr id="7" name="Google Shape;98;p16"/>
          <p:cNvSpPr txBox="1"/>
          <p:nvPr/>
        </p:nvSpPr>
        <p:spPr>
          <a:xfrm>
            <a:off x="1686910" y="0"/>
            <a:ext cx="655491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dirty="0">
                <a:solidFill>
                  <a:srgbClr val="0C77C3"/>
                </a:solidFill>
                <a:latin typeface="Alegreya" panose="020B0604020202020204" charset="0"/>
              </a:rPr>
              <a:t>§ 49. Характеристика сенсорних систем (аналізаторів). Рецептори та їх типи</a:t>
            </a:r>
            <a:endParaRPr lang="uk-UA" sz="1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8" name="Google Shape;100;p16"/>
          <p:cNvCxnSpPr/>
          <p:nvPr/>
        </p:nvCxnSpPr>
        <p:spPr>
          <a:xfrm rot="10800000" flipH="1">
            <a:off x="1851950" y="675150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pic>
        <p:nvPicPr>
          <p:cNvPr id="2050" name="Picture 2" descr="download.php (837×260)"/>
          <p:cNvPicPr>
            <a:picLocks noChangeAspect="1" noChangeArrowheads="1"/>
          </p:cNvPicPr>
          <p:nvPr/>
        </p:nvPicPr>
        <p:blipFill>
          <a:blip r:embed="rId3"/>
          <a:srcRect l="3262"/>
          <a:stretch>
            <a:fillRect/>
          </a:stretch>
        </p:blipFill>
        <p:spPr bwMode="auto">
          <a:xfrm>
            <a:off x="1056892" y="1886680"/>
            <a:ext cx="7053950" cy="1960926"/>
          </a:xfrm>
          <a:prstGeom prst="rect">
            <a:avLst/>
          </a:prstGeom>
          <a:noFill/>
        </p:spPr>
      </p:pic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B8E4F3AA-D599-4E1F-8C69-AA99DFA5E165}"/>
              </a:ext>
            </a:extLst>
          </p:cNvPr>
          <p:cNvSpPr/>
          <p:nvPr/>
        </p:nvSpPr>
        <p:spPr>
          <a:xfrm>
            <a:off x="2667863" y="4212458"/>
            <a:ext cx="4136702" cy="400110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Print" panose="02000600000000000000" pitchFamily="2" charset="0"/>
              </a:rPr>
              <a:t>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693897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кутник 24">
            <a:extLst>
              <a:ext uri="{FF2B5EF4-FFF2-40B4-BE49-F238E27FC236}">
                <a16:creationId xmlns:a16="http://schemas.microsoft.com/office/drawing/2014/main" id="{B8E4F3AA-D599-4E1F-8C69-AA99DFA5E165}"/>
              </a:ext>
            </a:extLst>
          </p:cNvPr>
          <p:cNvSpPr/>
          <p:nvPr/>
        </p:nvSpPr>
        <p:spPr>
          <a:xfrm>
            <a:off x="2976618" y="934870"/>
            <a:ext cx="3303086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Print" panose="02000600000000000000" pitchFamily="2" charset="0"/>
              </a:rPr>
              <a:t>УЗАГАЛЬНЕННЯ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53105FF9-D5A8-4C7F-ADC2-F9C05CDAB79A}"/>
              </a:ext>
            </a:extLst>
          </p:cNvPr>
          <p:cNvSpPr/>
          <p:nvPr/>
        </p:nvSpPr>
        <p:spPr>
          <a:xfrm>
            <a:off x="2814466" y="1383408"/>
            <a:ext cx="357442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800" b="1" dirty="0">
                <a:latin typeface="Segoe Print" pitchFamily="2" charset="0"/>
              </a:rPr>
              <a:t>Перевірте слово-відгадку</a:t>
            </a:r>
          </a:p>
        </p:txBody>
      </p:sp>
      <p:sp>
        <p:nvSpPr>
          <p:cNvPr id="7" name="Google Shape;98;p16"/>
          <p:cNvSpPr txBox="1"/>
          <p:nvPr/>
        </p:nvSpPr>
        <p:spPr>
          <a:xfrm>
            <a:off x="1686910" y="0"/>
            <a:ext cx="655491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dirty="0">
                <a:solidFill>
                  <a:srgbClr val="0C77C3"/>
                </a:solidFill>
                <a:latin typeface="Alegreya" panose="020B0604020202020204" charset="0"/>
              </a:rPr>
              <a:t>§ 49. Характеристика сенсорних систем (аналізаторів). Рецептори та їх типи</a:t>
            </a:r>
            <a:endParaRPr lang="uk-UA" sz="1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8" name="Google Shape;100;p16"/>
          <p:cNvCxnSpPr/>
          <p:nvPr/>
        </p:nvCxnSpPr>
        <p:spPr>
          <a:xfrm rot="10800000" flipH="1">
            <a:off x="1851950" y="675150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pic>
        <p:nvPicPr>
          <p:cNvPr id="2050" name="Picture 2" descr="download.php (837×260)"/>
          <p:cNvPicPr>
            <a:picLocks noChangeAspect="1" noChangeArrowheads="1"/>
          </p:cNvPicPr>
          <p:nvPr/>
        </p:nvPicPr>
        <p:blipFill>
          <a:blip r:embed="rId3"/>
          <a:srcRect l="3262"/>
          <a:stretch>
            <a:fillRect/>
          </a:stretch>
        </p:blipFill>
        <p:spPr bwMode="auto">
          <a:xfrm>
            <a:off x="1056892" y="1886680"/>
            <a:ext cx="7053950" cy="1960926"/>
          </a:xfrm>
          <a:prstGeom prst="rect">
            <a:avLst/>
          </a:prstGeom>
          <a:noFill/>
        </p:spPr>
      </p:pic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B8E4F3AA-D599-4E1F-8C69-AA99DFA5E165}"/>
              </a:ext>
            </a:extLst>
          </p:cNvPr>
          <p:cNvSpPr/>
          <p:nvPr/>
        </p:nvSpPr>
        <p:spPr>
          <a:xfrm>
            <a:off x="2667863" y="4212458"/>
            <a:ext cx="4136702" cy="400110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Segoe Print" panose="02000600000000000000" pitchFamily="2" charset="0"/>
              </a:rPr>
              <a:t>АНАЛІЗАТОРИ</a:t>
            </a:r>
          </a:p>
        </p:txBody>
      </p:sp>
    </p:spTree>
    <p:extLst>
      <p:ext uri="{BB962C8B-B14F-4D97-AF65-F5344CB8AC3E}">
        <p14:creationId xmlns:p14="http://schemas.microsoft.com/office/powerpoint/2010/main" val="2693897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кутник 24">
            <a:extLst>
              <a:ext uri="{FF2B5EF4-FFF2-40B4-BE49-F238E27FC236}">
                <a16:creationId xmlns:a16="http://schemas.microsoft.com/office/drawing/2014/main" id="{B8E4F3AA-D599-4E1F-8C69-AA99DFA5E165}"/>
              </a:ext>
            </a:extLst>
          </p:cNvPr>
          <p:cNvSpPr/>
          <p:nvPr/>
        </p:nvSpPr>
        <p:spPr>
          <a:xfrm>
            <a:off x="2976618" y="934870"/>
            <a:ext cx="3303086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Print" panose="02000600000000000000" pitchFamily="2" charset="0"/>
              </a:rPr>
              <a:t>УЗАГАЛЬНЕННЯ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53105FF9-D5A8-4C7F-ADC2-F9C05CDAB79A}"/>
              </a:ext>
            </a:extLst>
          </p:cNvPr>
          <p:cNvSpPr/>
          <p:nvPr/>
        </p:nvSpPr>
        <p:spPr>
          <a:xfrm>
            <a:off x="1603216" y="1383408"/>
            <a:ext cx="6068244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sz="1800" b="1" dirty="0">
                <a:latin typeface="Segoe Print" pitchFamily="2" charset="0"/>
              </a:rPr>
              <a:t>Розгадайте ребус та поясніть слово-відгадку</a:t>
            </a:r>
          </a:p>
        </p:txBody>
      </p:sp>
      <p:sp>
        <p:nvSpPr>
          <p:cNvPr id="7" name="Google Shape;98;p16"/>
          <p:cNvSpPr txBox="1"/>
          <p:nvPr/>
        </p:nvSpPr>
        <p:spPr>
          <a:xfrm>
            <a:off x="1686910" y="0"/>
            <a:ext cx="655491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dirty="0">
                <a:solidFill>
                  <a:srgbClr val="0C77C3"/>
                </a:solidFill>
                <a:latin typeface="Alegreya" panose="020B0604020202020204" charset="0"/>
              </a:rPr>
              <a:t>§ 49. Характеристика сенсорних систем (аналізаторів). Рецептори та їх типи</a:t>
            </a:r>
            <a:endParaRPr lang="uk-UA" sz="1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8" name="Google Shape;100;p16"/>
          <p:cNvCxnSpPr/>
          <p:nvPr/>
        </p:nvCxnSpPr>
        <p:spPr>
          <a:xfrm rot="10800000" flipH="1">
            <a:off x="1851950" y="675150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B8E4F3AA-D599-4E1F-8C69-AA99DFA5E165}"/>
              </a:ext>
            </a:extLst>
          </p:cNvPr>
          <p:cNvSpPr/>
          <p:nvPr/>
        </p:nvSpPr>
        <p:spPr>
          <a:xfrm>
            <a:off x="2667863" y="4212458"/>
            <a:ext cx="4136702" cy="400110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Print" panose="02000600000000000000" pitchFamily="2" charset="0"/>
              </a:rPr>
              <a:t>____________________________________</a:t>
            </a:r>
          </a:p>
        </p:txBody>
      </p:sp>
      <p:pic>
        <p:nvPicPr>
          <p:cNvPr id="29698" name="Picture 2" descr="download.php (806×260)"/>
          <p:cNvPicPr>
            <a:picLocks noChangeAspect="1" noChangeArrowheads="1"/>
          </p:cNvPicPr>
          <p:nvPr/>
        </p:nvPicPr>
        <p:blipFill>
          <a:blip r:embed="rId3"/>
          <a:srcRect l="2923"/>
          <a:stretch>
            <a:fillRect/>
          </a:stretch>
        </p:blipFill>
        <p:spPr bwMode="auto">
          <a:xfrm>
            <a:off x="1211289" y="1953164"/>
            <a:ext cx="6728326" cy="21368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93897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кутник 24">
            <a:extLst>
              <a:ext uri="{FF2B5EF4-FFF2-40B4-BE49-F238E27FC236}">
                <a16:creationId xmlns:a16="http://schemas.microsoft.com/office/drawing/2014/main" id="{B8E4F3AA-D599-4E1F-8C69-AA99DFA5E165}"/>
              </a:ext>
            </a:extLst>
          </p:cNvPr>
          <p:cNvSpPr/>
          <p:nvPr/>
        </p:nvSpPr>
        <p:spPr>
          <a:xfrm>
            <a:off x="2976618" y="934870"/>
            <a:ext cx="3303086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Print" panose="02000600000000000000" pitchFamily="2" charset="0"/>
              </a:rPr>
              <a:t>УЗАГАЛЬНЕННЯ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53105FF9-D5A8-4C7F-ADC2-F9C05CDAB79A}"/>
              </a:ext>
            </a:extLst>
          </p:cNvPr>
          <p:cNvSpPr/>
          <p:nvPr/>
        </p:nvSpPr>
        <p:spPr>
          <a:xfrm>
            <a:off x="2814466" y="1383408"/>
            <a:ext cx="357442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800" b="1" dirty="0">
                <a:latin typeface="Segoe Print" pitchFamily="2" charset="0"/>
              </a:rPr>
              <a:t>Перевірте слово-відгадку</a:t>
            </a:r>
          </a:p>
        </p:txBody>
      </p:sp>
      <p:sp>
        <p:nvSpPr>
          <p:cNvPr id="7" name="Google Shape;98;p16"/>
          <p:cNvSpPr txBox="1"/>
          <p:nvPr/>
        </p:nvSpPr>
        <p:spPr>
          <a:xfrm>
            <a:off x="1686910" y="0"/>
            <a:ext cx="655491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dirty="0">
                <a:solidFill>
                  <a:srgbClr val="0C77C3"/>
                </a:solidFill>
                <a:latin typeface="Alegreya" panose="020B0604020202020204" charset="0"/>
              </a:rPr>
              <a:t>§ 49. Характеристика сенсорних систем (аналізаторів). Рецептори та їх типи</a:t>
            </a:r>
            <a:endParaRPr lang="uk-UA" sz="1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8" name="Google Shape;100;p16"/>
          <p:cNvCxnSpPr/>
          <p:nvPr/>
        </p:nvCxnSpPr>
        <p:spPr>
          <a:xfrm rot="10800000" flipH="1">
            <a:off x="1851950" y="675150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B8E4F3AA-D599-4E1F-8C69-AA99DFA5E165}"/>
              </a:ext>
            </a:extLst>
          </p:cNvPr>
          <p:cNvSpPr/>
          <p:nvPr/>
        </p:nvSpPr>
        <p:spPr>
          <a:xfrm>
            <a:off x="2667863" y="4212458"/>
            <a:ext cx="4136702" cy="400110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Segoe Print" panose="02000600000000000000" pitchFamily="2" charset="0"/>
              </a:rPr>
              <a:t>РЕЦЕПТОРИ</a:t>
            </a:r>
          </a:p>
        </p:txBody>
      </p:sp>
      <p:pic>
        <p:nvPicPr>
          <p:cNvPr id="10" name="Picture 2" descr="download.php (806×260)"/>
          <p:cNvPicPr>
            <a:picLocks noChangeAspect="1" noChangeArrowheads="1"/>
          </p:cNvPicPr>
          <p:nvPr/>
        </p:nvPicPr>
        <p:blipFill>
          <a:blip r:embed="rId3"/>
          <a:srcRect l="2923"/>
          <a:stretch>
            <a:fillRect/>
          </a:stretch>
        </p:blipFill>
        <p:spPr bwMode="auto">
          <a:xfrm>
            <a:off x="1211289" y="1953164"/>
            <a:ext cx="6728326" cy="21368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93897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кутник 24">
            <a:extLst>
              <a:ext uri="{FF2B5EF4-FFF2-40B4-BE49-F238E27FC236}">
                <a16:creationId xmlns:a16="http://schemas.microsoft.com/office/drawing/2014/main" id="{B8E4F3AA-D599-4E1F-8C69-AA99DFA5E165}"/>
              </a:ext>
            </a:extLst>
          </p:cNvPr>
          <p:cNvSpPr/>
          <p:nvPr/>
        </p:nvSpPr>
        <p:spPr>
          <a:xfrm>
            <a:off x="2976618" y="934870"/>
            <a:ext cx="3303086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Print" panose="02000600000000000000" pitchFamily="2" charset="0"/>
              </a:rPr>
              <a:t>УЗАГАЛЬНЕННЯ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53105FF9-D5A8-4C7F-ADC2-F9C05CDAB79A}"/>
              </a:ext>
            </a:extLst>
          </p:cNvPr>
          <p:cNvSpPr/>
          <p:nvPr/>
        </p:nvSpPr>
        <p:spPr>
          <a:xfrm>
            <a:off x="1603216" y="1383408"/>
            <a:ext cx="6068244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sz="1800" b="1" dirty="0">
                <a:latin typeface="Segoe Print" pitchFamily="2" charset="0"/>
              </a:rPr>
              <a:t>Розгадайте ребус та поясніть слово-відгадку</a:t>
            </a:r>
          </a:p>
        </p:txBody>
      </p:sp>
      <p:sp>
        <p:nvSpPr>
          <p:cNvPr id="7" name="Google Shape;98;p16"/>
          <p:cNvSpPr txBox="1"/>
          <p:nvPr/>
        </p:nvSpPr>
        <p:spPr>
          <a:xfrm>
            <a:off x="1686910" y="0"/>
            <a:ext cx="655491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dirty="0">
                <a:solidFill>
                  <a:srgbClr val="0C77C3"/>
                </a:solidFill>
                <a:latin typeface="Alegreya" panose="020B0604020202020204" charset="0"/>
              </a:rPr>
              <a:t>§ 49. Характеристика сенсорних систем (аналізаторів). Рецептори та їх типи</a:t>
            </a:r>
            <a:endParaRPr lang="uk-UA" sz="1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8" name="Google Shape;100;p16"/>
          <p:cNvCxnSpPr/>
          <p:nvPr/>
        </p:nvCxnSpPr>
        <p:spPr>
          <a:xfrm rot="10800000" flipH="1">
            <a:off x="1851950" y="675150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B8E4F3AA-D599-4E1F-8C69-AA99DFA5E165}"/>
              </a:ext>
            </a:extLst>
          </p:cNvPr>
          <p:cNvSpPr/>
          <p:nvPr/>
        </p:nvSpPr>
        <p:spPr>
          <a:xfrm>
            <a:off x="2667863" y="4212458"/>
            <a:ext cx="4136702" cy="400110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Print" panose="02000600000000000000" pitchFamily="2" charset="0"/>
              </a:rPr>
              <a:t>________________      _____________</a:t>
            </a:r>
          </a:p>
        </p:txBody>
      </p:sp>
      <p:pic>
        <p:nvPicPr>
          <p:cNvPr id="32770" name="Picture 2" descr="C:\Users\kants\Downloads\rebus (47).png"/>
          <p:cNvPicPr>
            <a:picLocks noChangeAspect="1" noChangeArrowheads="1"/>
          </p:cNvPicPr>
          <p:nvPr/>
        </p:nvPicPr>
        <p:blipFill>
          <a:blip r:embed="rId3"/>
          <a:srcRect l="52005" r="1134"/>
          <a:stretch>
            <a:fillRect/>
          </a:stretch>
        </p:blipFill>
        <p:spPr bwMode="auto">
          <a:xfrm>
            <a:off x="5332021" y="2125684"/>
            <a:ext cx="3462886" cy="1544938"/>
          </a:xfrm>
          <a:prstGeom prst="rect">
            <a:avLst/>
          </a:prstGeom>
          <a:noFill/>
        </p:spPr>
      </p:pic>
      <p:pic>
        <p:nvPicPr>
          <p:cNvPr id="10" name="Picture 2" descr="C:\Users\kants\Downloads\rebus (47).png"/>
          <p:cNvPicPr>
            <a:picLocks noChangeAspect="1" noChangeArrowheads="1"/>
          </p:cNvPicPr>
          <p:nvPr/>
        </p:nvPicPr>
        <p:blipFill>
          <a:blip r:embed="rId3"/>
          <a:srcRect l="1802" r="48956"/>
          <a:stretch>
            <a:fillRect/>
          </a:stretch>
        </p:blipFill>
        <p:spPr bwMode="auto">
          <a:xfrm>
            <a:off x="380013" y="2101933"/>
            <a:ext cx="3696093" cy="15671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93897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кутник 24">
            <a:extLst>
              <a:ext uri="{FF2B5EF4-FFF2-40B4-BE49-F238E27FC236}">
                <a16:creationId xmlns:a16="http://schemas.microsoft.com/office/drawing/2014/main" id="{B8E4F3AA-D599-4E1F-8C69-AA99DFA5E165}"/>
              </a:ext>
            </a:extLst>
          </p:cNvPr>
          <p:cNvSpPr/>
          <p:nvPr/>
        </p:nvSpPr>
        <p:spPr>
          <a:xfrm>
            <a:off x="2976618" y="934870"/>
            <a:ext cx="3303086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Print" panose="02000600000000000000" pitchFamily="2" charset="0"/>
              </a:rPr>
              <a:t>УЗАГАЛЬНЕННЯ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53105FF9-D5A8-4C7F-ADC2-F9C05CDAB79A}"/>
              </a:ext>
            </a:extLst>
          </p:cNvPr>
          <p:cNvSpPr/>
          <p:nvPr/>
        </p:nvSpPr>
        <p:spPr>
          <a:xfrm>
            <a:off x="2814466" y="1383408"/>
            <a:ext cx="357442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800" b="1" dirty="0">
                <a:latin typeface="Segoe Print" pitchFamily="2" charset="0"/>
              </a:rPr>
              <a:t>Перевірте слово-відгадку</a:t>
            </a:r>
          </a:p>
        </p:txBody>
      </p:sp>
      <p:sp>
        <p:nvSpPr>
          <p:cNvPr id="7" name="Google Shape;98;p16"/>
          <p:cNvSpPr txBox="1"/>
          <p:nvPr/>
        </p:nvSpPr>
        <p:spPr>
          <a:xfrm>
            <a:off x="1686910" y="0"/>
            <a:ext cx="655491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dirty="0">
                <a:solidFill>
                  <a:srgbClr val="0C77C3"/>
                </a:solidFill>
                <a:latin typeface="Alegreya" panose="020B0604020202020204" charset="0"/>
              </a:rPr>
              <a:t>§ 49. Характеристика сенсорних систем (аналізаторів). Рецептори та їх типи</a:t>
            </a:r>
            <a:endParaRPr lang="uk-UA" sz="1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8" name="Google Shape;100;p16"/>
          <p:cNvCxnSpPr/>
          <p:nvPr/>
        </p:nvCxnSpPr>
        <p:spPr>
          <a:xfrm rot="10800000" flipH="1">
            <a:off x="1851950" y="675150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B8E4F3AA-D599-4E1F-8C69-AA99DFA5E165}"/>
              </a:ext>
            </a:extLst>
          </p:cNvPr>
          <p:cNvSpPr/>
          <p:nvPr/>
        </p:nvSpPr>
        <p:spPr>
          <a:xfrm>
            <a:off x="2667863" y="4212458"/>
            <a:ext cx="4136702" cy="400110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Segoe Print" panose="02000600000000000000" pitchFamily="2" charset="0"/>
              </a:rPr>
              <a:t>СЕНСОРНІ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Print" panose="02000600000000000000" pitchFamily="2" charset="0"/>
              </a:rPr>
              <a:t>     </a:t>
            </a:r>
            <a:r>
              <a:rPr lang="uk-UA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Segoe Print" panose="02000600000000000000" pitchFamily="2" charset="0"/>
              </a:rPr>
              <a:t>СИСТЕМИ</a:t>
            </a:r>
          </a:p>
        </p:txBody>
      </p:sp>
      <p:pic>
        <p:nvPicPr>
          <p:cNvPr id="12" name="Picture 2" descr="C:\Users\kants\Downloads\rebus (47).png"/>
          <p:cNvPicPr>
            <a:picLocks noChangeAspect="1" noChangeArrowheads="1"/>
          </p:cNvPicPr>
          <p:nvPr/>
        </p:nvPicPr>
        <p:blipFill>
          <a:blip r:embed="rId3"/>
          <a:srcRect l="52005" r="1134"/>
          <a:stretch>
            <a:fillRect/>
          </a:stretch>
        </p:blipFill>
        <p:spPr bwMode="auto">
          <a:xfrm>
            <a:off x="5332021" y="2125684"/>
            <a:ext cx="3462886" cy="1544938"/>
          </a:xfrm>
          <a:prstGeom prst="rect">
            <a:avLst/>
          </a:prstGeom>
          <a:noFill/>
        </p:spPr>
      </p:pic>
      <p:pic>
        <p:nvPicPr>
          <p:cNvPr id="13" name="Picture 2" descr="C:\Users\kants\Downloads\rebus (47).png"/>
          <p:cNvPicPr>
            <a:picLocks noChangeAspect="1" noChangeArrowheads="1"/>
          </p:cNvPicPr>
          <p:nvPr/>
        </p:nvPicPr>
        <p:blipFill>
          <a:blip r:embed="rId3"/>
          <a:srcRect l="1802" r="48956"/>
          <a:stretch>
            <a:fillRect/>
          </a:stretch>
        </p:blipFill>
        <p:spPr bwMode="auto">
          <a:xfrm>
            <a:off x="380013" y="2101933"/>
            <a:ext cx="3696093" cy="15671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938973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кутник 24">
            <a:extLst>
              <a:ext uri="{FF2B5EF4-FFF2-40B4-BE49-F238E27FC236}">
                <a16:creationId xmlns:a16="http://schemas.microsoft.com/office/drawing/2014/main" id="{B8E4F3AA-D599-4E1F-8C69-AA99DFA5E165}"/>
              </a:ext>
            </a:extLst>
          </p:cNvPr>
          <p:cNvSpPr/>
          <p:nvPr/>
        </p:nvSpPr>
        <p:spPr>
          <a:xfrm>
            <a:off x="5970740" y="2286360"/>
            <a:ext cx="2389938" cy="12003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Print" panose="02000600000000000000" pitchFamily="2" charset="0"/>
              </a:rPr>
              <a:t>Опрацюйте параграф 49, вивчіть основні терміни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D2B0746-D4FF-42CC-9983-F83917D30F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263" r="9981"/>
          <a:stretch/>
        </p:blipFill>
        <p:spPr>
          <a:xfrm>
            <a:off x="609598" y="948744"/>
            <a:ext cx="5068712" cy="3681399"/>
          </a:xfrm>
          <a:prstGeom prst="rect">
            <a:avLst/>
          </a:prstGeom>
        </p:spPr>
      </p:pic>
      <p:sp>
        <p:nvSpPr>
          <p:cNvPr id="7" name="Google Shape;98;p16"/>
          <p:cNvSpPr txBox="1"/>
          <p:nvPr/>
        </p:nvSpPr>
        <p:spPr>
          <a:xfrm>
            <a:off x="1686910" y="0"/>
            <a:ext cx="655491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dirty="0">
                <a:solidFill>
                  <a:srgbClr val="0C77C3"/>
                </a:solidFill>
                <a:latin typeface="Alegreya" panose="020B0604020202020204" charset="0"/>
              </a:rPr>
              <a:t>§ 49. Характеристика сенсорних систем (аналізаторів). Рецептори та їх типи</a:t>
            </a:r>
            <a:endParaRPr lang="uk-UA" sz="1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8" name="Google Shape;100;p16"/>
          <p:cNvCxnSpPr/>
          <p:nvPr/>
        </p:nvCxnSpPr>
        <p:spPr>
          <a:xfrm rot="10800000" flipH="1">
            <a:off x="1851950" y="675150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</p:spTree>
    <p:extLst>
      <p:ext uri="{BB962C8B-B14F-4D97-AF65-F5344CB8AC3E}">
        <p14:creationId xmlns:p14="http://schemas.microsoft.com/office/powerpoint/2010/main" val="29135171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30;p27"/>
          <p:cNvSpPr txBox="1"/>
          <p:nvPr/>
        </p:nvSpPr>
        <p:spPr>
          <a:xfrm>
            <a:off x="920406" y="837693"/>
            <a:ext cx="49875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solidFill>
                  <a:srgbClr val="38761D"/>
                </a:solidFill>
                <a:latin typeface="+mn-lt"/>
                <a:ea typeface="Alegreya"/>
                <a:cs typeface="Alegreya"/>
                <a:sym typeface="Alegreya"/>
              </a:rPr>
              <a:t>ВИКОРИСТАНІ ДЖЕРЕЛА</a:t>
            </a:r>
            <a:endParaRPr lang="uk" sz="1800" b="1" dirty="0">
              <a:solidFill>
                <a:srgbClr val="38761D"/>
              </a:solidFill>
              <a:latin typeface="+mn-lt"/>
              <a:ea typeface="Alegreya"/>
              <a:cs typeface="Alegreya"/>
              <a:sym typeface="Alegreya"/>
            </a:endParaRPr>
          </a:p>
        </p:txBody>
      </p:sp>
      <p:pic>
        <p:nvPicPr>
          <p:cNvPr id="10" name="Google Shape;23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2231" y="837693"/>
            <a:ext cx="638175" cy="6381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кутник 6"/>
          <p:cNvSpPr/>
          <p:nvPr/>
        </p:nvSpPr>
        <p:spPr>
          <a:xfrm>
            <a:off x="204951" y="1580635"/>
            <a:ext cx="67476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Ганна </a:t>
            </a:r>
            <a:r>
              <a:rPr lang="ru-RU" dirty="0" err="1"/>
              <a:t>Древицька</a:t>
            </a:r>
            <a:r>
              <a:rPr lang="ru-RU" dirty="0"/>
              <a:t>. </a:t>
            </a:r>
            <a:r>
              <a:rPr lang="ru-RU" dirty="0" err="1"/>
              <a:t>Загальна</a:t>
            </a:r>
            <a:r>
              <a:rPr lang="ru-RU" dirty="0"/>
              <a:t> характеристика </a:t>
            </a:r>
            <a:r>
              <a:rPr lang="ru-RU" dirty="0" err="1"/>
              <a:t>сенсорних</a:t>
            </a:r>
            <a:r>
              <a:rPr lang="ru-RU" dirty="0"/>
              <a:t> систем, 2018. </a:t>
            </a:r>
            <a:r>
              <a:rPr lang="ru-RU" i="1" dirty="0" err="1"/>
              <a:t>YouTube</a:t>
            </a:r>
            <a:r>
              <a:rPr lang="ru-RU" dirty="0"/>
              <a:t>. URL: </a:t>
            </a:r>
            <a:r>
              <a:rPr lang="ru-RU" dirty="0">
                <a:hlinkClick r:id="rId4"/>
              </a:rPr>
              <a:t>https://www.youtube.com/watch?v=zwbQjePAIqI</a:t>
            </a:r>
            <a:r>
              <a:rPr lang="ru-RU" dirty="0"/>
              <a:t> </a:t>
            </a:r>
            <a:endParaRPr lang="uk-UA" dirty="0"/>
          </a:p>
        </p:txBody>
      </p:sp>
      <p:sp>
        <p:nvSpPr>
          <p:cNvPr id="11" name="Google Shape;98;p16"/>
          <p:cNvSpPr txBox="1"/>
          <p:nvPr/>
        </p:nvSpPr>
        <p:spPr>
          <a:xfrm>
            <a:off x="1686910" y="0"/>
            <a:ext cx="655491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dirty="0">
                <a:solidFill>
                  <a:srgbClr val="0C77C3"/>
                </a:solidFill>
                <a:latin typeface="Alegreya" panose="020B0604020202020204" charset="0"/>
              </a:rPr>
              <a:t>§ 49. Характеристика сенсорних систем (аналізаторів). Рецептори та їх типи</a:t>
            </a:r>
            <a:endParaRPr lang="uk-UA" sz="1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13" name="Google Shape;100;p16"/>
          <p:cNvCxnSpPr/>
          <p:nvPr/>
        </p:nvCxnSpPr>
        <p:spPr>
          <a:xfrm rot="10800000" flipH="1">
            <a:off x="1851950" y="675150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</p:spTree>
    <p:extLst>
      <p:ext uri="{BB962C8B-B14F-4D97-AF65-F5344CB8AC3E}">
        <p14:creationId xmlns:p14="http://schemas.microsoft.com/office/powerpoint/2010/main" val="4265857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Сенсорні системи людини — характеристика, будова і значенн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43734" y="2458193"/>
            <a:ext cx="3839015" cy="2578915"/>
          </a:xfrm>
          <a:prstGeom prst="rect">
            <a:avLst/>
          </a:prstGeom>
          <a:noFill/>
        </p:spPr>
      </p:pic>
      <p:pic>
        <p:nvPicPr>
          <p:cNvPr id="8" name="Google Shape;8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59649" y="610600"/>
            <a:ext cx="6850495" cy="716100"/>
          </a:xfrm>
          <a:prstGeom prst="roundRect">
            <a:avLst>
              <a:gd name="adj" fmla="val 25677"/>
            </a:avLst>
          </a:prstGeom>
          <a:noFill/>
          <a:ln>
            <a:noFill/>
          </a:ln>
        </p:spPr>
      </p:pic>
      <p:pic>
        <p:nvPicPr>
          <p:cNvPr id="84" name="Google Shape;8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59650" y="610600"/>
            <a:ext cx="6424800" cy="716100"/>
          </a:xfrm>
          <a:prstGeom prst="roundRect">
            <a:avLst>
              <a:gd name="adj" fmla="val 25677"/>
            </a:avLst>
          </a:prstGeom>
          <a:noFill/>
          <a:ln>
            <a:noFill/>
          </a:ln>
        </p:spPr>
      </p:pic>
      <p:pic>
        <p:nvPicPr>
          <p:cNvPr id="85" name="Google Shape;8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60025"/>
            <a:ext cx="1599600" cy="1392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87" name="Google Shape;87;p15"/>
          <p:cNvSpPr txBox="1"/>
          <p:nvPr/>
        </p:nvSpPr>
        <p:spPr>
          <a:xfrm>
            <a:off x="1624820" y="1512896"/>
            <a:ext cx="6493447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uk-UA" sz="2800" dirty="0">
                <a:solidFill>
                  <a:srgbClr val="0C77C3"/>
                </a:solidFill>
                <a:latin typeface="Alegreya" panose="020B0604020202020204" charset="0"/>
              </a:rPr>
              <a:t>§ 49. Характеристика сенсорних систем (аналізаторів). Рецептори та їх типи</a:t>
            </a:r>
            <a:endParaRPr lang="uk-UA" sz="2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pic>
        <p:nvPicPr>
          <p:cNvPr id="14" name="Google Shape;58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9378" y="3715867"/>
            <a:ext cx="714119" cy="7005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кутник 2"/>
          <p:cNvSpPr/>
          <p:nvPr/>
        </p:nvSpPr>
        <p:spPr>
          <a:xfrm>
            <a:off x="953497" y="3769380"/>
            <a:ext cx="31218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800" dirty="0">
                <a:latin typeface="Alegreya" charset="0"/>
              </a:rPr>
              <a:t>Чи могла б людина існувати без сенсорних систем? </a:t>
            </a:r>
            <a:endParaRPr lang="uk-UA" sz="2000" dirty="0">
              <a:latin typeface="Alegreya" charset="0"/>
            </a:endParaRPr>
          </a:p>
        </p:txBody>
      </p:sp>
      <p:sp>
        <p:nvSpPr>
          <p:cNvPr id="9" name="Google Shape;86;p15"/>
          <p:cNvSpPr txBox="1"/>
          <p:nvPr/>
        </p:nvSpPr>
        <p:spPr>
          <a:xfrm>
            <a:off x="1668975" y="599333"/>
            <a:ext cx="6405139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8. </a:t>
            </a:r>
            <a:endParaRPr lang="ru-RU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СЕНСОРНІ СИСТЕМИ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/>
          <p:nvPr/>
        </p:nvSpPr>
        <p:spPr>
          <a:xfrm>
            <a:off x="1686910" y="0"/>
            <a:ext cx="655491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dirty="0">
                <a:solidFill>
                  <a:srgbClr val="0C77C3"/>
                </a:solidFill>
                <a:latin typeface="Alegreya" panose="020B0604020202020204" charset="0"/>
              </a:rPr>
              <a:t>§ 49. Характеристика сенсорних систем (аналізаторів). Рецептори та їх типи</a:t>
            </a:r>
            <a:endParaRPr lang="uk-UA" sz="1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100" name="Google Shape;100;p16"/>
          <p:cNvCxnSpPr/>
          <p:nvPr/>
        </p:nvCxnSpPr>
        <p:spPr>
          <a:xfrm rot="10800000" flipH="1">
            <a:off x="1851950" y="675150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Google Shape;99;p16"/>
          <p:cNvSpPr txBox="1"/>
          <p:nvPr/>
        </p:nvSpPr>
        <p:spPr>
          <a:xfrm>
            <a:off x="2576854" y="642081"/>
            <a:ext cx="4775025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0C77C3"/>
                </a:solidFill>
                <a:latin typeface="Alegreya" panose="020B0604020202020204" charset="0"/>
              </a:rPr>
              <a:t>Що таке сенсорна система</a:t>
            </a:r>
            <a:endParaRPr lang="uk-UA" sz="3200" b="1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grpSp>
        <p:nvGrpSpPr>
          <p:cNvPr id="19" name="Групувати 18"/>
          <p:cNvGrpSpPr/>
          <p:nvPr/>
        </p:nvGrpSpPr>
        <p:grpSpPr>
          <a:xfrm>
            <a:off x="248790" y="1096434"/>
            <a:ext cx="3216898" cy="646331"/>
            <a:chOff x="248790" y="1096434"/>
            <a:chExt cx="3216898" cy="646331"/>
          </a:xfrm>
        </p:grpSpPr>
        <p:sp>
          <p:nvSpPr>
            <p:cNvPr id="6" name="TextBox 5"/>
            <p:cNvSpPr txBox="1"/>
            <p:nvPr/>
          </p:nvSpPr>
          <p:spPr>
            <a:xfrm>
              <a:off x="834223" y="1096434"/>
              <a:ext cx="2631465" cy="646331"/>
            </a:xfrm>
            <a:prstGeom prst="rect">
              <a:avLst/>
            </a:prstGeom>
            <a:solidFill>
              <a:srgbClr val="EBF7FF"/>
            </a:solidFill>
            <a:ln w="19050">
              <a:solidFill>
                <a:srgbClr val="00B0F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uk-UA" sz="1200" dirty="0">
                  <a:latin typeface="Segoe Print" pitchFamily="2" charset="0"/>
                </a:rPr>
                <a:t>Поміркуйте, чому сенсорні системи організму людини називають аналізаторами.</a:t>
              </a:r>
              <a:endParaRPr lang="uk-UA" dirty="0">
                <a:latin typeface="Segoe Print" pitchFamily="2" charset="0"/>
              </a:endParaRPr>
            </a:p>
          </p:txBody>
        </p:sp>
        <p:pic>
          <p:nvPicPr>
            <p:cNvPr id="2050" name="Picture 2" descr="Більше 119 900 стокових ілюстрацій, векторної графіки та картинок  роялті-фрі на тему знак питання - iStock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8790" y="1199407"/>
              <a:ext cx="460663" cy="460663"/>
            </a:xfrm>
            <a:prstGeom prst="rect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</a:ln>
          </p:spPr>
        </p:pic>
      </p:grpSp>
      <p:sp>
        <p:nvSpPr>
          <p:cNvPr id="13" name="Прямокутник 12"/>
          <p:cNvSpPr/>
          <p:nvPr/>
        </p:nvSpPr>
        <p:spPr>
          <a:xfrm>
            <a:off x="166255" y="1915719"/>
            <a:ext cx="4874821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uk-UA" sz="1600" b="1" dirty="0">
                <a:latin typeface="Alegreya" charset="0"/>
              </a:rPr>
              <a:t>Сенсорна система </a:t>
            </a:r>
            <a:r>
              <a:rPr lang="uk-UA" sz="1600" dirty="0">
                <a:latin typeface="Alegreya" charset="0"/>
              </a:rPr>
              <a:t>– це сукупність рецепторів, провідникових шляхів, якими нервові імпульси передаються від рецепторів до відповідних центрів центральної нервової системи, що сприймають й аналізують певні подразники зовнішнього та внутрішнього середовища </a:t>
            </a:r>
          </a:p>
        </p:txBody>
      </p:sp>
      <p:pic>
        <p:nvPicPr>
          <p:cNvPr id="1026" name="Picture 2" descr="C:\Users\kants\Pictures\Screenshots\Знімок екрана (132).png"/>
          <p:cNvPicPr>
            <a:picLocks noChangeAspect="1" noChangeArrowheads="1"/>
          </p:cNvPicPr>
          <p:nvPr/>
        </p:nvPicPr>
        <p:blipFill>
          <a:blip r:embed="rId4"/>
          <a:srcRect l="37701" t="60677" r="18082" b="28906"/>
          <a:stretch>
            <a:fillRect/>
          </a:stretch>
        </p:blipFill>
        <p:spPr bwMode="auto">
          <a:xfrm>
            <a:off x="387927" y="3725634"/>
            <a:ext cx="8272890" cy="1095747"/>
          </a:xfrm>
          <a:prstGeom prst="rect">
            <a:avLst/>
          </a:prstGeom>
          <a:noFill/>
        </p:spPr>
      </p:pic>
      <p:pic>
        <p:nvPicPr>
          <p:cNvPr id="1028" name="Picture 4" descr="Vector Think Free Download PNG HD Transparent HQ PNG Download | FreePNGim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03542" y="941694"/>
            <a:ext cx="3017377" cy="28263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91933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Бумажный стикер установил плоское примечание изолировало иллюстрацию  вектора. Коллекция липких пустых напоминаний. | Премиум вектор"/>
          <p:cNvPicPr>
            <a:picLocks noChangeAspect="1" noChangeArrowheads="1"/>
          </p:cNvPicPr>
          <p:nvPr/>
        </p:nvPicPr>
        <p:blipFill>
          <a:blip r:embed="rId3"/>
          <a:srcRect l="6522" t="7100" r="6367" b="7525"/>
          <a:stretch>
            <a:fillRect/>
          </a:stretch>
        </p:blipFill>
        <p:spPr bwMode="auto">
          <a:xfrm>
            <a:off x="4326340" y="1078173"/>
            <a:ext cx="4790369" cy="4026097"/>
          </a:xfrm>
          <a:prstGeom prst="rect">
            <a:avLst/>
          </a:prstGeom>
          <a:noFill/>
        </p:spPr>
      </p:pic>
      <p:sp>
        <p:nvSpPr>
          <p:cNvPr id="98" name="Google Shape;98;p16"/>
          <p:cNvSpPr txBox="1"/>
          <p:nvPr/>
        </p:nvSpPr>
        <p:spPr>
          <a:xfrm>
            <a:off x="1686910" y="0"/>
            <a:ext cx="655491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dirty="0">
                <a:solidFill>
                  <a:srgbClr val="0C77C3"/>
                </a:solidFill>
                <a:latin typeface="Alegreya" panose="020B0604020202020204" charset="0"/>
              </a:rPr>
              <a:t>§ 49. Характеристика сенсорних систем (аналізаторів). Рецептори та їх типи</a:t>
            </a:r>
            <a:endParaRPr lang="uk-UA" sz="1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100" name="Google Shape;100;p16"/>
          <p:cNvCxnSpPr/>
          <p:nvPr/>
        </p:nvCxnSpPr>
        <p:spPr>
          <a:xfrm rot="10800000" flipH="1">
            <a:off x="1851950" y="675150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Google Shape;99;p16"/>
          <p:cNvSpPr txBox="1"/>
          <p:nvPr/>
        </p:nvSpPr>
        <p:spPr>
          <a:xfrm>
            <a:off x="2576854" y="642081"/>
            <a:ext cx="4775025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0C77C3"/>
                </a:solidFill>
                <a:latin typeface="Alegreya" panose="020B0604020202020204" charset="0"/>
              </a:rPr>
              <a:t>Які є типи рецепторів</a:t>
            </a:r>
            <a:endParaRPr lang="uk-UA" sz="3200" b="1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548399" y="1287922"/>
            <a:ext cx="2768013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uk-UA" sz="1600" b="1" dirty="0">
                <a:latin typeface="Alegreya" charset="0"/>
              </a:rPr>
              <a:t>Рецептори</a:t>
            </a:r>
            <a:r>
              <a:rPr lang="uk-UA" sz="1600" dirty="0">
                <a:latin typeface="Alegreya" charset="0"/>
              </a:rPr>
              <a:t> – особливі чутливі структури, що сприймають подразники зовнішнього і внутрішнього середовища й перетворюють їх на нервові імпульси </a:t>
            </a:r>
          </a:p>
        </p:txBody>
      </p:sp>
      <p:pic>
        <p:nvPicPr>
          <p:cNvPr id="12" name="Picture 2" descr="Бумажный стикер установил плоское примечание изолировало иллюстрацию  вектора. Коллекция липких пустых напоминаний. | Премиум вектор"/>
          <p:cNvPicPr>
            <a:picLocks noChangeAspect="1" noChangeArrowheads="1"/>
          </p:cNvPicPr>
          <p:nvPr/>
        </p:nvPicPr>
        <p:blipFill>
          <a:blip r:embed="rId3"/>
          <a:srcRect l="49953" t="7100" r="6367" b="50985"/>
          <a:stretch>
            <a:fillRect/>
          </a:stretch>
        </p:blipFill>
        <p:spPr bwMode="auto">
          <a:xfrm>
            <a:off x="1760561" y="3166852"/>
            <a:ext cx="2402011" cy="1976648"/>
          </a:xfrm>
          <a:prstGeom prst="rect">
            <a:avLst/>
          </a:prstGeom>
          <a:noFill/>
        </p:spPr>
      </p:pic>
      <p:pic>
        <p:nvPicPr>
          <p:cNvPr id="39940" name="Picture 4" descr="СЕНСОРНІ СИСТЕМИ | Geniall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8364" y="3261815"/>
            <a:ext cx="1511251" cy="1511251"/>
          </a:xfrm>
          <a:prstGeom prst="rect">
            <a:avLst/>
          </a:prstGeom>
          <a:noFill/>
        </p:spPr>
      </p:pic>
      <p:sp>
        <p:nvSpPr>
          <p:cNvPr id="14" name="Прямокутник 13"/>
          <p:cNvSpPr/>
          <p:nvPr/>
        </p:nvSpPr>
        <p:spPr>
          <a:xfrm>
            <a:off x="4572001" y="1591609"/>
            <a:ext cx="19152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Segoe Print" pitchFamily="2" charset="0"/>
              </a:rPr>
              <a:t>механорецептори сприймають </a:t>
            </a:r>
          </a:p>
          <a:p>
            <a:pPr algn="ctr"/>
            <a:r>
              <a:rPr lang="uk-UA" dirty="0">
                <a:latin typeface="Segoe Print" pitchFamily="2" charset="0"/>
              </a:rPr>
              <a:t>різні механічні подразники</a:t>
            </a:r>
          </a:p>
        </p:txBody>
      </p:sp>
      <p:sp>
        <p:nvSpPr>
          <p:cNvPr id="15" name="Прямокутник 14"/>
          <p:cNvSpPr/>
          <p:nvPr/>
        </p:nvSpPr>
        <p:spPr>
          <a:xfrm>
            <a:off x="7049387" y="1612875"/>
            <a:ext cx="19152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>
                <a:latin typeface="Segoe Print" pitchFamily="2" charset="0"/>
              </a:rPr>
              <a:t>хеморецептори  сприймають вплив різних хімічних сполук</a:t>
            </a:r>
          </a:p>
        </p:txBody>
      </p:sp>
      <p:sp>
        <p:nvSpPr>
          <p:cNvPr id="16" name="Прямокутник 15"/>
          <p:cNvSpPr/>
          <p:nvPr/>
        </p:nvSpPr>
        <p:spPr>
          <a:xfrm>
            <a:off x="7049387" y="3750019"/>
            <a:ext cx="191528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Segoe Print" pitchFamily="2" charset="0"/>
              </a:rPr>
              <a:t>ноцицептори відповідають за больові відчуття</a:t>
            </a:r>
          </a:p>
        </p:txBody>
      </p:sp>
      <p:sp>
        <p:nvSpPr>
          <p:cNvPr id="19" name="Прямокутник 18"/>
          <p:cNvSpPr/>
          <p:nvPr/>
        </p:nvSpPr>
        <p:spPr>
          <a:xfrm>
            <a:off x="4582631" y="3675591"/>
            <a:ext cx="19152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Segoe Print" pitchFamily="2" charset="0"/>
              </a:rPr>
              <a:t>терморецептори сприймають зміни температури</a:t>
            </a:r>
          </a:p>
        </p:txBody>
      </p:sp>
      <p:sp>
        <p:nvSpPr>
          <p:cNvPr id="20" name="Прямокутник 19"/>
          <p:cNvSpPr/>
          <p:nvPr/>
        </p:nvSpPr>
        <p:spPr>
          <a:xfrm>
            <a:off x="2083982" y="3590531"/>
            <a:ext cx="19152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Segoe Print" pitchFamily="2" charset="0"/>
              </a:rPr>
              <a:t>фоторецептори сприймають </a:t>
            </a:r>
          </a:p>
          <a:p>
            <a:pPr algn="ctr"/>
            <a:r>
              <a:rPr lang="uk-UA" dirty="0">
                <a:latin typeface="Segoe Print" pitchFamily="2" charset="0"/>
              </a:rPr>
              <a:t>дію світлових променів</a:t>
            </a:r>
          </a:p>
        </p:txBody>
      </p:sp>
    </p:spTree>
    <p:extLst>
      <p:ext uri="{BB962C8B-B14F-4D97-AF65-F5344CB8AC3E}">
        <p14:creationId xmlns:p14="http://schemas.microsoft.com/office/powerpoint/2010/main" val="2891933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/>
          <p:nvPr/>
        </p:nvSpPr>
        <p:spPr>
          <a:xfrm>
            <a:off x="1686910" y="0"/>
            <a:ext cx="655491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dirty="0">
                <a:solidFill>
                  <a:srgbClr val="0C77C3"/>
                </a:solidFill>
                <a:latin typeface="Alegreya" panose="020B0604020202020204" charset="0"/>
              </a:rPr>
              <a:t>§ 49. Характеристика сенсорних систем (аналізаторів). Рецептори та їх типи</a:t>
            </a:r>
            <a:endParaRPr lang="uk-UA" sz="1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100" name="Google Shape;100;p16"/>
          <p:cNvCxnSpPr/>
          <p:nvPr/>
        </p:nvCxnSpPr>
        <p:spPr>
          <a:xfrm rot="10800000" flipH="1">
            <a:off x="1851950" y="675150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Google Shape;99;p16"/>
          <p:cNvSpPr txBox="1"/>
          <p:nvPr/>
        </p:nvSpPr>
        <p:spPr>
          <a:xfrm>
            <a:off x="2576854" y="642081"/>
            <a:ext cx="4775025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0C77C3"/>
                </a:solidFill>
                <a:latin typeface="Alegreya" panose="020B0604020202020204" charset="0"/>
              </a:rPr>
              <a:t>Як рецептори функціонують</a:t>
            </a:r>
            <a:endParaRPr lang="uk-UA" sz="3200" b="1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pic>
        <p:nvPicPr>
          <p:cNvPr id="40962" name="Picture 2" descr="C:\Users\kants\Pictures\Screenshots\Знімок екрана (133).png"/>
          <p:cNvPicPr>
            <a:picLocks noChangeAspect="1" noChangeArrowheads="1"/>
          </p:cNvPicPr>
          <p:nvPr/>
        </p:nvPicPr>
        <p:blipFill>
          <a:blip r:embed="rId3"/>
          <a:srcRect l="34196" t="24973" r="18632" b="28475"/>
          <a:stretch>
            <a:fillRect/>
          </a:stretch>
        </p:blipFill>
        <p:spPr bwMode="auto">
          <a:xfrm>
            <a:off x="592375" y="996287"/>
            <a:ext cx="8019365" cy="41062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91933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/>
          <p:nvPr/>
        </p:nvSpPr>
        <p:spPr>
          <a:xfrm>
            <a:off x="1686910" y="0"/>
            <a:ext cx="655491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dirty="0">
                <a:solidFill>
                  <a:srgbClr val="0C77C3"/>
                </a:solidFill>
                <a:latin typeface="Alegreya" panose="020B0604020202020204" charset="0"/>
              </a:rPr>
              <a:t>§ 49. Характеристика сенсорних систем (аналізаторів). Рецептори та їх типи</a:t>
            </a:r>
            <a:endParaRPr lang="uk-UA" sz="1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100" name="Google Shape;100;p16"/>
          <p:cNvCxnSpPr/>
          <p:nvPr/>
        </p:nvCxnSpPr>
        <p:spPr>
          <a:xfrm rot="10800000" flipH="1">
            <a:off x="1851950" y="675150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Google Shape;99;p16"/>
          <p:cNvSpPr txBox="1"/>
          <p:nvPr/>
        </p:nvSpPr>
        <p:spPr>
          <a:xfrm>
            <a:off x="2576854" y="642081"/>
            <a:ext cx="4775025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0C77C3"/>
                </a:solidFill>
                <a:latin typeface="Alegreya" panose="020B0604020202020204" charset="0"/>
              </a:rPr>
              <a:t>Як рецептори функціонують</a:t>
            </a:r>
            <a:endParaRPr lang="uk-UA" sz="3200" b="1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548399" y="1170959"/>
            <a:ext cx="4193722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latin typeface="Alegreya" charset="0"/>
              </a:rPr>
              <a:t>Сукупність рецепторів, пов’язаних з певним нейроном центральної нервової системи, утворює рецепторне поле</a:t>
            </a:r>
          </a:p>
        </p:txBody>
      </p:sp>
      <p:pic>
        <p:nvPicPr>
          <p:cNvPr id="12" name="Picture 2" descr="Бумажный стикер установил плоское примечание изолировало иллюстрацию  вектора. Коллекция липких пустых напоминаний. | Премиум вектор"/>
          <p:cNvPicPr>
            <a:picLocks noChangeAspect="1" noChangeArrowheads="1"/>
          </p:cNvPicPr>
          <p:nvPr/>
        </p:nvPicPr>
        <p:blipFill>
          <a:blip r:embed="rId3"/>
          <a:srcRect l="49953" t="7100" r="6367" b="50985"/>
          <a:stretch>
            <a:fillRect/>
          </a:stretch>
        </p:blipFill>
        <p:spPr bwMode="auto">
          <a:xfrm>
            <a:off x="5433220" y="2701951"/>
            <a:ext cx="2811920" cy="2313968"/>
          </a:xfrm>
          <a:prstGeom prst="rect">
            <a:avLst/>
          </a:prstGeom>
          <a:noFill/>
        </p:spPr>
      </p:pic>
      <p:pic>
        <p:nvPicPr>
          <p:cNvPr id="39940" name="Picture 4" descr="СЕНСОРНІ СИСТЕМИ | Geniall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62307" y="805692"/>
            <a:ext cx="1921001" cy="1921001"/>
          </a:xfrm>
          <a:prstGeom prst="rect">
            <a:avLst/>
          </a:prstGeom>
          <a:noFill/>
        </p:spPr>
      </p:pic>
      <p:sp>
        <p:nvSpPr>
          <p:cNvPr id="17" name="Прямокутник 16"/>
          <p:cNvSpPr/>
          <p:nvPr/>
        </p:nvSpPr>
        <p:spPr>
          <a:xfrm>
            <a:off x="537766" y="2191690"/>
            <a:ext cx="4193722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latin typeface="Alegreya" charset="0"/>
              </a:rPr>
              <a:t>Для всіх типів рецепторів характерне явище адаптації – пристосування до тривалої дії подразника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54213" y="3232293"/>
            <a:ext cx="20733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Segoe Print" pitchFamily="2" charset="0"/>
              </a:rPr>
              <a:t>Поріг чутливості – це мінімальна інтенсивність подразника, яка здатна викликати відчуття </a:t>
            </a:r>
          </a:p>
        </p:txBody>
      </p:sp>
      <p:sp>
        <p:nvSpPr>
          <p:cNvPr id="21" name="Прямокутник 20"/>
          <p:cNvSpPr/>
          <p:nvPr/>
        </p:nvSpPr>
        <p:spPr>
          <a:xfrm>
            <a:off x="559031" y="3233681"/>
            <a:ext cx="419372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latin typeface="Alegreya" charset="0"/>
              </a:rPr>
              <a:t>Якщо подразник діє довго, поріг чутливості сенсорної системи підвищується </a:t>
            </a:r>
          </a:p>
        </p:txBody>
      </p:sp>
      <p:sp>
        <p:nvSpPr>
          <p:cNvPr id="22" name="Прямокутник 21"/>
          <p:cNvSpPr/>
          <p:nvPr/>
        </p:nvSpPr>
        <p:spPr>
          <a:xfrm>
            <a:off x="548398" y="4013117"/>
            <a:ext cx="4193722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latin typeface="Alegreya" charset="0"/>
              </a:rPr>
              <a:t>Якщо на сенсорну систему певний подразник діє періодично і щоразу сила його дії поступово збільшується, то зростає її чутливість </a:t>
            </a:r>
          </a:p>
        </p:txBody>
      </p:sp>
    </p:spTree>
    <p:extLst>
      <p:ext uri="{BB962C8B-B14F-4D97-AF65-F5344CB8AC3E}">
        <p14:creationId xmlns:p14="http://schemas.microsoft.com/office/powerpoint/2010/main" val="2891933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/>
          <p:nvPr/>
        </p:nvSpPr>
        <p:spPr>
          <a:xfrm>
            <a:off x="1686910" y="0"/>
            <a:ext cx="655491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dirty="0">
                <a:solidFill>
                  <a:srgbClr val="0C77C3"/>
                </a:solidFill>
                <a:latin typeface="Alegreya" panose="020B0604020202020204" charset="0"/>
              </a:rPr>
              <a:t>§ 49. Характеристика сенсорних систем (аналізаторів). Рецептори та їх типи</a:t>
            </a:r>
            <a:endParaRPr lang="uk-UA" sz="1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100" name="Google Shape;100;p16"/>
          <p:cNvCxnSpPr/>
          <p:nvPr/>
        </p:nvCxnSpPr>
        <p:spPr>
          <a:xfrm rot="10800000" flipH="1">
            <a:off x="1851950" y="675150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Google Shape;99;p16"/>
          <p:cNvSpPr txBox="1"/>
          <p:nvPr/>
        </p:nvSpPr>
        <p:spPr>
          <a:xfrm>
            <a:off x="2576854" y="642081"/>
            <a:ext cx="4775025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0C77C3"/>
                </a:solidFill>
                <a:latin typeface="Alegreya" panose="020B0604020202020204" charset="0"/>
              </a:rPr>
              <a:t>Які є типи сенсорних систем</a:t>
            </a:r>
            <a:endParaRPr lang="uk-UA" sz="3200" b="1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862303" y="1256023"/>
            <a:ext cx="227986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latin typeface="Alegreya" charset="0"/>
              </a:rPr>
              <a:t>ОСНОВНІ </a:t>
            </a:r>
          </a:p>
          <a:p>
            <a:pPr algn="ctr"/>
            <a:r>
              <a:rPr lang="uk-UA" sz="1600" dirty="0">
                <a:latin typeface="Alegreya" charset="0"/>
              </a:rPr>
              <a:t>СЕНСОРНІ СИСТЕМИ </a:t>
            </a:r>
          </a:p>
        </p:txBody>
      </p:sp>
      <p:grpSp>
        <p:nvGrpSpPr>
          <p:cNvPr id="25" name="Групувати 24"/>
          <p:cNvGrpSpPr/>
          <p:nvPr/>
        </p:nvGrpSpPr>
        <p:grpSpPr>
          <a:xfrm>
            <a:off x="1149396" y="2053483"/>
            <a:ext cx="1248506" cy="2513083"/>
            <a:chOff x="463337" y="1893988"/>
            <a:chExt cx="1248506" cy="2513083"/>
          </a:xfrm>
        </p:grpSpPr>
        <p:sp>
          <p:nvSpPr>
            <p:cNvPr id="17" name="Прямокутник 16"/>
            <p:cNvSpPr/>
            <p:nvPr/>
          </p:nvSpPr>
          <p:spPr>
            <a:xfrm>
              <a:off x="548397" y="1893988"/>
              <a:ext cx="1152811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uk-UA" sz="1800">
                  <a:latin typeface="Alegreya" charset="0"/>
                </a:rPr>
                <a:t>зорова</a:t>
              </a:r>
            </a:p>
          </p:txBody>
        </p:sp>
        <p:sp>
          <p:nvSpPr>
            <p:cNvPr id="21" name="Прямокутник 20"/>
            <p:cNvSpPr/>
            <p:nvPr/>
          </p:nvSpPr>
          <p:spPr>
            <a:xfrm>
              <a:off x="537766" y="2425616"/>
              <a:ext cx="1174076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uk-UA" sz="1800">
                  <a:latin typeface="Alegreya" charset="0"/>
                </a:rPr>
                <a:t>слухова</a:t>
              </a:r>
            </a:p>
          </p:txBody>
        </p:sp>
        <p:sp>
          <p:nvSpPr>
            <p:cNvPr id="22" name="Прямокутник 21"/>
            <p:cNvSpPr/>
            <p:nvPr/>
          </p:nvSpPr>
          <p:spPr>
            <a:xfrm>
              <a:off x="505868" y="2971136"/>
              <a:ext cx="1205975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uk-UA" sz="1800">
                  <a:latin typeface="Alegreya" charset="0"/>
                </a:rPr>
                <a:t>смакова</a:t>
              </a:r>
            </a:p>
          </p:txBody>
        </p:sp>
        <p:sp>
          <p:nvSpPr>
            <p:cNvPr id="14" name="Прямокутник 13"/>
            <p:cNvSpPr/>
            <p:nvPr/>
          </p:nvSpPr>
          <p:spPr>
            <a:xfrm>
              <a:off x="484602" y="3516744"/>
              <a:ext cx="1205975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uk-UA" sz="1800">
                  <a:latin typeface="Alegreya" charset="0"/>
                </a:rPr>
                <a:t>дотикова</a:t>
              </a:r>
            </a:p>
          </p:txBody>
        </p:sp>
        <p:sp>
          <p:nvSpPr>
            <p:cNvPr id="15" name="Прямокутник 14"/>
            <p:cNvSpPr/>
            <p:nvPr/>
          </p:nvSpPr>
          <p:spPr>
            <a:xfrm>
              <a:off x="463337" y="4037739"/>
              <a:ext cx="1205975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uk-UA" sz="1800">
                  <a:latin typeface="Alegreya" charset="0"/>
                </a:rPr>
                <a:t>нюхова </a:t>
              </a:r>
            </a:p>
          </p:txBody>
        </p:sp>
      </p:grp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7610" y="1128156"/>
            <a:ext cx="4257273" cy="3793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91933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/>
          <p:nvPr/>
        </p:nvSpPr>
        <p:spPr>
          <a:xfrm>
            <a:off x="1686910" y="0"/>
            <a:ext cx="655491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dirty="0">
                <a:solidFill>
                  <a:srgbClr val="0C77C3"/>
                </a:solidFill>
                <a:latin typeface="Alegreya" panose="020B0604020202020204" charset="0"/>
              </a:rPr>
              <a:t>§ 49. Характеристика сенсорних систем (аналізаторів). Рецептори та їх типи</a:t>
            </a:r>
            <a:endParaRPr lang="uk-UA" sz="1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100" name="Google Shape;100;p16"/>
          <p:cNvCxnSpPr/>
          <p:nvPr/>
        </p:nvCxnSpPr>
        <p:spPr>
          <a:xfrm rot="10800000" flipH="1">
            <a:off x="1851950" y="675150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Google Shape;99;p16"/>
          <p:cNvSpPr txBox="1"/>
          <p:nvPr/>
        </p:nvSpPr>
        <p:spPr>
          <a:xfrm>
            <a:off x="2576854" y="642081"/>
            <a:ext cx="4775025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0C77C3"/>
                </a:solidFill>
                <a:latin typeface="Alegreya" panose="020B0604020202020204" charset="0"/>
              </a:rPr>
              <a:t>Які є типи сенсорних систем</a:t>
            </a:r>
            <a:endParaRPr lang="uk-UA" sz="3200" b="1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411041" y="1193764"/>
            <a:ext cx="829162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latin typeface="Alegreya" charset="0"/>
              </a:rPr>
              <a:t>Усі сенсорні системи організму людини пов’язані між собою, особливо в корі головного мозку, численними нервовими зв’язками </a:t>
            </a:r>
          </a:p>
        </p:txBody>
      </p:sp>
      <p:sp>
        <p:nvSpPr>
          <p:cNvPr id="18" name="Прямокутник 17"/>
          <p:cNvSpPr/>
          <p:nvPr/>
        </p:nvSpPr>
        <p:spPr>
          <a:xfrm>
            <a:off x="411041" y="2183117"/>
            <a:ext cx="3697821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latin typeface="Alegreya" charset="0"/>
              </a:rPr>
              <a:t>Сенсорні системи забезпечують пристосувальні реакції організму у відповідь на дію подразників зовнішнього та внутрішнього середовища </a:t>
            </a:r>
          </a:p>
        </p:txBody>
      </p:sp>
      <p:pic>
        <p:nvPicPr>
          <p:cNvPr id="43010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l="19253" t="59600" r="7759" b="16219"/>
          <a:stretch>
            <a:fillRect/>
          </a:stretch>
        </p:blipFill>
        <p:spPr bwMode="auto">
          <a:xfrm>
            <a:off x="5013917" y="1939719"/>
            <a:ext cx="3688751" cy="2715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Прямокутник 19"/>
          <p:cNvSpPr/>
          <p:nvPr/>
        </p:nvSpPr>
        <p:spPr>
          <a:xfrm>
            <a:off x="921681" y="3715033"/>
            <a:ext cx="253096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latin typeface="Alegreya" charset="0"/>
              </a:rPr>
              <a:t>Більше цікавої інформації дізнайтеся  з відео</a:t>
            </a:r>
          </a:p>
        </p:txBody>
      </p:sp>
      <p:cxnSp>
        <p:nvCxnSpPr>
          <p:cNvPr id="24" name="Пряма зі стрілкою 23"/>
          <p:cNvCxnSpPr/>
          <p:nvPr/>
        </p:nvCxnSpPr>
        <p:spPr>
          <a:xfrm>
            <a:off x="3666256" y="4007420"/>
            <a:ext cx="115799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1933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кутник 24">
            <a:extLst>
              <a:ext uri="{FF2B5EF4-FFF2-40B4-BE49-F238E27FC236}">
                <a16:creationId xmlns:a16="http://schemas.microsoft.com/office/drawing/2014/main" id="{B8E4F3AA-D599-4E1F-8C69-AA99DFA5E165}"/>
              </a:ext>
            </a:extLst>
          </p:cNvPr>
          <p:cNvSpPr/>
          <p:nvPr/>
        </p:nvSpPr>
        <p:spPr>
          <a:xfrm>
            <a:off x="2952867" y="956865"/>
            <a:ext cx="3303086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Print" panose="02000600000000000000" pitchFamily="2" charset="0"/>
              </a:rPr>
              <a:t>УЗАГАЛЬНЕННЯ</a:t>
            </a:r>
          </a:p>
        </p:txBody>
      </p:sp>
      <p:grpSp>
        <p:nvGrpSpPr>
          <p:cNvPr id="3" name="Групувати 2">
            <a:extLst>
              <a:ext uri="{FF2B5EF4-FFF2-40B4-BE49-F238E27FC236}">
                <a16:creationId xmlns:a16="http://schemas.microsoft.com/office/drawing/2014/main" id="{62718254-6561-4934-9459-755361EF535C}"/>
              </a:ext>
            </a:extLst>
          </p:cNvPr>
          <p:cNvGrpSpPr/>
          <p:nvPr/>
        </p:nvGrpSpPr>
        <p:grpSpPr>
          <a:xfrm>
            <a:off x="213804" y="1476385"/>
            <a:ext cx="8658090" cy="3113171"/>
            <a:chOff x="339681" y="1342427"/>
            <a:chExt cx="8172998" cy="2540346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9" name="Прямокутник 28"/>
            <p:cNvSpPr/>
            <p:nvPr/>
          </p:nvSpPr>
          <p:spPr>
            <a:xfrm>
              <a:off x="362101" y="1342427"/>
              <a:ext cx="8150578" cy="527406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marL="285750" indent="-285750" algn="just">
                <a:buFont typeface="Wingdings" panose="05000000000000000000" pitchFamily="2" charset="2"/>
                <a:buChar char="ü"/>
              </a:pPr>
              <a:r>
                <a:rPr lang="uk-UA" sz="1800" dirty="0">
                  <a:latin typeface="Alegreya" charset="0"/>
                </a:rPr>
                <a:t>Сенсорні системи сприймають та аналізують подразники зовнішнього й внутрішнього середовища</a:t>
              </a:r>
            </a:p>
          </p:txBody>
        </p:sp>
        <p:sp>
          <p:nvSpPr>
            <p:cNvPr id="28" name="Прямокутник 27">
              <a:extLst>
                <a:ext uri="{FF2B5EF4-FFF2-40B4-BE49-F238E27FC236}">
                  <a16:creationId xmlns:a16="http://schemas.microsoft.com/office/drawing/2014/main" id="{A23828DD-DDB8-4CC7-8323-ED3A4F90C850}"/>
                </a:ext>
              </a:extLst>
            </p:cNvPr>
            <p:cNvSpPr/>
            <p:nvPr/>
          </p:nvSpPr>
          <p:spPr>
            <a:xfrm>
              <a:off x="339681" y="2027332"/>
              <a:ext cx="8150578" cy="527406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marL="285750" indent="-285750" algn="just">
                <a:buFont typeface="Wingdings" panose="05000000000000000000" pitchFamily="2" charset="2"/>
                <a:buChar char="ü"/>
              </a:pPr>
              <a:r>
                <a:rPr lang="uk-UA" sz="1800" dirty="0">
                  <a:latin typeface="Alegreya" charset="0"/>
                </a:rPr>
                <a:t>Сенсорні системи складаються з периферичної, провідникової та центральної  частин</a:t>
              </a:r>
            </a:p>
          </p:txBody>
        </p:sp>
        <p:sp>
          <p:nvSpPr>
            <p:cNvPr id="31" name="Прямокутник 30">
              <a:extLst>
                <a:ext uri="{FF2B5EF4-FFF2-40B4-BE49-F238E27FC236}">
                  <a16:creationId xmlns:a16="http://schemas.microsoft.com/office/drawing/2014/main" id="{AA4B9930-9148-45ED-ACA4-64EEFD511C4B}"/>
                </a:ext>
              </a:extLst>
            </p:cNvPr>
            <p:cNvSpPr/>
            <p:nvPr/>
          </p:nvSpPr>
          <p:spPr>
            <a:xfrm>
              <a:off x="360535" y="2682063"/>
              <a:ext cx="8150578" cy="753437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marL="285750" indent="-285750" algn="just">
                <a:buFont typeface="Wingdings" panose="05000000000000000000" pitchFamily="2" charset="2"/>
                <a:buChar char="ü"/>
              </a:pPr>
              <a:r>
                <a:rPr lang="uk-UA" sz="1800" dirty="0">
                  <a:latin typeface="Alegreya" charset="0"/>
                </a:rPr>
                <a:t>Рецептори – це нервові клітини або їхні закінчення, які забезпечують сприйняття інформації, що надходить із зовнішнього або внутрішнього середовища організму</a:t>
              </a:r>
            </a:p>
          </p:txBody>
        </p:sp>
        <p:sp>
          <p:nvSpPr>
            <p:cNvPr id="33" name="Прямокутник 32">
              <a:extLst>
                <a:ext uri="{FF2B5EF4-FFF2-40B4-BE49-F238E27FC236}">
                  <a16:creationId xmlns:a16="http://schemas.microsoft.com/office/drawing/2014/main" id="{01906554-AED8-4818-8413-2D9BAEC2BA6C}"/>
                </a:ext>
              </a:extLst>
            </p:cNvPr>
            <p:cNvSpPr/>
            <p:nvPr/>
          </p:nvSpPr>
          <p:spPr>
            <a:xfrm>
              <a:off x="349326" y="3581398"/>
              <a:ext cx="8150578" cy="301375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marL="285750" indent="-285750" algn="just">
                <a:buFont typeface="Wingdings" panose="05000000000000000000" pitchFamily="2" charset="2"/>
                <a:buChar char="ü"/>
              </a:pPr>
              <a:r>
                <a:rPr lang="uk-UA" sz="1800">
                  <a:latin typeface="Alegreya" charset="0"/>
                </a:rPr>
                <a:t>Основні сенсорні системи людини – зорова, слухова, нюхова, смакова та дотикова</a:t>
              </a:r>
              <a:endParaRPr lang="uk-UA" sz="2400">
                <a:solidFill>
                  <a:schemeClr val="tx1">
                    <a:lumMod val="95000"/>
                    <a:lumOff val="5000"/>
                  </a:schemeClr>
                </a:solidFill>
                <a:latin typeface="Alegreya" charset="0"/>
              </a:endParaRPr>
            </a:p>
          </p:txBody>
        </p:sp>
      </p:grpSp>
      <p:sp>
        <p:nvSpPr>
          <p:cNvPr id="10" name="Google Shape;98;p16"/>
          <p:cNvSpPr txBox="1"/>
          <p:nvPr/>
        </p:nvSpPr>
        <p:spPr>
          <a:xfrm>
            <a:off x="1686910" y="0"/>
            <a:ext cx="655491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dirty="0">
                <a:solidFill>
                  <a:srgbClr val="0C77C3"/>
                </a:solidFill>
                <a:latin typeface="Alegreya" panose="020B0604020202020204" charset="0"/>
              </a:rPr>
              <a:t>§ 49. Характеристика сенсорних систем (аналізаторів). Рецептори та їх типи</a:t>
            </a:r>
            <a:endParaRPr lang="uk-UA" sz="1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11" name="Google Shape;100;p16"/>
          <p:cNvCxnSpPr/>
          <p:nvPr/>
        </p:nvCxnSpPr>
        <p:spPr>
          <a:xfrm rot="10800000" flipH="1">
            <a:off x="1851950" y="675150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</p:spTree>
    <p:extLst>
      <p:ext uri="{BB962C8B-B14F-4D97-AF65-F5344CB8AC3E}">
        <p14:creationId xmlns:p14="http://schemas.microsoft.com/office/powerpoint/2010/main" val="258773212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</TotalTime>
  <Words>633</Words>
  <Application>Microsoft Office PowerPoint</Application>
  <PresentationFormat>Екран (16:9)</PresentationFormat>
  <Paragraphs>85</Paragraphs>
  <Slides>18</Slides>
  <Notes>18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18</vt:i4>
      </vt:variant>
    </vt:vector>
  </HeadingPairs>
  <TitlesOfParts>
    <vt:vector size="23" baseType="lpstr">
      <vt:lpstr>Alegreya</vt:lpstr>
      <vt:lpstr>Arial</vt:lpstr>
      <vt:lpstr>Wingdings</vt:lpstr>
      <vt:lpstr>Segoe Print</vt:lpstr>
      <vt:lpstr>Simple Light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Валентина</dc:creator>
  <cp:lastModifiedBy>Ludmila Mialkivska</cp:lastModifiedBy>
  <cp:revision>102</cp:revision>
  <dcterms:modified xsi:type="dcterms:W3CDTF">2025-08-22T08:36:00Z</dcterms:modified>
</cp:coreProperties>
</file>