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ukvadim4@gmail.com" initials="i" lastIdx="1" clrIdx="0">
    <p:extLst>
      <p:ext uri="{19B8F6BF-5375-455C-9EA6-DF929625EA0E}">
        <p15:presenceInfo xmlns:p15="http://schemas.microsoft.com/office/powerpoint/2012/main" userId="65a6a7234564e0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1142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869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518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36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3201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881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520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168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725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207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57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ED3DF02-4FED-4317-BDBD-E82DA49667D3}" type="datetimeFigureOut">
              <a:rPr lang="uk-UA" smtClean="0"/>
              <a:t>15.03.2026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23F74BF-DED2-4B22-B1D1-1396A9C8FA3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570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41ABAB90-CDC3-4771-83CF-D137525CCF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Безполучникове</a:t>
            </a:r>
            <a:r>
              <a:rPr lang="uk-UA" dirty="0"/>
              <a:t> складне речення</a:t>
            </a:r>
          </a:p>
        </p:txBody>
      </p:sp>
      <p:sp>
        <p:nvSpPr>
          <p:cNvPr id="7" name="Підзаголовок 6">
            <a:extLst>
              <a:ext uri="{FF2B5EF4-FFF2-40B4-BE49-F238E27FC236}">
                <a16:creationId xmlns:a16="http://schemas.microsoft.com/office/drawing/2014/main" id="{9CD59745-7A0A-451A-BE64-0BDE678B6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6055" y="459564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uk-UA" dirty="0"/>
              <a:t>Підготувала вчитель </a:t>
            </a:r>
          </a:p>
          <a:p>
            <a:pPr algn="r"/>
            <a:r>
              <a:rPr lang="uk-UA" dirty="0"/>
              <a:t>української мови та літератури </a:t>
            </a:r>
          </a:p>
          <a:p>
            <a:pPr algn="r"/>
            <a:r>
              <a:rPr lang="uk-UA" dirty="0" err="1"/>
              <a:t>Пеньківського</a:t>
            </a:r>
            <a:r>
              <a:rPr lang="uk-UA" dirty="0"/>
              <a:t> НВК </a:t>
            </a:r>
          </a:p>
          <a:p>
            <a:pPr algn="r"/>
            <a:r>
              <a:rPr lang="uk-UA" dirty="0"/>
              <a:t>Іванюк Сніжана Павлівна</a:t>
            </a:r>
          </a:p>
        </p:txBody>
      </p:sp>
    </p:spTree>
    <p:extLst>
      <p:ext uri="{BB962C8B-B14F-4D97-AF65-F5344CB8AC3E}">
        <p14:creationId xmlns:p14="http://schemas.microsoft.com/office/powerpoint/2010/main" val="3739752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54E26-7410-4549-89AF-394DA56CC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u="sng" dirty="0"/>
              <a:t>Кома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134A3E5-7F4E-4BAC-8275-E7F16E8C8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84960"/>
            <a:ext cx="10515600" cy="44500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800" dirty="0">
                <a:solidFill>
                  <a:srgbClr val="FF0000"/>
                </a:solidFill>
              </a:rPr>
              <a:t>Увага! </a:t>
            </a:r>
            <a:r>
              <a:rPr lang="uk-UA" sz="2600" dirty="0"/>
              <a:t>Лише переконавшись, що в </a:t>
            </a:r>
            <a:r>
              <a:rPr lang="uk-UA" sz="2600" dirty="0" err="1"/>
              <a:t>безполучниковому</a:t>
            </a:r>
            <a:r>
              <a:rPr lang="uk-UA" sz="2600" dirty="0"/>
              <a:t> складному реченні не слід ставити двокрапку, тире чи крапку з комою, можна сміливо ставити кому.</a:t>
            </a:r>
          </a:p>
          <a:p>
            <a:pPr marL="0" indent="0" algn="just">
              <a:buNone/>
            </a:pPr>
            <a:r>
              <a:rPr lang="uk-UA" sz="2600" dirty="0"/>
              <a:t>Якщо частини речення виражають одночасність або послідовність подій чи явищ, то між частинами складного </a:t>
            </a:r>
            <a:r>
              <a:rPr lang="uk-UA" sz="2600" dirty="0" err="1"/>
              <a:t>безполучникового</a:t>
            </a:r>
            <a:r>
              <a:rPr lang="uk-UA" sz="2600" dirty="0"/>
              <a:t> речення ставимо кому.</a:t>
            </a:r>
          </a:p>
          <a:p>
            <a:pPr marL="0" indent="0" algn="ctr">
              <a:buNone/>
            </a:pPr>
            <a:r>
              <a:rPr lang="uk-UA" sz="2800" dirty="0"/>
              <a:t>[    ], [    ], [    ].</a:t>
            </a:r>
          </a:p>
          <a:p>
            <a:pPr marL="0" indent="0" algn="ctr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 чорніє, дрімає розум, серце мліє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sz="2800" dirty="0"/>
              <a:t>[    ], [    ], [    ].</a:t>
            </a:r>
          </a:p>
          <a:p>
            <a:pPr marL="0" indent="0" algn="ctr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Пригріло сонечко, обсохла земля, потягла орача в поле.</a:t>
            </a:r>
          </a:p>
          <a:p>
            <a:pPr marL="0" indent="0">
              <a:buNone/>
            </a:pP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02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8B8BA-87FC-4CA9-AE90-6E6EB71B5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84939"/>
            <a:ext cx="10058400" cy="2786406"/>
          </a:xfrm>
        </p:spPr>
        <p:txBody>
          <a:bodyPr>
            <a:normAutofit fontScale="90000"/>
          </a:bodyPr>
          <a:lstStyle/>
          <a:p>
            <a:r>
              <a:rPr lang="uk-UA" dirty="0"/>
              <a:t>Складне речення, частини якого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язані</a:t>
            </a:r>
            <a:r>
              <a:rPr lang="uk-UA" dirty="0"/>
              <a:t> без сполучників чи сполучних </a:t>
            </a:r>
            <a:r>
              <a:rPr lang="uk-UA" dirty="0" err="1"/>
              <a:t>слів,а</a:t>
            </a:r>
            <a:r>
              <a:rPr lang="uk-UA" dirty="0"/>
              <a:t> лише за змістом чи інтонацією, називається </a:t>
            </a:r>
            <a:r>
              <a:rPr lang="uk-UA" dirty="0" err="1">
                <a:solidFill>
                  <a:srgbClr val="FF0000"/>
                </a:solidFill>
              </a:rPr>
              <a:t>безполучниковим</a:t>
            </a:r>
            <a:r>
              <a:rPr lang="uk-UA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6B3962-CFC8-4B0B-8999-83599044A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1" y="4225158"/>
            <a:ext cx="11845159" cy="1809881"/>
          </a:xfrm>
        </p:spPr>
        <p:txBody>
          <a:bodyPr>
            <a:normAutofit/>
          </a:bodyPr>
          <a:lstStyle/>
          <a:p>
            <a:r>
              <a:rPr lang="uk-UA" sz="3600" b="1" i="1" dirty="0">
                <a:latin typeface="Times New Roman" panose="02020603050405020304" pitchFamily="18" charset="0"/>
                <a:ea typeface="Cascadia Code SemiBold" panose="020B0609020000020004" pitchFamily="49" charset="0"/>
                <a:cs typeface="Times New Roman" panose="02020603050405020304" pitchFamily="18" charset="0"/>
              </a:rPr>
              <a:t>Реве та стогне Дніпр широкий, сердитий вітер </a:t>
            </a:r>
            <a:r>
              <a:rPr lang="uk-UA" sz="3600" b="1" i="1" dirty="0" err="1">
                <a:latin typeface="Times New Roman" panose="02020603050405020304" pitchFamily="18" charset="0"/>
                <a:ea typeface="Cascadia Code SemiBold" panose="020B0609020000020004" pitchFamily="49" charset="0"/>
                <a:cs typeface="Times New Roman" panose="02020603050405020304" pitchFamily="18" charset="0"/>
              </a:rPr>
              <a:t>завива</a:t>
            </a:r>
            <a:r>
              <a:rPr lang="uk-UA" sz="3600" b="1" i="1" dirty="0">
                <a:latin typeface="Times New Roman" panose="02020603050405020304" pitchFamily="18" charset="0"/>
                <a:ea typeface="Cascadia Code SemiBold" panose="020B0609020000020004" pitchFamily="49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3600" b="1" i="1" dirty="0">
                <a:latin typeface="Times New Roman" panose="02020603050405020304" pitchFamily="18" charset="0"/>
                <a:ea typeface="Cascadia Code SemiBold" panose="020B0609020000020004" pitchFamily="49" charset="0"/>
                <a:cs typeface="Times New Roman" panose="02020603050405020304" pitchFamily="18" charset="0"/>
              </a:rPr>
              <a:t>Подивилась ясно – заспівали скрипки</a:t>
            </a:r>
            <a:r>
              <a:rPr lang="uk-UA" sz="3600" b="1" dirty="0">
                <a:latin typeface="Times New Roman" panose="02020603050405020304" pitchFamily="18" charset="0"/>
                <a:ea typeface="Cascadia Code SemiBold" panose="020B0609020000020004" pitchFamily="49" charset="0"/>
                <a:cs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ea typeface="Cascadia Code SemiBold" panose="020B0609020000020004" pitchFamily="49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5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1D8C6-FA13-43AA-B364-59013CD46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786406"/>
          </a:xfrm>
        </p:spPr>
        <p:txBody>
          <a:bodyPr>
            <a:normAutofit/>
          </a:bodyPr>
          <a:lstStyle/>
          <a:p>
            <a:r>
              <a:rPr lang="uk-UA" sz="3200" dirty="0"/>
              <a:t>Між частинами </a:t>
            </a:r>
            <a:r>
              <a:rPr lang="uk-UA" sz="3200" dirty="0" err="1"/>
              <a:t>безполучникового</a:t>
            </a:r>
            <a:r>
              <a:rPr lang="uk-UA" sz="3200" dirty="0"/>
              <a:t> складного речення можуть стояти такі розділові знаки: кома, двокрапка, тире, крапка з комою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A5942C-2AB2-4790-9B8B-2B89A309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193628"/>
            <a:ext cx="10058400" cy="1841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Увага! </a:t>
            </a:r>
            <a:r>
              <a:rPr lang="uk-UA" sz="2800" b="1" dirty="0"/>
              <a:t>На відміну від сполучникових речень, де зв’язок виражається сполучниками, у </a:t>
            </a:r>
            <a:r>
              <a:rPr lang="uk-UA" sz="2800" b="1" dirty="0" err="1"/>
              <a:t>безполучникових</a:t>
            </a:r>
            <a:r>
              <a:rPr lang="uk-UA" sz="2800" b="1" dirty="0"/>
              <a:t> складних реченнях </a:t>
            </a:r>
            <a:r>
              <a:rPr lang="uk-UA" sz="2800" b="1" dirty="0">
                <a:solidFill>
                  <a:srgbClr val="FF0000"/>
                </a:solidFill>
              </a:rPr>
              <a:t>розділові знаки є </a:t>
            </a:r>
            <a:r>
              <a:rPr lang="uk-UA" sz="2800" b="1" dirty="0" err="1">
                <a:solidFill>
                  <a:srgbClr val="FF0000"/>
                </a:solidFill>
              </a:rPr>
              <a:t>обов</a:t>
            </a:r>
            <a:r>
              <a:rPr lang="en-US" sz="2800" b="1" dirty="0">
                <a:solidFill>
                  <a:srgbClr val="FF0000"/>
                </a:solidFill>
              </a:rPr>
              <a:t>’</a:t>
            </a:r>
            <a:r>
              <a:rPr lang="uk-UA" sz="2800" b="1" dirty="0" err="1">
                <a:solidFill>
                  <a:srgbClr val="FF0000"/>
                </a:solidFill>
              </a:rPr>
              <a:t>язковими</a:t>
            </a:r>
            <a:r>
              <a:rPr lang="uk-UA" sz="2800" b="1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44136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96F49-4F83-41EC-96AC-4CAECA4C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u="sng" dirty="0"/>
              <a:t>Двокрапка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017EDDA-F8DD-4CE3-AC65-7AB7B4CB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96660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перша частина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безполучникового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речення розкриває зміст першої, доповнює,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конретизує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а саме? а що саме?</a:t>
            </a: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 ] : [розкриття змісту, доповнення, конкретизація] 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що саме?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я згадав: НМТ вже не за горами.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 одне: </a:t>
            </a:r>
            <a:r>
              <a:rPr lang="uk-UA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(що)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 є найвищою цінністю</a:t>
            </a:r>
          </a:p>
        </p:txBody>
      </p:sp>
      <p:sp>
        <p:nvSpPr>
          <p:cNvPr id="5" name="Стрілка: вигнута вгору 4">
            <a:extLst>
              <a:ext uri="{FF2B5EF4-FFF2-40B4-BE49-F238E27FC236}">
                <a16:creationId xmlns:a16="http://schemas.microsoft.com/office/drawing/2014/main" id="{CDEEDAEA-2DA1-4F4A-BCDA-5A4AD36D0131}"/>
              </a:ext>
            </a:extLst>
          </p:cNvPr>
          <p:cNvSpPr/>
          <p:nvPr/>
        </p:nvSpPr>
        <p:spPr>
          <a:xfrm>
            <a:off x="2443655" y="3342290"/>
            <a:ext cx="3294992" cy="299544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  <a:highlight>
                <a:srgbClr val="000000"/>
              </a:highlight>
            </a:endParaRPr>
          </a:p>
        </p:txBody>
      </p:sp>
      <p:sp>
        <p:nvSpPr>
          <p:cNvPr id="6" name="Рівнобедрений трикутник 5">
            <a:extLst>
              <a:ext uri="{FF2B5EF4-FFF2-40B4-BE49-F238E27FC236}">
                <a16:creationId xmlns:a16="http://schemas.microsoft.com/office/drawing/2014/main" id="{8262DA41-836A-4619-973E-A2CBD81B0A64}"/>
              </a:ext>
            </a:extLst>
          </p:cNvPr>
          <p:cNvSpPr/>
          <p:nvPr/>
        </p:nvSpPr>
        <p:spPr>
          <a:xfrm>
            <a:off x="2585543" y="3856246"/>
            <a:ext cx="1103588" cy="425667"/>
          </a:xfrm>
          <a:prstGeom prst="triangle">
            <a:avLst>
              <a:gd name="adj" fmla="val 2063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rgbClr val="FF0000"/>
                </a:solidFill>
              </a:rPr>
              <a:t>що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7" name="Стрілка: вигнута вгору 6">
            <a:extLst>
              <a:ext uri="{FF2B5EF4-FFF2-40B4-BE49-F238E27FC236}">
                <a16:creationId xmlns:a16="http://schemas.microsoft.com/office/drawing/2014/main" id="{7A33493B-A556-47AE-804A-DA8FE3E80A4E}"/>
              </a:ext>
            </a:extLst>
          </p:cNvPr>
          <p:cNvSpPr/>
          <p:nvPr/>
        </p:nvSpPr>
        <p:spPr>
          <a:xfrm>
            <a:off x="4091151" y="4798235"/>
            <a:ext cx="2285998" cy="165538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34762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42F3E-C767-4A29-818C-34E228D6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2. Якщо друга частина виражає причину, про яку говориться в першій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D28926-5B62-4BFC-AFB3-3E4BAA439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    ] : [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pPr marL="0" indent="0">
              <a:buNone/>
            </a:pP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uk-UA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чому?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Люблю українську мову: вона рідна.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Люблю українську мову: </a:t>
            </a:r>
            <a:r>
              <a:rPr lang="uk-UA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(бо)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рідна</a:t>
            </a:r>
          </a:p>
        </p:txBody>
      </p:sp>
      <p:sp>
        <p:nvSpPr>
          <p:cNvPr id="4" name="Стрілка: вигнута вгору 3">
            <a:extLst>
              <a:ext uri="{FF2B5EF4-FFF2-40B4-BE49-F238E27FC236}">
                <a16:creationId xmlns:a16="http://schemas.microsoft.com/office/drawing/2014/main" id="{A3152C30-567C-480E-9D07-C3F8D9FC9615}"/>
              </a:ext>
            </a:extLst>
          </p:cNvPr>
          <p:cNvSpPr/>
          <p:nvPr/>
        </p:nvSpPr>
        <p:spPr>
          <a:xfrm>
            <a:off x="4953001" y="2589486"/>
            <a:ext cx="2285998" cy="165538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  <a:highlight>
                <a:srgbClr val="000000"/>
              </a:highlight>
            </a:endParaRPr>
          </a:p>
        </p:txBody>
      </p:sp>
      <p:sp>
        <p:nvSpPr>
          <p:cNvPr id="5" name="Рівнобедрений трикутник 4">
            <a:extLst>
              <a:ext uri="{FF2B5EF4-FFF2-40B4-BE49-F238E27FC236}">
                <a16:creationId xmlns:a16="http://schemas.microsoft.com/office/drawing/2014/main" id="{239EBC43-9D7E-4E70-80AB-26AF223A0E75}"/>
              </a:ext>
            </a:extLst>
          </p:cNvPr>
          <p:cNvSpPr/>
          <p:nvPr/>
        </p:nvSpPr>
        <p:spPr>
          <a:xfrm rot="10962709" flipH="1" flipV="1">
            <a:off x="5283826" y="3231010"/>
            <a:ext cx="921907" cy="395982"/>
          </a:xfrm>
          <a:prstGeom prst="triangle">
            <a:avLst>
              <a:gd name="adj" fmla="val 1179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rgbClr val="FF0000"/>
                </a:solidFill>
              </a:rPr>
              <a:t>бо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6" name="Стрілка: вигнута вгору 5">
            <a:extLst>
              <a:ext uri="{FF2B5EF4-FFF2-40B4-BE49-F238E27FC236}">
                <a16:creationId xmlns:a16="http://schemas.microsoft.com/office/drawing/2014/main" id="{85FE92EC-D3D6-4770-A49F-12F41BFBFEB7}"/>
              </a:ext>
            </a:extLst>
          </p:cNvPr>
          <p:cNvSpPr/>
          <p:nvPr/>
        </p:nvSpPr>
        <p:spPr>
          <a:xfrm>
            <a:off x="6089526" y="4146725"/>
            <a:ext cx="2285998" cy="165538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4226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FD6B6-C88E-479D-9EAA-E4381D6CD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249268"/>
          </a:xfrm>
        </p:spPr>
        <p:txBody>
          <a:bodyPr/>
          <a:lstStyle/>
          <a:p>
            <a:pPr algn="ctr"/>
            <a:r>
              <a:rPr lang="uk-UA" u="sng" dirty="0"/>
              <a:t>Тире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E3BCD9-6A46-4E52-8408-8FCA175C3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uk-UA" sz="2800" dirty="0"/>
              <a:t>Якщо перша частина вказує на час або умову того, про що йдеться в другій</a:t>
            </a:r>
          </a:p>
          <a:p>
            <a:pPr marL="0" indent="0" algn="ctr">
              <a:buNone/>
            </a:pPr>
            <a:r>
              <a:rPr lang="uk-UA" sz="2800" dirty="0">
                <a:solidFill>
                  <a:srgbClr val="FF0000"/>
                </a:solidFill>
              </a:rPr>
              <a:t>Якщо/коли</a:t>
            </a:r>
            <a:r>
              <a:rPr lang="uk-UA" sz="2800" dirty="0"/>
              <a:t> [час/умова] – </a:t>
            </a:r>
            <a:r>
              <a:rPr lang="uk-UA" sz="2800" dirty="0">
                <a:solidFill>
                  <a:srgbClr val="FF0000"/>
                </a:solidFill>
              </a:rPr>
              <a:t>то </a:t>
            </a:r>
            <a:r>
              <a:rPr lang="uk-UA" sz="2800" dirty="0"/>
              <a:t>[   ]</a:t>
            </a:r>
          </a:p>
          <a:p>
            <a:pPr marL="0" indent="0" algn="ctr">
              <a:buNone/>
            </a:pPr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Забудеш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рідний край – тобі твій корінь всохне.</a:t>
            </a:r>
          </a:p>
          <a:p>
            <a:pPr marL="0" indent="0" algn="ctr">
              <a:buNone/>
            </a:pP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забудеш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рідний край –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тобі твій корінь всохне.</a:t>
            </a:r>
          </a:p>
          <a:p>
            <a:pPr marL="0" indent="0" algn="ctr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Подивилась вона на мене – я онімів.</a:t>
            </a:r>
          </a:p>
          <a:p>
            <a:pPr marL="0" indent="0" algn="ctr">
              <a:buNone/>
            </a:pP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подивилась вона на мене –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онімів </a:t>
            </a:r>
          </a:p>
        </p:txBody>
      </p:sp>
    </p:spTree>
    <p:extLst>
      <p:ext uri="{BB962C8B-B14F-4D97-AF65-F5344CB8AC3E}">
        <p14:creationId xmlns:p14="http://schemas.microsoft.com/office/powerpoint/2010/main" val="286659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EBA92-1423-4F20-A77E-89BE7AC6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372" y="346841"/>
            <a:ext cx="10857187" cy="5490079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br>
              <a:rPr lang="uk-UA" sz="3200" dirty="0"/>
            </a:br>
            <a:r>
              <a:rPr lang="uk-UA" sz="3200" dirty="0"/>
              <a:t>2. Якщо друга частина виражає наслідок або висновок із того, про що йдеться в першій. До неї можна поставити запитання: </a:t>
            </a:r>
            <a:r>
              <a:rPr lang="uk-UA" sz="3200" dirty="0">
                <a:solidFill>
                  <a:srgbClr val="FF0000"/>
                </a:solidFill>
              </a:rPr>
              <a:t>і який наслідок?</a:t>
            </a: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r>
              <a:rPr lang="uk-UA" sz="2400" dirty="0">
                <a:solidFill>
                  <a:srgbClr val="FF0000"/>
                </a:solidFill>
              </a:rPr>
              <a:t>і</a:t>
            </a:r>
            <a:r>
              <a:rPr lang="uk-UA" sz="2000" dirty="0">
                <a:solidFill>
                  <a:srgbClr val="FF0000"/>
                </a:solidFill>
              </a:rPr>
              <a:t> який наслідок?</a:t>
            </a:r>
            <a:br>
              <a:rPr lang="uk-UA" sz="2000" dirty="0">
                <a:solidFill>
                  <a:srgbClr val="FF0000"/>
                </a:solidFill>
              </a:rPr>
            </a:br>
            <a:br>
              <a:rPr lang="uk-UA" sz="2000" dirty="0">
                <a:solidFill>
                  <a:srgbClr val="FF0000"/>
                </a:solidFill>
              </a:rPr>
            </a:br>
            <a:br>
              <a:rPr lang="uk-UA" sz="2000" dirty="0">
                <a:solidFill>
                  <a:srgbClr val="FF0000"/>
                </a:solidFill>
              </a:rPr>
            </a:br>
            <a:r>
              <a:rPr lang="uk-UA" sz="3200" dirty="0">
                <a:solidFill>
                  <a:schemeClr val="tx1"/>
                </a:solidFill>
              </a:rPr>
              <a:t>[  причина ] – [ наслідок, висновок]</a:t>
            </a:r>
            <a:br>
              <a:rPr lang="uk-UA" sz="3200" dirty="0">
                <a:solidFill>
                  <a:schemeClr val="tx1"/>
                </a:solidFill>
              </a:rPr>
            </a:br>
            <a:br>
              <a:rPr lang="uk-UA" sz="4000" dirty="0">
                <a:solidFill>
                  <a:schemeClr val="tx1"/>
                </a:solidFill>
              </a:rPr>
            </a:br>
            <a:br>
              <a:rPr lang="uk-UA" sz="2200" dirty="0">
                <a:solidFill>
                  <a:schemeClr val="tx1"/>
                </a:solidFill>
              </a:rPr>
            </a:br>
            <a:r>
              <a:rPr lang="uk-UA" sz="2700" dirty="0">
                <a:solidFill>
                  <a:srgbClr val="FF0000"/>
                </a:solidFill>
              </a:rPr>
              <a:t>і</a:t>
            </a:r>
            <a:r>
              <a:rPr lang="uk-UA" sz="2200" dirty="0">
                <a:solidFill>
                  <a:srgbClr val="FF0000"/>
                </a:solidFill>
              </a:rPr>
              <a:t> який наслідок?</a:t>
            </a:r>
            <a:br>
              <a:rPr lang="uk-UA" sz="4000" dirty="0">
                <a:solidFill>
                  <a:srgbClr val="FF0000"/>
                </a:solidFill>
              </a:rPr>
            </a:br>
            <a:br>
              <a:rPr lang="uk-UA" sz="4000" dirty="0">
                <a:solidFill>
                  <a:srgbClr val="FF0000"/>
                </a:solidFill>
              </a:rPr>
            </a:br>
            <a:r>
              <a:rPr lang="uk-UA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 дощ – трава зазеленіла</a:t>
            </a:r>
            <a:br>
              <a:rPr lang="uk-UA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200" b="1" i="1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6" name="Стрілка: вигнута вгору 5">
            <a:extLst>
              <a:ext uri="{FF2B5EF4-FFF2-40B4-BE49-F238E27FC236}">
                <a16:creationId xmlns:a16="http://schemas.microsoft.com/office/drawing/2014/main" id="{1E8B5C20-AFB2-4871-992C-F1393668E9C6}"/>
              </a:ext>
            </a:extLst>
          </p:cNvPr>
          <p:cNvSpPr/>
          <p:nvPr/>
        </p:nvSpPr>
        <p:spPr>
          <a:xfrm>
            <a:off x="3672840" y="2446020"/>
            <a:ext cx="3139440" cy="33528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7" name="Стрілка: вигнута вгору 6">
            <a:extLst>
              <a:ext uri="{FF2B5EF4-FFF2-40B4-BE49-F238E27FC236}">
                <a16:creationId xmlns:a16="http://schemas.microsoft.com/office/drawing/2014/main" id="{5FFE2833-9FD9-425D-88AC-5DC14F4A5583}"/>
              </a:ext>
            </a:extLst>
          </p:cNvPr>
          <p:cNvSpPr/>
          <p:nvPr/>
        </p:nvSpPr>
        <p:spPr>
          <a:xfrm>
            <a:off x="3977640" y="4411980"/>
            <a:ext cx="3139440" cy="33528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533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35624-6C1E-4F7E-8FDF-62C46407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k-UA" sz="3200" dirty="0"/>
              <a:t>3. Якщо зміст обох частин зіставляється або протиставляється. Між ними можна поставити сполучники </a:t>
            </a:r>
            <a:r>
              <a:rPr lang="uk-UA" sz="3200" dirty="0">
                <a:solidFill>
                  <a:srgbClr val="FF0000"/>
                </a:solidFill>
              </a:rPr>
              <a:t>наче/а.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8CB7D1-2ED4-4A96-8A10-194C4F334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/>
              <a:t>[   ] – [зіставлення/протиставлення]</a:t>
            </a:r>
          </a:p>
          <a:p>
            <a:pPr marL="0" indent="0" algn="ctr">
              <a:buNone/>
            </a:pPr>
            <a:endParaRPr lang="uk-UA" sz="3200" dirty="0"/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 без книги – птах без крил.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 без книги – </a:t>
            </a:r>
            <a:r>
              <a:rPr lang="uk-UA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наче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птах без крил.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Дівчата скачуть – хлопці плачуть.</a:t>
            </a: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Дівчата скачуть –</a:t>
            </a:r>
            <a:r>
              <a:rPr lang="uk-UA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хлопці скачуть.</a:t>
            </a:r>
          </a:p>
        </p:txBody>
      </p:sp>
    </p:spTree>
    <p:extLst>
      <p:ext uri="{BB962C8B-B14F-4D97-AF65-F5344CB8AC3E}">
        <p14:creationId xmlns:p14="http://schemas.microsoft.com/office/powerpoint/2010/main" val="844751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7F507-487F-4058-89DE-DA5263AFB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89966"/>
          </a:xfrm>
        </p:spPr>
        <p:txBody>
          <a:bodyPr>
            <a:normAutofit/>
          </a:bodyPr>
          <a:lstStyle/>
          <a:p>
            <a:pPr algn="ctr"/>
            <a:r>
              <a:rPr lang="uk-UA" sz="4400" u="sng" dirty="0"/>
              <a:t>Крапка з комою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F684DB-F50D-4392-A80C-89F1FBF8B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554480"/>
            <a:ext cx="10485120" cy="49225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dirty="0"/>
              <a:t>Крапка з комою в </a:t>
            </a:r>
            <a:r>
              <a:rPr lang="uk-UA" sz="2000" dirty="0" err="1"/>
              <a:t>безполучниковому</a:t>
            </a:r>
            <a:r>
              <a:rPr lang="uk-UA" sz="2000" dirty="0"/>
              <a:t> складному реченні ставиться за тим самим правилом, що і  в сполучниковому, а саме: якщо частини речення віддалені за змістом і мають усередині свої розділові знаки,  тобто вони значно поширені.</a:t>
            </a:r>
          </a:p>
          <a:p>
            <a:pPr marL="0" indent="0" algn="ctr">
              <a:buNone/>
            </a:pPr>
            <a:r>
              <a:rPr lang="uk-UA" sz="3200" dirty="0"/>
              <a:t>[…, …, …,]; […, …, …].</a:t>
            </a:r>
          </a:p>
          <a:p>
            <a:pPr marL="0" indent="0">
              <a:buNone/>
            </a:pPr>
            <a:r>
              <a:rPr lang="uk-UA" sz="2000" dirty="0"/>
              <a:t>                                            (ускладнені й далекі за змістом)</a:t>
            </a:r>
          </a:p>
          <a:p>
            <a:pPr marL="0" indent="0" algn="just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Іванко лупнув очима , помітив на порозі дівчину, власне, лише її обличчя, довгообразе, обрамлене білим волоссям; волосся хвилями спадало на плечі і на груди, на цих хвилях і волохатих віях якусь мить іскрилися сніжинки, дівчина, мабуть, прийшла знадвору.</a:t>
            </a:r>
          </a:p>
        </p:txBody>
      </p:sp>
    </p:spTree>
    <p:extLst>
      <p:ext uri="{BB962C8B-B14F-4D97-AF65-F5344CB8AC3E}">
        <p14:creationId xmlns:p14="http://schemas.microsoft.com/office/powerpoint/2010/main" val="3458538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ило">
  <a:themeElements>
    <a:clrScheme name="Мило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Мило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Мило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TM03457510[[fn=Мило]]</Template>
  <TotalTime>128</TotalTime>
  <Words>576</Words>
  <Application>Microsoft Office PowerPoint</Application>
  <PresentationFormat>Широкий екран</PresentationFormat>
  <Paragraphs>54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Times New Roman</vt:lpstr>
      <vt:lpstr>Мило</vt:lpstr>
      <vt:lpstr>Безполучникове складне речення</vt:lpstr>
      <vt:lpstr>Складне речення, частини якого пов’язані без сполучників чи сполучних слів,а лише за змістом чи інтонацією, називається безполучниковим. </vt:lpstr>
      <vt:lpstr>Між частинами безполучникового складного речення можуть стояти такі розділові знаки: кома, двокрапка, тире, крапка з комою</vt:lpstr>
      <vt:lpstr>Двокрапка</vt:lpstr>
      <vt:lpstr>2. Якщо друга частина виражає причину, про яку говориться в першій</vt:lpstr>
      <vt:lpstr>Тире </vt:lpstr>
      <vt:lpstr>     2. Якщо друга частина виражає наслідок або висновок із того, про що йдеться в першій. До неї можна поставити запитання: і який наслідок?  і який наслідок?   [  причина ] – [ наслідок, висновок]   і який наслідок?  Пройшов дощ – трава зазеленіла      </vt:lpstr>
      <vt:lpstr>3. Якщо зміст обох частин зіставляється або протиставляється. Між ними можна поставити сполучники наче/а.</vt:lpstr>
      <vt:lpstr>Крапка з комою</vt:lpstr>
      <vt:lpstr>Кома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Безполучникове складне речення</dc:title>
  <dc:creator>ivanukvadim4@gmail.com</dc:creator>
  <cp:lastModifiedBy>ivanukvadim4@gmail.com</cp:lastModifiedBy>
  <cp:revision>15</cp:revision>
  <dcterms:created xsi:type="dcterms:W3CDTF">2026-03-13T05:53:36Z</dcterms:created>
  <dcterms:modified xsi:type="dcterms:W3CDTF">2026-03-15T17:05:43Z</dcterms:modified>
</cp:coreProperties>
</file>