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Славик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4971" y="357166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Прилуцькии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заклад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(ясла – садок)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комбінованого типу №26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Прилуцької міської ради Чернігівської області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62" y="1547447"/>
            <a:ext cx="11575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дошкільної освіти</a:t>
            </a:r>
          </a:p>
          <a:p>
            <a:pPr algn="ctr"/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за Концепцією цифрової гігієни для дошкільнят, 2025р.)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9851" y="2812222"/>
            <a:ext cx="5048285" cy="29188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7709095" y="4754880"/>
            <a:ext cx="3266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Інформаціина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презентація</a:t>
            </a: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Чалої С.О.,вихователя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14535" y="5978769"/>
            <a:ext cx="1103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Квітень</a:t>
            </a: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2026р.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DB27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Практичні рекомендації для вихователів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097279"/>
            <a:ext cx="3657600" cy="2118301"/>
          </a:xfrm>
          <a:prstGeom prst="roundRect">
            <a:avLst>
              <a:gd name="adj" fmla="val 8000"/>
            </a:avLst>
          </a:prstGeom>
          <a:solidFill>
            <a:srgbClr val="FDF2F8"/>
          </a:solidFill>
          <a:ln w="38100">
            <a:solidFill>
              <a:srgbClr val="DB27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411480" cy="411480"/>
          </a:xfrm>
          <a:prstGeom prst="ellipse">
            <a:avLst/>
          </a:prstGeom>
          <a:solidFill>
            <a:srgbClr val="DB27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49808" y="137160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123444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Доцільність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645920"/>
            <a:ext cx="32918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Використовуйте ресурс лише тоді, коли він підсилює педагогічний ефект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1097280"/>
            <a:ext cx="3657600" cy="2118300"/>
          </a:xfrm>
          <a:prstGeom prst="roundRect">
            <a:avLst>
              <a:gd name="adj" fmla="val 8000"/>
            </a:avLst>
          </a:prstGeom>
          <a:solidFill>
            <a:srgbClr val="FFF1F2"/>
          </a:solidFill>
          <a:ln w="38100">
            <a:solidFill>
              <a:srgbClr val="E11D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4480560" y="1280160"/>
            <a:ext cx="411480" cy="411480"/>
          </a:xfrm>
          <a:prstGeom prst="ellipse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90288" y="137160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123444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Гармонізація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0" y="1645920"/>
            <a:ext cx="32918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ІКТ доповнюють, але не замінюють традиційні види діяльності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38160" y="1097280"/>
            <a:ext cx="3657600" cy="1983544"/>
          </a:xfrm>
          <a:prstGeom prst="roundRect">
            <a:avLst>
              <a:gd name="adj" fmla="val 8000"/>
            </a:avLst>
          </a:prstGeom>
          <a:solidFill>
            <a:srgbClr val="FEF2F2"/>
          </a:solidFill>
          <a:ln w="381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8321040" y="1280160"/>
            <a:ext cx="411480" cy="411480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430768" y="137160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69680" y="123444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Емоційність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21040" y="1645920"/>
            <a:ext cx="32918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Цифрові засоби мають викликати позитивні емоції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337560"/>
            <a:ext cx="5669280" cy="2240280"/>
          </a:xfrm>
          <a:prstGeom prst="roundRect">
            <a:avLst>
              <a:gd name="adj" fmla="val 8000"/>
            </a:avLst>
          </a:prstGeom>
          <a:solidFill>
            <a:srgbClr val="FFFBEB"/>
          </a:solidFill>
          <a:ln w="381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594360" y="3387745"/>
            <a:ext cx="411480" cy="41148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49808" y="342900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88720" y="333756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Безпечність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3657600"/>
            <a:ext cx="5212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Дотримуйтесь санітарних норм</a:t>
            </a:r>
            <a: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4224528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Обмеження часу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4517137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Правильне розташування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4937760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Зорова гімнастика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309360" y="3337560"/>
            <a:ext cx="5669280" cy="2240280"/>
          </a:xfrm>
          <a:prstGeom prst="roundRect">
            <a:avLst>
              <a:gd name="adj" fmla="val 8000"/>
            </a:avLst>
          </a:prstGeom>
          <a:solidFill>
            <a:srgbClr val="FFFBEB"/>
          </a:solidFill>
          <a:ln w="381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6492240" y="3337560"/>
            <a:ext cx="411480" cy="411480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601968" y="333756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40880" y="333756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Інтеграція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3657600"/>
            <a:ext cx="5212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Технології вплітаються у всі сфери</a:t>
            </a:r>
            <a:r>
              <a:t>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629400" y="4119265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Гра та експеримент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29400" y="4517137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Спостереження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29400" y="4937760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Художня творчість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81305" y="5767754"/>
            <a:ext cx="11277295" cy="738554"/>
          </a:xfrm>
          <a:prstGeom prst="roundRect">
            <a:avLst>
              <a:gd name="adj" fmla="val 8000"/>
            </a:avLst>
          </a:prstGeom>
          <a:solidFill>
            <a:srgbClr val="FDF2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1188720" y="5767754"/>
            <a:ext cx="10058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Поєднуйте екранні форми з реальним досвідом дитини - діалог, дослідження, сенсорна активність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Використання технологій у діяльності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827425"/>
            <a:ext cx="5486400" cy="1915775"/>
          </a:xfrm>
          <a:prstGeom prst="roundRect">
            <a:avLst>
              <a:gd name="adj" fmla="val 8000"/>
            </a:avLst>
          </a:prstGeom>
          <a:solidFill>
            <a:srgbClr val="E0F2FE"/>
          </a:solidFill>
          <a:ln w="3810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40080" y="1234439"/>
            <a:ext cx="457200" cy="457200"/>
          </a:xfrm>
          <a:prstGeom prst="ellipse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9808" y="1298448"/>
            <a:ext cx="2743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998806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Пізнавальна діяльність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1298448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Мультимедійні презентації, інтерактивні моделі, відео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2129444"/>
            <a:ext cx="1874520" cy="46522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9808" y="2129445"/>
            <a:ext cx="16733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284C7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PowerPoint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560320" y="2129445"/>
            <a:ext cx="1554480" cy="465224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83877" y="2129445"/>
            <a:ext cx="8194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284C7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Відео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51960" y="2148838"/>
            <a:ext cx="1508760" cy="445831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97679" y="2194560"/>
            <a:ext cx="127312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284C7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Моделі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926079"/>
            <a:ext cx="5486400" cy="2029969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 w="381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40080" y="3063240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9808" y="3127248"/>
            <a:ext cx="2743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💬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3017520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Мовленнєвий розвиток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80160" y="3337560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Інтерактивні вправи для словникового запасу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4168555"/>
            <a:ext cx="1920240" cy="677764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" y="4168555"/>
            <a:ext cx="17830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2563EB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LearningApps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60320" y="4168555"/>
            <a:ext cx="1691640" cy="677762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60319" y="4270246"/>
            <a:ext cx="13258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2563EB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Wordwall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297680" y="4233119"/>
            <a:ext cx="1448973" cy="677762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80559" y="4270246"/>
            <a:ext cx="1090247" cy="400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2563EB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Quizizz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17920" y="827425"/>
            <a:ext cx="5486400" cy="1915775"/>
          </a:xfrm>
          <a:prstGeom prst="roundRect">
            <a:avLst>
              <a:gd name="adj" fmla="val 8000"/>
            </a:avLst>
          </a:prstGeom>
          <a:solidFill>
            <a:srgbClr val="E0E7FF"/>
          </a:solidFill>
          <a:ln w="381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400800" y="1234439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10528" y="1298448"/>
            <a:ext cx="2743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🎨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40880" y="998806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Художня діяльність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40880" y="1460472"/>
            <a:ext cx="4480560" cy="830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Створення малюнків, коміксів, казок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510528" y="2339757"/>
            <a:ext cx="1280160" cy="29260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10528" y="2194560"/>
            <a:ext cx="17647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366F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Canva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138160" y="2148839"/>
            <a:ext cx="1554480" cy="48352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275320" y="2194560"/>
            <a:ext cx="1371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366F1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Sketchpad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9784080" y="2148839"/>
            <a:ext cx="1737360" cy="48352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829800" y="2194560"/>
            <a:ext cx="16916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366F1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StoryJumper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217920" y="2926080"/>
            <a:ext cx="5577840" cy="2029968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381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6400800" y="306324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10528" y="3127248"/>
            <a:ext cx="2743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👥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040880" y="3017520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Соціальна діяльність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040880" y="3337560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Фотоальбоми, віртуальні подорожі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739128" y="4183726"/>
            <a:ext cx="1536192" cy="69271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58000" y="4233118"/>
            <a:ext cx="14173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7C3AED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Альбоми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458200" y="4190730"/>
            <a:ext cx="1234440" cy="65558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458200" y="4233118"/>
            <a:ext cx="1325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7C3AED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Подорожі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784080" y="4168555"/>
            <a:ext cx="1920240" cy="50179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829800" y="4270247"/>
            <a:ext cx="18745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7C3AED"/>
                </a:solidFill>
              </a:defRPr>
            </a:pPr>
            <a:r>
              <a:rPr sz="2000">
                <a:latin typeface="Times New Roman" pitchFamily="18" charset="0"/>
                <a:cs typeface="Times New Roman" pitchFamily="18" charset="0"/>
              </a:rPr>
              <a:t>Привітання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57200" y="5065776"/>
            <a:ext cx="3657600" cy="1557293"/>
          </a:xfrm>
          <a:prstGeom prst="roundRect">
            <a:avLst>
              <a:gd name="adj" fmla="val 8000"/>
            </a:avLst>
          </a:prstGeom>
          <a:solidFill>
            <a:srgbClr val="E0F2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0080" y="4956048"/>
            <a:ext cx="3657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0284C7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97280" y="5193792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Learning.ua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97280" y="5655457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Освітні ігри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297680" y="5193792"/>
            <a:ext cx="3840480" cy="1429277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0560" y="4956048"/>
            <a:ext cx="3657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2563EB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937760" y="5193792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Canva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937760" y="5655457"/>
            <a:ext cx="2743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Візуальні матеріали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8321040" y="5193792"/>
            <a:ext cx="3474720" cy="1429277"/>
          </a:xfrm>
          <a:prstGeom prst="roundRect">
            <a:avLst>
              <a:gd name="adj" fmla="val 8000"/>
            </a:avLst>
          </a:prstGeom>
          <a:solidFill>
            <a:srgbClr val="E0E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321040" y="4956048"/>
            <a:ext cx="3657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6366F1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778240" y="5065776"/>
            <a:ext cx="2743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Інтерактивні вправи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78240" y="5787045"/>
            <a:ext cx="2743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LearningApps, Wordwall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👶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Вікові особливості застосування ІКТ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822960"/>
            <a:ext cx="11277295" cy="1828800"/>
          </a:xfrm>
          <a:prstGeom prst="roundRect">
            <a:avLst>
              <a:gd name="adj" fmla="val 8000"/>
            </a:avLst>
          </a:prstGeom>
          <a:solidFill>
            <a:srgbClr val="D1FAE5"/>
          </a:solidFill>
          <a:ln w="381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548640" cy="54864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7240" y="1389888"/>
            <a:ext cx="2743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3-4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599" y="827425"/>
            <a:ext cx="4635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Молодший дошкільний вік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73858" y="1272035"/>
            <a:ext cx="1667022" cy="848053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1272035"/>
            <a:ext cx="2011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59669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Короткі епізоди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599" y="1196758"/>
            <a:ext cx="25251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Особливості: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1658423"/>
            <a:ext cx="5440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Робота короткими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епізодами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1000" b="0">
                <a:solidFill>
                  <a:srgbClr val="374151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5840" y="2044808"/>
            <a:ext cx="5486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Яскраві динамічні образи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85538" y="827426"/>
            <a:ext cx="28416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40880" y="1289091"/>
            <a:ext cx="4297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Викликати позитивні емоції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40880" y="1658423"/>
            <a:ext cx="4297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Зацікавити дитину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2651761"/>
            <a:ext cx="11277295" cy="1920239"/>
          </a:xfrm>
          <a:prstGeom prst="roundRect">
            <a:avLst>
              <a:gd name="adj" fmla="val 8000"/>
            </a:avLst>
          </a:prstGeom>
          <a:solidFill>
            <a:srgbClr val="CCFBF1"/>
          </a:solidFill>
          <a:ln w="381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0080" y="3017520"/>
            <a:ext cx="548640" cy="54864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7240" y="3127247"/>
            <a:ext cx="2743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4-5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2651761"/>
            <a:ext cx="40022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Середній дошкільний вік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373858" y="2915829"/>
            <a:ext cx="1842868" cy="93268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73858" y="3017520"/>
            <a:ext cx="16670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D9488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Прості інструкції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3113426"/>
            <a:ext cx="25251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Особливості: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" y="3566160"/>
            <a:ext cx="5440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Здатні виконувати інструкції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51560" y="3904487"/>
            <a:ext cx="59893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Розуміють причинно-наслідкові зв'язки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85538" y="2651761"/>
            <a:ext cx="26165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85538" y="3113427"/>
            <a:ext cx="3953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Вправи на впізнавання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85538" y="3611879"/>
            <a:ext cx="3953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Класифікацію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7200" y="4572000"/>
            <a:ext cx="11277295" cy="1608238"/>
          </a:xfrm>
          <a:prstGeom prst="roundRect">
            <a:avLst>
              <a:gd name="adj" fmla="val 8000"/>
            </a:avLst>
          </a:prstGeom>
          <a:solidFill>
            <a:srgbClr val="CFFAFE"/>
          </a:solidFill>
          <a:ln w="381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640080" y="4754880"/>
            <a:ext cx="548640" cy="54864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" y="4864608"/>
            <a:ext cx="2743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5-6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71599" y="4572000"/>
            <a:ext cx="42695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Старший дошкільний вік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205046" y="4709160"/>
            <a:ext cx="2011680" cy="93268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29200" y="4754880"/>
            <a:ext cx="2011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891B2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Навчальні завдання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71600" y="4864608"/>
            <a:ext cx="3657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Особливості: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51559" y="5641848"/>
            <a:ext cx="67700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Цифрові ігри з навчальними завданнями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5840" y="5303520"/>
            <a:ext cx="5486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Самостійний вибір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385538" y="4572000"/>
            <a:ext cx="32637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Завдання: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85538" y="5349240"/>
            <a:ext cx="3953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Проєктна діяльність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85538" y="4864608"/>
            <a:ext cx="3953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✓ Творчі завдання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48640" y="6299109"/>
            <a:ext cx="11277295" cy="457200"/>
          </a:xfrm>
          <a:prstGeom prst="roundRect">
            <a:avLst>
              <a:gd name="adj" fmla="val 8000"/>
            </a:avLst>
          </a:prstGeom>
          <a:solidFill>
            <a:srgbClr val="D1FA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0080" y="5468112"/>
            <a:ext cx="365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059669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⚠️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88719" y="6180237"/>
            <a:ext cx="10637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Ефективність залежить від віку дитини та її психологічних можливостей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072" y="-32111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Очікувані результати реалізації Концепції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827425"/>
            <a:ext cx="5486400" cy="3150213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" y="1234440"/>
            <a:ext cx="457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D9770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82742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Забезпечення ЗДО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39" y="1289092"/>
            <a:ext cx="47548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Заклади, що використовують пристрої за нормами: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011680"/>
            <a:ext cx="731520" cy="365760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79" y="2066544"/>
            <a:ext cx="8229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D9770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463040" y="2103120"/>
            <a:ext cx="3200400" cy="137160"/>
          </a:xfrm>
          <a:prstGeom prst="roundRect">
            <a:avLst>
              <a:gd name="adj" fmla="val 50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463040" y="2103120"/>
            <a:ext cx="1600200" cy="137160"/>
          </a:xfrm>
          <a:prstGeom prst="roundRect">
            <a:avLst>
              <a:gd name="adj" fmla="val 50000"/>
            </a:avLst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54880" y="2029968"/>
            <a:ext cx="118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50%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606040"/>
            <a:ext cx="731520" cy="365760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0080" y="2660904"/>
            <a:ext cx="822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A580C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2027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463040" y="2697480"/>
            <a:ext cx="3200400" cy="137160"/>
          </a:xfrm>
          <a:prstGeom prst="roundRect">
            <a:avLst>
              <a:gd name="adj" fmla="val 50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463040" y="2697480"/>
            <a:ext cx="2560320" cy="137160"/>
          </a:xfrm>
          <a:prstGeom prst="roundRect">
            <a:avLst>
              <a:gd name="adj" fmla="val 50000"/>
            </a:avLst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54880" y="2624328"/>
            <a:ext cx="118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A580C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80%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" y="3200400"/>
            <a:ext cx="731520" cy="365760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3255264"/>
            <a:ext cx="1005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DC262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2028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463040" y="3291840"/>
            <a:ext cx="3200400" cy="137160"/>
          </a:xfrm>
          <a:prstGeom prst="roundRect">
            <a:avLst>
              <a:gd name="adj" fmla="val 50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463040" y="3291840"/>
            <a:ext cx="3200400" cy="137160"/>
          </a:xfrm>
          <a:prstGeom prst="roundRect">
            <a:avLst>
              <a:gd name="adj" fmla="val 50000"/>
            </a:avLst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54880" y="3218688"/>
            <a:ext cx="1005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100%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3977639"/>
            <a:ext cx="5486400" cy="731520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0080" y="3977639"/>
            <a:ext cx="457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563EB"/>
                </a:solidFill>
              </a:defRPr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2000" b="0">
                <a:solidFill>
                  <a:srgbClr val="2563EB"/>
                </a:solidFill>
              </a:defRPr>
            </a:pPr>
            <a:r>
              <a:rPr sz="2400" smtClean="0">
                <a:latin typeface="Times New Roman" pitchFamily="18" charset="0"/>
                <a:cs typeface="Times New Roman" pitchFamily="18" charset="0"/>
              </a:rPr>
              <a:t>📚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88720" y="417810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Цифрові ресурси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88720" y="4808636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Не менше 5 одиниць до 2028 року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17920" y="1097280"/>
            <a:ext cx="5486400" cy="2560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0" y="1234440"/>
            <a:ext cx="457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6A34A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⏱️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123444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Скорочення екранного часу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400800" y="1691640"/>
            <a:ext cx="731520" cy="365760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00800" y="1746504"/>
            <a:ext cx="868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16A34A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69479" y="1737360"/>
            <a:ext cx="8335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399" y="1691640"/>
            <a:ext cx="14278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30%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0" y="2285999"/>
            <a:ext cx="868680" cy="507385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00800" y="2340864"/>
            <a:ext cx="868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059669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69480" y="2331720"/>
            <a:ext cx="8335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772400" y="2286000"/>
            <a:ext cx="16529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59669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40%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400800" y="2880360"/>
            <a:ext cx="731520" cy="365760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2935224"/>
            <a:ext cx="868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0D9488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69480" y="2926080"/>
            <a:ext cx="8335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772400" y="2880360"/>
            <a:ext cx="16529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D9488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50%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217920" y="3840480"/>
            <a:ext cx="5486400" cy="731520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00800" y="3977639"/>
            <a:ext cx="457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C3AED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👨‍🎓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49440" y="3977639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Підвищення кваліфікації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9440" y="480863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100% педагогів до 2028 року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48640" y="5547298"/>
            <a:ext cx="11185855" cy="951975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0080" y="4892040"/>
            <a:ext cx="3657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D9770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📊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88720" y="5723037"/>
            <a:ext cx="10058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Реалізація Концепції створить безпечне цифрове середовище для розвитку дітей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112772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Цифровізація дошкільної освіти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2194560"/>
            <a:ext cx="10362895" cy="640080"/>
          </a:xfrm>
          <a:prstGeom prst="roundRect">
            <a:avLst>
              <a:gd name="adj" fmla="val 8000"/>
            </a:avLst>
          </a:prstGeom>
          <a:solidFill>
            <a:srgbClr val="8B5CF6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280" y="2304288"/>
            <a:ext cx="457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1640" y="2359152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Цифровізація - це можливість, яка потребує відповідального підходу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2971800"/>
            <a:ext cx="10362895" cy="640080"/>
          </a:xfrm>
          <a:prstGeom prst="roundRect">
            <a:avLst>
              <a:gd name="adj" fmla="val 8000"/>
            </a:avLst>
          </a:prstGeom>
          <a:solidFill>
            <a:srgbClr val="8B5CF6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7280" y="3081528"/>
            <a:ext cx="457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🛡️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1640" y="3136392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Концепція створює умови для безпечного використання технологій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3749039"/>
            <a:ext cx="10362895" cy="640080"/>
          </a:xfrm>
          <a:prstGeom prst="roundRect">
            <a:avLst>
              <a:gd name="adj" fmla="val 8000"/>
            </a:avLst>
          </a:prstGeom>
          <a:solidFill>
            <a:srgbClr val="8B5CF6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7280" y="3858768"/>
            <a:ext cx="457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👩‍🏫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3913631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Вихователь відіграє ключову роль у формуванні цифрових звичок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" y="4526279"/>
            <a:ext cx="10362895" cy="640080"/>
          </a:xfrm>
          <a:prstGeom prst="roundRect">
            <a:avLst>
              <a:gd name="adj" fmla="val 8000"/>
            </a:avLst>
          </a:prstGeom>
          <a:solidFill>
            <a:srgbClr val="8B5CF6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97280" y="4636007"/>
            <a:ext cx="457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👨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‍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91640" y="4690871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Співпраця з батьками - необхідна умова успіху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20640" y="5779008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7C3AED"/>
                </a:solidFill>
              </a:defRPr>
            </a:pPr>
            <a:r>
              <a:rPr sz="2400" smtClean="0">
                <a:latin typeface="Times New Roman" pitchFamily="18" charset="0"/>
                <a:cs typeface="Times New Roman" pitchFamily="18" charset="0"/>
              </a:rPr>
              <a:t>️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02920" y="36576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</a:defRPr>
            </a:pPr>
            <a:r>
              <a:t>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Концепція цифрової гігієни: що це?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097279"/>
            <a:ext cx="5486400" cy="1783079"/>
          </a:xfrm>
          <a:prstGeom prst="roundRect">
            <a:avLst>
              <a:gd name="adj" fmla="val 8000"/>
            </a:avLst>
          </a:prstGeom>
          <a:solidFill>
            <a:srgbClr val="EEF2FF"/>
          </a:solidFill>
          <a:ln w="25400"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457200" cy="457200"/>
          </a:xfrm>
          <a:prstGeom prst="ellipse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31520" y="1371600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</a:defRPr>
            </a:pPr>
            <a:r>
              <a:t>⚖️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1234440"/>
            <a:ext cx="44805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800">
                <a:latin typeface="Times New Roman" pitchFamily="18" charset="0"/>
                <a:cs typeface="Times New Roman" pitchFamily="18" charset="0"/>
              </a:rPr>
              <a:t>Офіційне схвалення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1600200"/>
            <a:ext cx="44805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Схвалена Кабінетом Міністрів України 2 травня 2025 року (Розпорядження № 432-р)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926080"/>
            <a:ext cx="5486400" cy="2514600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цифрової</a:t>
            </a:r>
            <a:r>
              <a:rPr lang="ru-RU" dirty="0" smtClean="0"/>
              <a:t> </a:t>
            </a:r>
            <a:r>
              <a:rPr lang="ru-RU" dirty="0" err="1" smtClean="0"/>
              <a:t>гігієни</a:t>
            </a:r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310896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31520" y="3200400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</a:defRPr>
            </a:pPr>
            <a:r>
              <a:t>💡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9000"/>
            <a:ext cx="44805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74151"/>
                </a:solidFill>
              </a:defRPr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инамічна </a:t>
            </a:r>
            <a:r>
              <a:rPr sz="2400">
                <a:latin typeface="Times New Roman" pitchFamily="18" charset="0"/>
                <a:cs typeface="Times New Roman" pitchFamily="18" charset="0"/>
              </a:rPr>
              <a:t>комбінація правил, знань, умінь, навичок та способів мислення щодо безпечного використання цифрових технологій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097280"/>
            <a:ext cx="5486400" cy="3474720"/>
          </a:xfrm>
          <a:prstGeom prst="roundRect">
            <a:avLst>
              <a:gd name="adj" fmla="val 8000"/>
            </a:avLst>
          </a:prstGeom>
          <a:solidFill>
            <a:srgbClr val="FDF2F8"/>
          </a:solidFill>
          <a:ln w="25400">
            <a:solidFill>
              <a:srgbClr val="DB27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6400800" y="1280160"/>
            <a:ext cx="457200" cy="457200"/>
          </a:xfrm>
          <a:prstGeom prst="ellipse">
            <a:avLst/>
          </a:prstGeom>
          <a:solidFill>
            <a:srgbClr val="DB27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92240" y="1371600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</a:defRPr>
            </a:pPr>
            <a:r>
              <a:t>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80" y="1234440"/>
            <a:ext cx="44805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Спрямованість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880" y="1737360"/>
            <a:ext cx="4389120" cy="1246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Вдосконалення освітнього процесу в закладах дошкільної освіти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40880" y="2800529"/>
            <a:ext cx="43891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Надання орієнтирів батькам щодо розвитку дитини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40880" y="3566160"/>
            <a:ext cx="43891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Формування здорових цифрових звичок у дітей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27025" y="5922497"/>
            <a:ext cx="11277295" cy="787791"/>
          </a:xfrm>
          <a:prstGeom prst="roundRect">
            <a:avLst>
              <a:gd name="adj" fmla="val 8000"/>
            </a:avLst>
          </a:prstGeom>
          <a:solidFill>
            <a:srgbClr val="E0E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74151"/>
                </a:solidFill>
              </a:defRPr>
            </a:pP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покликана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захистити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фізичне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психологічне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інформаційне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благополуччя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88720" y="4983480"/>
            <a:ext cx="10058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1533378" y="32918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1188720" y="2926080"/>
            <a:ext cx="5007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цифрової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гігієни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AutoShape 2" descr="blob:https://web.telegram.org/789dc753-d61b-4245-a3fb-ee166a1381c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6" name="AutoShape 4" descr="blob:https://web.telegram.org/789dc753-d61b-4245-a3fb-ee166a1381c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4-конечная звезда 40"/>
          <p:cNvSpPr/>
          <p:nvPr/>
        </p:nvSpPr>
        <p:spPr>
          <a:xfrm>
            <a:off x="6492240" y="1927274"/>
            <a:ext cx="365760" cy="295421"/>
          </a:xfrm>
          <a:prstGeom prst="star4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4-конечная звезда 42"/>
          <p:cNvSpPr/>
          <p:nvPr/>
        </p:nvSpPr>
        <p:spPr>
          <a:xfrm>
            <a:off x="6492240" y="2880358"/>
            <a:ext cx="365760" cy="295421"/>
          </a:xfrm>
          <a:prstGeom prst="star4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4" name="4-конечная звезда 43"/>
          <p:cNvSpPr/>
          <p:nvPr/>
        </p:nvSpPr>
        <p:spPr>
          <a:xfrm>
            <a:off x="6492240" y="3661171"/>
            <a:ext cx="365760" cy="295421"/>
          </a:xfrm>
          <a:prstGeom prst="star4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716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⚠️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Проблеми, які </a:t>
            </a:r>
            <a:r>
              <a:rPr/>
              <a:t>потребують </a:t>
            </a:r>
            <a:r>
              <a:rPr smtClean="0"/>
              <a:t>розв'язання</a:t>
            </a:r>
            <a:r>
              <a:rPr lang="uk-UA" dirty="0" smtClean="0"/>
              <a:t>:</a:t>
            </a:r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457200" y="1097280"/>
            <a:ext cx="5303520" cy="17830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411480" cy="411480"/>
          </a:xfrm>
          <a:prstGeom prst="ellipse">
            <a:avLst/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188720" y="109728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Низький рівень цифрової гігієни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691640"/>
            <a:ext cx="48463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Діти не мають сформованих навичок безпечного використання технологій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988630"/>
            <a:ext cx="5303520" cy="1753941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548640" y="3177540"/>
            <a:ext cx="411480" cy="411480"/>
          </a:xfrm>
          <a:prstGeom prst="ellipse">
            <a:avLst/>
          </a:prstGeom>
          <a:solidFill>
            <a:srgbClr val="FFED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005840" y="3123028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Відсутність оновлених стандартів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840480"/>
            <a:ext cx="51206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Немає регулярного оновлення норм щодо використання пристроїв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742570"/>
            <a:ext cx="5303520" cy="181754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640080" y="4742571"/>
            <a:ext cx="411480" cy="411480"/>
          </a:xfrm>
          <a:prstGeom prst="ellipse">
            <a:avLst/>
          </a:prstGeom>
          <a:solidFill>
            <a:srgbClr val="FEF3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188720" y="4742571"/>
            <a:ext cx="457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80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Недостатність україномовного контенту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526107"/>
            <a:ext cx="51206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Мало програм для розвитку цифрової грамотності українською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1097279"/>
            <a:ext cx="5486400" cy="165752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6400800" y="1280160"/>
            <a:ext cx="411480" cy="411480"/>
          </a:xfrm>
          <a:prstGeom prst="ellipse">
            <a:avLst/>
          </a:prstGeom>
          <a:solidFill>
            <a:srgbClr val="DBEA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949440" y="118872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Низький рівень знань батьків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49440" y="1554480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Батьки не знають про оптимальний безпечний час використання гаджетів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2880360"/>
            <a:ext cx="5486400" cy="179111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6400801" y="3177540"/>
            <a:ext cx="411480" cy="411480"/>
          </a:xfrm>
          <a:prstGeom prst="ellipse">
            <a:avLst/>
          </a:prstGeom>
          <a:solidFill>
            <a:srgbClr val="F3E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949440" y="3123028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Недостатня поінформованість педагогів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9440" y="3840481"/>
            <a:ext cx="4572000" cy="830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Вихователі не обізнані щодо ризиків використання технологій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17920" y="4742571"/>
            <a:ext cx="5486400" cy="1981138"/>
          </a:xfrm>
          <a:prstGeom prst="roundRect">
            <a:avLst>
              <a:gd name="adj" fmla="val 8000"/>
            </a:avLst>
          </a:prstGeom>
          <a:solidFill>
            <a:srgbClr val="FEE2E2"/>
          </a:solidFill>
          <a:ln w="254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1F2937"/>
                </a:solidFill>
              </a:defRPr>
            </a:pP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00801" y="4473526"/>
            <a:ext cx="16318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1400" b="1">
                <a:solidFill>
                  <a:srgbClr val="1F2937"/>
                </a:solidFill>
              </a:defRPr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1400" b="1">
                <a:solidFill>
                  <a:srgbClr val="1F2937"/>
                </a:solidFill>
              </a:defRPr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00800" y="4742571"/>
            <a:ext cx="5029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Наслідки:</a:t>
            </a:r>
          </a:p>
          <a:p>
            <a:pPr>
              <a:defRPr sz="1100" b="0">
                <a:solidFill>
                  <a:srgbClr val="374151"/>
                </a:solidFill>
              </a:defRPr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Надмірне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гаджетами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стан,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1100" b="0">
                <a:solidFill>
                  <a:srgbClr val="374151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🛡️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Ризики використання цифрових технологій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097279"/>
            <a:ext cx="3657600" cy="2982351"/>
          </a:xfrm>
          <a:prstGeom prst="roundRect">
            <a:avLst>
              <a:gd name="adj" fmla="val 8000"/>
            </a:avLst>
          </a:prstGeom>
          <a:solidFill>
            <a:srgbClr val="FEE2E2"/>
          </a:solidFill>
          <a:ln w="254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457200" cy="457200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234440" y="132588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Фізичні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1787546"/>
            <a:ext cx="47724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/>
              <a:t>•</a:t>
            </a:r>
            <a:r>
              <a:t> </a:t>
            </a:r>
            <a:r>
              <a:rPr sz="2400">
                <a:latin typeface="Times New Roman" pitchFamily="18" charset="0"/>
                <a:cs typeface="Times New Roman" pitchFamily="18" charset="0"/>
              </a:rPr>
              <a:t>Зниження фізичної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1100" b="0">
                <a:solidFill>
                  <a:srgbClr val="374151"/>
                </a:solidFill>
              </a:defRPr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618544"/>
            <a:ext cx="3200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Напруження очей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080210"/>
            <a:ext cx="3200400" cy="461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Порушення зору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541876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Проблеми з поставою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97680" y="1097280"/>
            <a:ext cx="3840480" cy="2906260"/>
          </a:xfrm>
          <a:prstGeom prst="roundRect">
            <a:avLst>
              <a:gd name="adj" fmla="val 8000"/>
            </a:avLst>
          </a:prstGeom>
          <a:solidFill>
            <a:srgbClr val="FFEDD5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4480560" y="128016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074920" y="109728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Психічні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5204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Зниження концентрації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уваги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89120" y="2468880"/>
            <a:ext cx="3429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Гальмування розвитку уяви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3080210"/>
            <a:ext cx="3840480" cy="461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Емоційне перевантаження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3541876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Втрата інтересу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321040" y="1097279"/>
            <a:ext cx="3657600" cy="2906261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8321040" y="128016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915400" y="1325880"/>
            <a:ext cx="2743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Когнітивні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66760" y="1787546"/>
            <a:ext cx="3200400" cy="826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Гальмування критичного мислення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66760" y="2618543"/>
            <a:ext cx="3200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Зниження творчості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66760" y="3080209"/>
            <a:ext cx="3200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Порушення розвитку мовлення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251960"/>
            <a:ext cx="5669280" cy="1814732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685800" y="4251960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234440" y="4297681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Соціальні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4617720"/>
            <a:ext cx="5440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Зменшення часу на живе спілкування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" y="5029200"/>
            <a:ext cx="5440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Відсутність навичок спільної взаємодії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800" y="5394960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Порушення соціального розвитку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309360" y="4299912"/>
            <a:ext cx="5669280" cy="1766780"/>
          </a:xfrm>
          <a:prstGeom prst="roundRect">
            <a:avLst>
              <a:gd name="adj" fmla="val 8000"/>
            </a:avLst>
          </a:prstGeom>
          <a:solidFill>
            <a:srgbClr val="FFE4E6"/>
          </a:solidFill>
          <a:ln w="25400">
            <a:solidFill>
              <a:srgbClr val="E11D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6537960" y="4389120"/>
            <a:ext cx="457200" cy="457200"/>
          </a:xfrm>
          <a:prstGeom prst="ellipse">
            <a:avLst/>
          </a:prstGeom>
          <a:solidFill>
            <a:srgbClr val="E11D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086600" y="438912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Інші ризики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37960" y="5029200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Доступ до небажаного контенту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37960" y="5490865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• Порушення безпеки даних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87832" y="6066692"/>
            <a:ext cx="11490808" cy="548640"/>
          </a:xfrm>
          <a:prstGeom prst="roundRect">
            <a:avLst>
              <a:gd name="adj" fmla="val 8000"/>
            </a:avLst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548640" y="6066692"/>
            <a:ext cx="1143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Важливо: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sz="2400" b="1" smtClean="0">
                <a:latin typeface="Times New Roman" pitchFamily="18" charset="0"/>
                <a:cs typeface="Times New Roman" pitchFamily="18" charset="0"/>
              </a:rPr>
              <a:t>е </a:t>
            </a:r>
            <a:r>
              <a:rPr sz="2400" b="1">
                <a:latin typeface="Times New Roman" pitchFamily="18" charset="0"/>
                <a:cs typeface="Times New Roman" pitchFamily="18" charset="0"/>
              </a:rPr>
              <a:t>технології самі по собі, а спосіб їх використання визначає результат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Мета та строки реалізації Концепції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097280"/>
            <a:ext cx="6629400" cy="3488115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 w="381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457200" cy="45720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49808" y="1371600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t>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1234440"/>
            <a:ext cx="5760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Мета Концепції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59" y="1600201"/>
            <a:ext cx="5852161" cy="461665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Забезпечення цифрової гігієни дітей через:</a:t>
            </a:r>
          </a:p>
        </p:txBody>
      </p:sp>
      <p:sp>
        <p:nvSpPr>
          <p:cNvPr id="11" name="Oval 10"/>
          <p:cNvSpPr/>
          <p:nvPr/>
        </p:nvSpPr>
        <p:spPr>
          <a:xfrm>
            <a:off x="566928" y="1933849"/>
            <a:ext cx="548640" cy="539496"/>
          </a:xfrm>
          <a:prstGeom prst="ellipse">
            <a:avLst/>
          </a:prstGeom>
          <a:solidFill>
            <a:srgbClr val="BBF7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211580" y="1965960"/>
            <a:ext cx="58750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Запровадження обмежень використання технологій під час освітнього процесу</a:t>
            </a:r>
          </a:p>
        </p:txBody>
      </p:sp>
      <p:sp>
        <p:nvSpPr>
          <p:cNvPr id="14" name="Oval 13"/>
          <p:cNvSpPr/>
          <p:nvPr/>
        </p:nvSpPr>
        <p:spPr>
          <a:xfrm>
            <a:off x="502920" y="2834640"/>
            <a:ext cx="594360" cy="548640"/>
          </a:xfrm>
          <a:prstGeom prst="ellipse">
            <a:avLst/>
          </a:prstGeom>
          <a:solidFill>
            <a:srgbClr val="BBF7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94360" y="2834640"/>
            <a:ext cx="320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6A34A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11580" y="2724912"/>
            <a:ext cx="58750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Формування компетентностей з використання технологій у дітей старшого дошкільного віку</a:t>
            </a:r>
          </a:p>
        </p:txBody>
      </p:sp>
      <p:sp>
        <p:nvSpPr>
          <p:cNvPr id="17" name="Oval 16"/>
          <p:cNvSpPr/>
          <p:nvPr/>
        </p:nvSpPr>
        <p:spPr>
          <a:xfrm>
            <a:off x="502920" y="3780937"/>
            <a:ext cx="594360" cy="594360"/>
          </a:xfrm>
          <a:prstGeom prst="ellipse">
            <a:avLst/>
          </a:prstGeom>
          <a:solidFill>
            <a:srgbClr val="BBF7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16A34A"/>
                </a:solidFill>
              </a:defRPr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8720" y="3913632"/>
            <a:ext cx="58978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Підвищення обізнаності дорослих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4642338"/>
            <a:ext cx="6675120" cy="1913206"/>
          </a:xfrm>
          <a:prstGeom prst="roundRect">
            <a:avLst>
              <a:gd name="adj" fmla="val 8000"/>
            </a:avLst>
          </a:prstGeom>
          <a:solidFill>
            <a:srgbClr val="CCFBF1"/>
          </a:solidFill>
          <a:ln w="381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566928" y="4790049"/>
            <a:ext cx="457200" cy="45720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49808" y="3383280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t>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4585394"/>
            <a:ext cx="5760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Строк реалізації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188720" y="5087421"/>
            <a:ext cx="1371600" cy="93901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371600" y="5247249"/>
            <a:ext cx="118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D9488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97480" y="5087421"/>
            <a:ext cx="731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D9488"/>
                </a:solidFill>
              </a:defRPr>
            </a:pPr>
            <a:r>
              <a:rPr sz="3600"/>
              <a:t>→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520440" y="5087421"/>
            <a:ext cx="1325880" cy="93901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3520440" y="5247249"/>
            <a:ext cx="118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D9488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2028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46320" y="4881489"/>
            <a:ext cx="228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Чотирирічний період впровадження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98079" y="1097280"/>
            <a:ext cx="4206240" cy="5458264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680960" y="1234440"/>
            <a:ext cx="4572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6A34A"/>
                </a:solidFill>
              </a:defRPr>
            </a:pPr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772400" y="1234440"/>
            <a:ext cx="3749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Очікувані </a:t>
            </a:r>
            <a:r>
              <a:rPr sz="2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uk-UA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2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72400" y="1764792"/>
            <a:ext cx="3657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1F2937"/>
                </a:solidFill>
              </a:defRPr>
            </a:pPr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183878" y="1665328"/>
            <a:ext cx="1790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Безпека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1965960"/>
            <a:ext cx="37033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Зменшення негативного впливу на здоров'я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183878" y="2724912"/>
            <a:ext cx="16072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772400" y="3186578"/>
            <a:ext cx="361187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Підвищення цифрової грамотності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772400" y="2953512"/>
            <a:ext cx="3657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1F2937"/>
                </a:solidFill>
              </a:defRPr>
            </a:pPr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8183879" y="3925242"/>
            <a:ext cx="24794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0" y="4192173"/>
            <a:ext cx="3611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Налагодження контролю за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цифровою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 sz="1000" b="0">
                <a:solidFill>
                  <a:srgbClr val="4B5563"/>
                </a:solidFill>
              </a:defRPr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дітеи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183878" y="5247250"/>
            <a:ext cx="22824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Підготовка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772400" y="5733752"/>
            <a:ext cx="37490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Краща підготовка вихователів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Основні завдання Концепції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097280"/>
            <a:ext cx="11277295" cy="1554480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 w="381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80160"/>
            <a:ext cx="548640" cy="54864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77240" y="1389888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234439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/>
              <a:t>Створення безпечної цифрової інфраструктури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664208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Забезпечення закладів дошкільної освіти безпечними технологіями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77240" y="2029968"/>
            <a:ext cx="3879166" cy="48909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77241" y="2121407"/>
            <a:ext cx="3879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563EB"/>
                </a:solidFill>
              </a:defRPr>
            </a:pPr>
            <a:r>
              <a:rPr sz="2400"/>
              <a:t>Нормативно-правова база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979964" y="2029968"/>
            <a:ext cx="3460650" cy="48909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979964" y="2057400"/>
            <a:ext cx="34606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563EB"/>
                </a:solidFill>
              </a:defRPr>
            </a:pPr>
            <a:r>
              <a:rPr sz="2400"/>
              <a:t>Україномовний контент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947052" y="2057399"/>
            <a:ext cx="2482948" cy="46166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947052" y="2057400"/>
            <a:ext cx="24829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563EB"/>
                </a:solidFill>
              </a:defRPr>
            </a:pPr>
            <a:r>
              <a:rPr sz="2400"/>
              <a:t>Моніторинг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971799"/>
            <a:ext cx="11277295" cy="1664209"/>
          </a:xfrm>
          <a:prstGeom prst="roundRect">
            <a:avLst>
              <a:gd name="adj" fmla="val 8000"/>
            </a:avLst>
          </a:prstGeom>
          <a:solidFill>
            <a:srgbClr val="E0E7FF"/>
          </a:solidFill>
          <a:ln w="381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640080" y="3081528"/>
            <a:ext cx="548640" cy="54864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77241" y="3127247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2971799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/>
              <a:t>Запобігання негативним наслідкам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3337559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Протидія негативним наслідкам використання технологій дітьми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" y="3794759"/>
            <a:ext cx="3232053" cy="644544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40080" y="3858768"/>
            <a:ext cx="35802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6366F1"/>
                </a:solidFill>
              </a:defRPr>
            </a:pPr>
            <a:r>
              <a:rPr sz="2400"/>
              <a:t>Обізнаність виробників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220309" y="3858768"/>
            <a:ext cx="3727936" cy="58053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220307" y="3858768"/>
            <a:ext cx="37279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6366F1"/>
                </a:solidFill>
              </a:defRPr>
            </a:pPr>
            <a:r>
              <a:rPr sz="2400"/>
              <a:t>Інформування про ризики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01465" y="3858768"/>
            <a:ext cx="2806505" cy="65836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440614" y="3977638"/>
            <a:ext cx="25673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6366F1"/>
                </a:solidFill>
              </a:defRPr>
            </a:pPr>
            <a:r>
              <a:rPr sz="2400"/>
              <a:t>Відповідальність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57200" y="4754880"/>
            <a:ext cx="11277295" cy="1856934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381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640080" y="5023854"/>
            <a:ext cx="548640" cy="54864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77240" y="4864608"/>
            <a:ext cx="2743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endParaRPr lang="uk-UA" dirty="0" smtClean="0"/>
          </a:p>
          <a:p>
            <a:pPr algn="ctr">
              <a:defRPr sz="2000" b="1">
                <a:solidFill>
                  <a:srgbClr val="FFFFFF"/>
                </a:solidFill>
              </a:defRPr>
            </a:pPr>
            <a:r>
              <a:rPr smtClean="0"/>
              <a:t>3</a:t>
            </a:r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1371600" y="4864608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/>
              <a:t>Формування цифрової компетентності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71600" y="5138928"/>
            <a:ext cx="1005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Розвиток компетентностей у всіх учасників освітнього процесу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0080" y="5596127"/>
            <a:ext cx="3232052" cy="89500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914401" y="5536585"/>
            <a:ext cx="28979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7C3AED"/>
                </a:solidFill>
              </a:defRPr>
            </a:pPr>
            <a:r>
              <a:rPr sz="2400"/>
              <a:t>Рекомендації для батьків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4220308" y="5622453"/>
            <a:ext cx="3446583" cy="8686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4220308" y="5824025"/>
            <a:ext cx="37279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7C3AED"/>
                </a:solidFill>
              </a:defRPr>
            </a:pPr>
            <a:r>
              <a:rPr sz="2400"/>
              <a:t>Підвищення кваліфікації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201464" y="5596128"/>
            <a:ext cx="2806505" cy="89500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8440614" y="5824025"/>
            <a:ext cx="23915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7C3AED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Онлайн-курси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Санітарні норми: екранний час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097280"/>
            <a:ext cx="4983480" cy="3566160"/>
          </a:xfrm>
          <a:prstGeom prst="roundRect">
            <a:avLst>
              <a:gd name="adj" fmla="val 8000"/>
            </a:avLst>
          </a:prstGeom>
          <a:solidFill>
            <a:srgbClr val="CFFAF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2344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0891B2"/>
                </a:solidFill>
              </a:defRPr>
            </a:pPr>
            <a:r>
              <a:t>🖥️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1234440"/>
            <a:ext cx="411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/>
              <a:t>Робота за комп'ютером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691640"/>
            <a:ext cx="4649371" cy="685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77240" y="1783080"/>
            <a:ext cx="228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Діти 5 років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108960" y="1737359"/>
            <a:ext cx="1783080" cy="507385"/>
          </a:xfrm>
          <a:prstGeom prst="roundRect">
            <a:avLst>
              <a:gd name="adj" fmla="val 8000"/>
            </a:avLst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108960" y="1783080"/>
            <a:ext cx="16459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DC2626"/>
                </a:solidFill>
              </a:defRPr>
            </a:pPr>
            <a:r>
              <a:rPr sz="2400"/>
              <a:t>≤ 10 хв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6011" y="2514600"/>
            <a:ext cx="466344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77240" y="2720340"/>
            <a:ext cx="228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Діти 6-7 років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46120" y="2651760"/>
            <a:ext cx="1645920" cy="530245"/>
          </a:xfrm>
          <a:prstGeom prst="roundRect">
            <a:avLst>
              <a:gd name="adj" fmla="val 8000"/>
            </a:avLst>
          </a:prstGeom>
          <a:solidFill>
            <a:srgbClr val="FFED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108960" y="2720340"/>
            <a:ext cx="17830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EA580C"/>
                </a:solidFill>
              </a:defRPr>
            </a:pPr>
            <a:r>
              <a:rPr sz="2400"/>
              <a:t>≤ 15 хв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3611880"/>
            <a:ext cx="475488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77240" y="3798277"/>
            <a:ext cx="228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Діти з ООП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46120" y="3611880"/>
            <a:ext cx="1645920" cy="731519"/>
          </a:xfrm>
          <a:prstGeom prst="roundRect">
            <a:avLst>
              <a:gd name="adj" fmla="val 8000"/>
            </a:avLst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502854" y="3611880"/>
            <a:ext cx="12520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DC2626"/>
                </a:solidFill>
              </a:defRPr>
            </a:pPr>
            <a:r>
              <a:rPr sz="2400"/>
              <a:t>5-7 хв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11480" y="5001994"/>
            <a:ext cx="5029200" cy="1652024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188720" y="5001994"/>
            <a:ext cx="411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Інтерактивні дошки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6011" y="5599890"/>
            <a:ext cx="2173459" cy="93901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33046" y="5599890"/>
            <a:ext cx="24301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Молодші групи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061555"/>
            <a:ext cx="182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2563EB"/>
                </a:solidFill>
              </a:defRPr>
            </a:pPr>
            <a:r>
              <a:rPr sz="2400"/>
              <a:t>10 хв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063240" y="5599890"/>
            <a:ext cx="2240280" cy="939018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3063240" y="5599890"/>
            <a:ext cx="23774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Старші групи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63240" y="6077243"/>
            <a:ext cx="182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366F1"/>
                </a:solidFill>
              </a:defRPr>
            </a:pPr>
            <a:r>
              <a:rPr sz="2400"/>
              <a:t>15 хв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669280" y="1097279"/>
            <a:ext cx="6203852" cy="2084725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852160" y="1234440"/>
            <a:ext cx="457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D97706"/>
                </a:solidFill>
              </a:defRPr>
            </a:pPr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400800" y="1234440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/>
              <a:t>Оптимальні дні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852160" y="1691640"/>
            <a:ext cx="164592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852160" y="1755648"/>
            <a:ext cx="16459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D97706"/>
                </a:solidFill>
              </a:defRPr>
            </a:pPr>
            <a:r>
              <a:rPr sz="2400"/>
              <a:t>Вівторок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680960" y="1691640"/>
            <a:ext cx="164592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7680960" y="1755648"/>
            <a:ext cx="16459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D9770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Середа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9509760" y="1691640"/>
            <a:ext cx="1828800" cy="10287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9509760" y="1783080"/>
            <a:ext cx="16459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D97706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Четвер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669280" y="3474720"/>
            <a:ext cx="6203852" cy="1127648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6400800" y="3611880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Зорова гімнастика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0" y="4105334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Обов'язкова після кожного заняття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669280" y="4836253"/>
            <a:ext cx="6035040" cy="1527274"/>
          </a:xfrm>
          <a:prstGeom prst="roundRect">
            <a:avLst>
              <a:gd name="adj" fmla="val 8000"/>
            </a:avLst>
          </a:prstGeom>
          <a:solidFill>
            <a:srgbClr val="FEE2E2"/>
          </a:solidFill>
          <a:ln w="254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6309360" y="5001994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Заборонено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852160" y="5463659"/>
            <a:ext cx="5852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Нетбуки, ноутбуки з невідокремленою клавіатурою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❤️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Гігієнічні вимоги до організації занять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28600" y="1097280"/>
            <a:ext cx="5486400" cy="1463040"/>
          </a:xfrm>
          <a:prstGeom prst="roundRect">
            <a:avLst>
              <a:gd name="adj" fmla="val 8000"/>
            </a:avLst>
          </a:prstGeom>
          <a:solidFill>
            <a:srgbClr val="CCFBF1"/>
          </a:solidFill>
          <a:ln w="381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365760" y="1188720"/>
            <a:ext cx="411480" cy="411480"/>
          </a:xfrm>
          <a:prstGeom prst="ellipse">
            <a:avLst/>
          </a:prstGeom>
          <a:solidFill>
            <a:srgbClr val="0D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35508" y="1298448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FFFF"/>
                </a:solidFill>
              </a:defRPr>
            </a:pPr>
            <a:r>
              <a:t>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4440" y="1170432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Антропометричні вимоги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4440" y="1481328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Робоче місце має відповідати зросту дитини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8600" y="2692908"/>
            <a:ext cx="5486400" cy="1325880"/>
          </a:xfrm>
          <a:prstGeom prst="roundRect">
            <a:avLst>
              <a:gd name="adj" fmla="val 8000"/>
            </a:avLst>
          </a:prstGeom>
          <a:solidFill>
            <a:srgbClr val="CFFAFE"/>
          </a:solidFill>
          <a:ln w="381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338328" y="2788920"/>
            <a:ext cx="411480" cy="41148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42900" y="292608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FFFF"/>
                </a:solidFill>
              </a:defRPr>
            </a:pPr>
            <a:r>
              <a:t>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4440" y="2606040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Розташування екрана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3063240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На рівні очей, відстань не менше 50 см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8600" y="4160520"/>
            <a:ext cx="5486400" cy="1188720"/>
          </a:xfrm>
          <a:prstGeom prst="roundRect">
            <a:avLst>
              <a:gd name="adj" fmla="val 8000"/>
            </a:avLst>
          </a:prstGeom>
          <a:solidFill>
            <a:srgbClr val="DBEAFE"/>
          </a:solidFill>
          <a:ln w="381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342900" y="4274820"/>
            <a:ext cx="411480" cy="4114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11480" y="4297680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FFFF"/>
                </a:solidFill>
              </a:defRPr>
            </a:pPr>
            <a:r>
              <a:t>📜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34440" y="4160520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Гігієнічний сертифікат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34440" y="4480560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Техніка повинна мати гігієнічний висновок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28600" y="5500468"/>
            <a:ext cx="5486400" cy="1111347"/>
          </a:xfrm>
          <a:prstGeom prst="roundRect">
            <a:avLst>
              <a:gd name="adj" fmla="val 8000"/>
            </a:avLst>
          </a:prstGeom>
          <a:solidFill>
            <a:srgbClr val="E0E7FF"/>
          </a:solidFill>
          <a:ln w="381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338328" y="5500468"/>
            <a:ext cx="411480" cy="41148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11480" y="5553222"/>
            <a:ext cx="228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FFFF"/>
                </a:solidFill>
              </a:defRPr>
            </a:pPr>
            <a:r>
              <a:t>👤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8" y="5500468"/>
            <a:ext cx="49651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Присутність </a:t>
            </a:r>
            <a:r>
              <a:rPr sz="2400">
                <a:latin typeface="Times New Roman" pitchFamily="18" charset="0"/>
                <a:cs typeface="Times New Roman" pitchFamily="18" charset="0"/>
              </a:rPr>
              <a:t>педагога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" y="5781822"/>
            <a:ext cx="5715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74151"/>
                </a:solidFill>
              </a:defRPr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Заняття </a:t>
            </a:r>
            <a:r>
              <a:rPr sz="2400">
                <a:latin typeface="Times New Roman" pitchFamily="18" charset="0"/>
                <a:cs typeface="Times New Roman" pitchFamily="18" charset="0"/>
              </a:rPr>
              <a:t>в присутності педагога 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інструктажем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217920" y="1097279"/>
            <a:ext cx="5486400" cy="2616591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400800" y="1234440"/>
            <a:ext cx="457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6A34A"/>
                </a:solidFill>
              </a:defRPr>
            </a:pPr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949440" y="123444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Вимоги до зображення</a:t>
            </a:r>
          </a:p>
        </p:txBody>
      </p:sp>
      <p:sp>
        <p:nvSpPr>
          <p:cNvPr id="29" name="Oval 28"/>
          <p:cNvSpPr/>
          <p:nvPr/>
        </p:nvSpPr>
        <p:spPr>
          <a:xfrm>
            <a:off x="6583680" y="1691640"/>
            <a:ext cx="274320" cy="274320"/>
          </a:xfrm>
          <a:prstGeom prst="ellipse">
            <a:avLst/>
          </a:prstGeom>
          <a:solidFill>
            <a:srgbClr val="BBF7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693408" y="1737360"/>
            <a:ext cx="109728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6A34A"/>
                </a:solidFill>
              </a:defRPr>
            </a:pPr>
            <a:r>
              <a:t>✓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95160" y="1691640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Стабільне зображення без мерехтінь</a:t>
            </a:r>
          </a:p>
        </p:txBody>
      </p:sp>
      <p:sp>
        <p:nvSpPr>
          <p:cNvPr id="32" name="Oval 31"/>
          <p:cNvSpPr/>
          <p:nvPr/>
        </p:nvSpPr>
        <p:spPr>
          <a:xfrm>
            <a:off x="6583680" y="2651760"/>
            <a:ext cx="274320" cy="274320"/>
          </a:xfrm>
          <a:prstGeom prst="ellipse">
            <a:avLst/>
          </a:prstGeom>
          <a:solidFill>
            <a:srgbClr val="BBF7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711696" y="2651760"/>
            <a:ext cx="109728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6A34A"/>
                </a:solidFill>
              </a:defRPr>
            </a:pPr>
            <a:r>
              <a:t>✓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95160" y="2522637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Кольорові знаки на світлому фоні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92240" y="2560320"/>
            <a:ext cx="457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D97706"/>
                </a:solidFill>
              </a:defRPr>
            </a:pPr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949440" y="256032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F2937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93408" y="3063240"/>
            <a:ext cx="10972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D97706"/>
                </a:solidFill>
              </a:defRPr>
            </a:pPr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6995160" y="3017520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66560" y="4526280"/>
            <a:ext cx="448056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74151"/>
                </a:solidFill>
              </a:defRPr>
            </a:pPr>
            <a:endParaRPr sz="23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217920" y="4274820"/>
            <a:ext cx="5303520" cy="2396147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254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6400800" y="4160520"/>
            <a:ext cx="457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C3AED"/>
                </a:solidFill>
              </a:defRPr>
            </a:pPr>
            <a:endParaRPr lang="uk-UA" dirty="0" smtClean="0"/>
          </a:p>
          <a:p>
            <a:pPr algn="l">
              <a:defRPr sz="2000" b="0">
                <a:solidFill>
                  <a:srgbClr val="7C3AED"/>
                </a:solidFill>
              </a:defRPr>
            </a:pPr>
            <a:r>
              <a:rPr smtClean="0"/>
              <a:t>☢️</a:t>
            </a:r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6949440" y="4480561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Електромагнітне випромінювання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949440" y="534924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Не повинно перевищувати гранично допустимі рівні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" y="4572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48640" cy="54864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</a:defRPr>
            </a:pPr>
            <a:r>
              <a:t>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F2937"/>
                </a:solidFill>
              </a:defRPr>
            </a:pPr>
            <a:r>
              <a:t>Цифрова компетентність вихователів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4320" y="1097280"/>
            <a:ext cx="5669280" cy="1627632"/>
          </a:xfrm>
          <a:prstGeom prst="roundRect">
            <a:avLst>
              <a:gd name="adj" fmla="val 8000"/>
            </a:avLst>
          </a:prstGeom>
          <a:solidFill>
            <a:srgbClr val="EDE9FE"/>
          </a:solidFill>
          <a:ln w="381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640080" y="1234439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49808" y="1298448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t>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1188720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Моніторинг компетентності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1764792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У 2025 році запроваджено тест Цифрограм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74320" y="3017520"/>
            <a:ext cx="5669280" cy="1783080"/>
          </a:xfrm>
          <a:prstGeom prst="roundRect">
            <a:avLst>
              <a:gd name="adj" fmla="val 8000"/>
            </a:avLst>
          </a:prstGeom>
          <a:solidFill>
            <a:srgbClr val="F3E8FF"/>
          </a:solidFill>
          <a:ln w="381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521208" y="3246120"/>
            <a:ext cx="457200" cy="457200"/>
          </a:xfrm>
          <a:prstGeom prst="ellipse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12648" y="331927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t>📚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3136392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Програма підвищення кваліфікації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868615"/>
            <a:ext cx="44805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Типова програма з цифрової гігієни дітей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74320" y="5036234"/>
            <a:ext cx="5669280" cy="1537898"/>
          </a:xfrm>
          <a:prstGeom prst="roundRect">
            <a:avLst>
              <a:gd name="adj" fmla="val 8000"/>
            </a:avLst>
          </a:prstGeom>
          <a:solidFill>
            <a:srgbClr val="FDF4FF"/>
          </a:solidFill>
          <a:ln w="38100">
            <a:solidFill>
              <a:srgbClr val="C026D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457200" y="5285935"/>
            <a:ext cx="457200" cy="457200"/>
          </a:xfrm>
          <a:prstGeom prst="ellipse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48640" y="5358169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</a:defRPr>
            </a:pPr>
            <a:r>
              <a:t>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5358169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F2937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Онлайн-курси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5743135"/>
            <a:ext cx="448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74151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Курси на порталі "Дія.Освіта</a:t>
            </a:r>
            <a:r>
              <a:t>"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17920" y="1097279"/>
            <a:ext cx="5486400" cy="418865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400800" y="12344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8B5CF6"/>
                </a:solidFill>
              </a:defRPr>
            </a:pPr>
            <a:r>
              <a:t>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40" y="123444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F2937"/>
                </a:solidFill>
              </a:defRPr>
            </a:pPr>
            <a:r>
              <a:rPr sz="2400"/>
              <a:t>Очікувані показники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7920" y="2162556"/>
            <a:ext cx="1051560" cy="436572"/>
          </a:xfrm>
          <a:prstGeom prst="roundRect">
            <a:avLst>
              <a:gd name="adj" fmla="val 8000"/>
            </a:avLst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400800" y="2137463"/>
            <a:ext cx="822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</a:defRPr>
            </a:pPr>
            <a:r>
              <a:rPr sz="2400"/>
              <a:t>2026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60920" y="1572768"/>
            <a:ext cx="29260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Педагогів пройшли курси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32720" y="2084832"/>
            <a:ext cx="731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8B5CF6"/>
                </a:solidFill>
              </a:defRPr>
            </a:pPr>
            <a:r>
              <a:rPr sz="2400"/>
              <a:t>50%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406640" y="2348901"/>
            <a:ext cx="2926080" cy="109728"/>
          </a:xfrm>
          <a:prstGeom prst="roundRect">
            <a:avLst>
              <a:gd name="adj" fmla="val 50000"/>
            </a:avLst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7406640" y="2368296"/>
            <a:ext cx="1463040" cy="109728"/>
          </a:xfrm>
          <a:prstGeom prst="roundRect">
            <a:avLst>
              <a:gd name="adj" fmla="val 50000"/>
            </a:avLst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6217920" y="3136392"/>
            <a:ext cx="960120" cy="480060"/>
          </a:xfrm>
          <a:prstGeom prst="roundRect">
            <a:avLst>
              <a:gd name="adj" fmla="val 8000"/>
            </a:avLst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400800" y="3136392"/>
            <a:ext cx="822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</a:defRPr>
            </a:pPr>
            <a:r>
              <a:rPr sz="2400" smtClean="0"/>
              <a:t>2027</a:t>
            </a:r>
            <a:endParaRPr sz="2400"/>
          </a:p>
        </p:txBody>
      </p:sp>
      <p:sp>
        <p:nvSpPr>
          <p:cNvPr id="32" name="TextBox 31"/>
          <p:cNvSpPr txBox="1"/>
          <p:nvPr/>
        </p:nvSpPr>
        <p:spPr>
          <a:xfrm>
            <a:off x="7360920" y="2423160"/>
            <a:ext cx="29260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Педагогів пройшли курси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332720" y="3136392"/>
            <a:ext cx="91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8B5CF6"/>
                </a:solidFill>
              </a:defRPr>
            </a:pPr>
            <a:r>
              <a:rPr sz="2400"/>
              <a:t>70%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360920" y="3319272"/>
            <a:ext cx="2926080" cy="109728"/>
          </a:xfrm>
          <a:prstGeom prst="roundRect">
            <a:avLst>
              <a:gd name="adj" fmla="val 50000"/>
            </a:avLst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7360920" y="3319272"/>
            <a:ext cx="2048255" cy="109728"/>
          </a:xfrm>
          <a:prstGeom prst="roundRect">
            <a:avLst>
              <a:gd name="adj" fmla="val 50000"/>
            </a:avLst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ounded Rectangle 35"/>
          <p:cNvSpPr/>
          <p:nvPr/>
        </p:nvSpPr>
        <p:spPr>
          <a:xfrm>
            <a:off x="6217920" y="4205466"/>
            <a:ext cx="822960" cy="411480"/>
          </a:xfrm>
          <a:prstGeom prst="roundRect">
            <a:avLst>
              <a:gd name="adj" fmla="val 8000"/>
            </a:avLst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217920" y="4205466"/>
            <a:ext cx="1005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</a:defRPr>
            </a:pPr>
            <a:r>
              <a:rPr sz="2400"/>
              <a:t>2028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60920" y="3616452"/>
            <a:ext cx="29260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B5563"/>
                </a:solidFill>
              </a:defRPr>
            </a:pPr>
            <a:r>
              <a:rPr sz="2400">
                <a:latin typeface="Times New Roman" pitchFamily="18" charset="0"/>
                <a:cs typeface="Times New Roman" pitchFamily="18" charset="0"/>
              </a:rPr>
              <a:t>Педагогів пройшли курси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332720" y="4205466"/>
            <a:ext cx="91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8B5CF6"/>
                </a:solidFill>
              </a:defRPr>
            </a:pPr>
            <a:r>
              <a:rPr sz="2400" smtClean="0"/>
              <a:t>100</a:t>
            </a:r>
            <a:r>
              <a:rPr sz="2400"/>
              <a:t>%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223760" y="4434840"/>
            <a:ext cx="2926080" cy="109728"/>
          </a:xfrm>
          <a:prstGeom prst="roundRect">
            <a:avLst>
              <a:gd name="adj" fmla="val 50000"/>
            </a:avLst>
          </a:prstGeom>
          <a:solidFill>
            <a:srgbClr val="EDE9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>
            <a:off x="7223760" y="4434840"/>
            <a:ext cx="2926080" cy="109728"/>
          </a:xfrm>
          <a:prstGeom prst="roundRect">
            <a:avLst>
              <a:gd name="adj" fmla="val 50000"/>
            </a:avLst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ounded Rectangle 41"/>
          <p:cNvSpPr/>
          <p:nvPr/>
        </p:nvSpPr>
        <p:spPr>
          <a:xfrm>
            <a:off x="6217920" y="5743134"/>
            <a:ext cx="5821527" cy="1114865"/>
          </a:xfrm>
          <a:prstGeom prst="roundRect">
            <a:avLst>
              <a:gd name="adj" fmla="val 8000"/>
            </a:avLst>
          </a:prstGeom>
          <a:solidFill>
            <a:srgbClr val="DCFCE7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6492240" y="425196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6A34A"/>
                </a:solidFill>
              </a:defRPr>
            </a:pPr>
            <a:r>
              <a:t>⭐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17920" y="5743135"/>
            <a:ext cx="5486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374151"/>
                </a:solidFill>
              </a:defRPr>
            </a:pPr>
            <a:r>
              <a:rPr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Акцент на підтримку та розвиток, а не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954</Words>
  <Application>Microsoft Office PowerPoint</Application>
  <PresentationFormat>Произвольный</PresentationFormat>
  <Paragraphs>310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Славик</dc:creator>
  <dc:description>generated using python-pptx</dc:description>
  <cp:lastModifiedBy>Славик</cp:lastModifiedBy>
  <cp:revision>42</cp:revision>
  <dcterms:created xsi:type="dcterms:W3CDTF">2013-01-27T09:14:16Z</dcterms:created>
  <dcterms:modified xsi:type="dcterms:W3CDTF">2026-04-14T21:27:39Z</dcterms:modified>
</cp:coreProperties>
</file>