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7"/>
    <p:restoredTop sz="94712"/>
  </p:normalViewPr>
  <p:slideViewPr>
    <p:cSldViewPr snapToGrid="0" snapToObjects="1">
      <p:cViewPr varScale="1">
        <p:scale>
          <a:sx n="105" d="100"/>
          <a:sy n="105" d="100"/>
        </p:scale>
        <p:origin x="10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6267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137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6239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6415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798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639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779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075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3486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764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5/4/26</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5198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5/4/26</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0676732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490EF84-7EBF-DCD2-FE10-4CB771F9FA37}"/>
              </a:ext>
            </a:extLst>
          </p:cNvPr>
          <p:cNvPicPr>
            <a:picLocks noChangeAspect="1"/>
          </p:cNvPicPr>
          <p:nvPr/>
        </p:nvPicPr>
        <p:blipFill rotWithShape="1">
          <a:blip r:embed="rId2">
            <a:alphaModFix amt="20000"/>
          </a:blip>
          <a:srcRect t="25134" r="-1" b="18607"/>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Заголовок 1">
            <a:extLst>
              <a:ext uri="{FF2B5EF4-FFF2-40B4-BE49-F238E27FC236}">
                <a16:creationId xmlns:a16="http://schemas.microsoft.com/office/drawing/2014/main" id="{1C15CF8F-44DC-9F16-B2F9-277EAC9FCD1D}"/>
              </a:ext>
            </a:extLst>
          </p:cNvPr>
          <p:cNvSpPr>
            <a:spLocks noGrp="1"/>
          </p:cNvSpPr>
          <p:nvPr>
            <p:ph type="ctrTitle"/>
          </p:nvPr>
        </p:nvSpPr>
        <p:spPr>
          <a:xfrm>
            <a:off x="1524000" y="1122363"/>
            <a:ext cx="9144000" cy="1089496"/>
          </a:xfrm>
        </p:spPr>
        <p:txBody>
          <a:bodyPr>
            <a:normAutofit/>
          </a:bodyPr>
          <a:lstStyle/>
          <a:p>
            <a:r>
              <a:rPr lang="ru-UA" b="1" dirty="0">
                <a:solidFill>
                  <a:srgbClr val="0070C0"/>
                </a:solidFill>
                <a:latin typeface="Times New Roman" panose="02020603050405020304" pitchFamily="18" charset="0"/>
                <a:cs typeface="Times New Roman" panose="02020603050405020304" pitchFamily="18" charset="0"/>
              </a:rPr>
              <a:t>Практичне заняття № 8</a:t>
            </a:r>
          </a:p>
        </p:txBody>
      </p:sp>
      <p:sp>
        <p:nvSpPr>
          <p:cNvPr id="3" name="Подзаголовок 2">
            <a:extLst>
              <a:ext uri="{FF2B5EF4-FFF2-40B4-BE49-F238E27FC236}">
                <a16:creationId xmlns:a16="http://schemas.microsoft.com/office/drawing/2014/main" id="{86659856-10B4-FAFD-7753-9F37E75174B0}"/>
              </a:ext>
            </a:extLst>
          </p:cNvPr>
          <p:cNvSpPr>
            <a:spLocks noGrp="1"/>
          </p:cNvSpPr>
          <p:nvPr>
            <p:ph type="subTitle" idx="1"/>
          </p:nvPr>
        </p:nvSpPr>
        <p:spPr>
          <a:xfrm>
            <a:off x="1524000" y="2545492"/>
            <a:ext cx="9144000" cy="2712308"/>
          </a:xfrm>
        </p:spPr>
        <p:txBody>
          <a:bodyPr>
            <a:noAutofit/>
          </a:bodyPr>
          <a:lstStyle/>
          <a:p>
            <a:r>
              <a:rPr lang="ru-UA" sz="4800" b="1" dirty="0">
                <a:solidFill>
                  <a:srgbClr val="FF0000"/>
                </a:solidFill>
                <a:latin typeface="Times New Roman" panose="02020603050405020304" pitchFamily="18" charset="0"/>
                <a:cs typeface="Times New Roman" panose="02020603050405020304" pitchFamily="18" charset="0"/>
              </a:rPr>
              <a:t>Тема: « Лікарські зпсоби, що впливають на аферентну систему»</a:t>
            </a:r>
          </a:p>
        </p:txBody>
      </p:sp>
    </p:spTree>
    <p:extLst>
      <p:ext uri="{BB962C8B-B14F-4D97-AF65-F5344CB8AC3E}">
        <p14:creationId xmlns:p14="http://schemas.microsoft.com/office/powerpoint/2010/main" val="156373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873642-83C3-3C95-C496-DDF9D2392D2E}"/>
              </a:ext>
            </a:extLst>
          </p:cNvPr>
          <p:cNvSpPr>
            <a:spLocks noGrp="1"/>
          </p:cNvSpPr>
          <p:nvPr>
            <p:ph type="title"/>
          </p:nvPr>
        </p:nvSpPr>
        <p:spPr>
          <a:xfrm>
            <a:off x="541637" y="673442"/>
            <a:ext cx="10974860" cy="5591433"/>
          </a:xfrm>
        </p:spPr>
        <p:txBody>
          <a:bodyPr>
            <a:normAutofit fontScale="90000"/>
          </a:bodyPr>
          <a:lstStyle/>
          <a:p>
            <a:br>
              <a:rPr lang="ru-RU" sz="1600" b="1" i="1" dirty="0">
                <a:latin typeface="Times New Roman" panose="02020603050405020304" pitchFamily="18" charset="0"/>
                <a:cs typeface="Times New Roman" panose="02020603050405020304" pitchFamily="18" charset="0"/>
              </a:rPr>
            </a:br>
            <a:r>
              <a:rPr lang="ru-RU" sz="1800" b="1" i="1" dirty="0">
                <a:solidFill>
                  <a:srgbClr val="FF0000"/>
                </a:solidFill>
                <a:latin typeface="Times New Roman" panose="02020603050405020304" pitchFamily="18" charset="0"/>
                <a:cs typeface="Times New Roman" panose="02020603050405020304" pitchFamily="18" charset="0"/>
              </a:rPr>
              <a:t>                                                                                         </a:t>
            </a:r>
            <a:br>
              <a:rPr lang="ru-RU" sz="1800" b="1" i="1" dirty="0">
                <a:solidFill>
                  <a:srgbClr val="FF0000"/>
                </a:solidFill>
                <a:latin typeface="Times New Roman" panose="02020603050405020304" pitchFamily="18" charset="0"/>
                <a:cs typeface="Times New Roman" panose="02020603050405020304" pitchFamily="18" charset="0"/>
              </a:rPr>
            </a:br>
            <a:br>
              <a:rPr lang="ru-RU" sz="1600" b="1" i="1" dirty="0">
                <a:solidFill>
                  <a:srgbClr val="FF0000"/>
                </a:solidFill>
                <a:latin typeface="Times New Roman" panose="02020603050405020304" pitchFamily="18" charset="0"/>
                <a:cs typeface="Times New Roman" panose="02020603050405020304" pitchFamily="18" charset="0"/>
              </a:rPr>
            </a:br>
            <a:r>
              <a:rPr lang="ru-RU" sz="1600" b="1" i="1" dirty="0">
                <a:solidFill>
                  <a:srgbClr val="FF0000"/>
                </a:solidFill>
                <a:latin typeface="Times New Roman" panose="02020603050405020304" pitchFamily="18" charset="0"/>
                <a:cs typeface="Times New Roman" panose="02020603050405020304" pitchFamily="18" charset="0"/>
              </a:rPr>
              <a:t>                                                                                                    </a:t>
            </a:r>
            <a:r>
              <a:rPr lang="ru-RU" sz="2200" b="1" dirty="0">
                <a:solidFill>
                  <a:srgbClr val="FF0000"/>
                </a:solidFill>
                <a:latin typeface="Times New Roman" panose="02020603050405020304" pitchFamily="18" charset="0"/>
                <a:cs typeface="Times New Roman" panose="02020603050405020304" pitchFamily="18" charset="0"/>
              </a:rPr>
              <a:t>ВАРІАНТ № 1, 9</a:t>
            </a:r>
            <a:br>
              <a:rPr lang="ru-RU" sz="1600" b="1" i="1" dirty="0">
                <a:solidFill>
                  <a:srgbClr val="FF0000"/>
                </a:solidFill>
                <a:latin typeface="Times New Roman" panose="02020603050405020304" pitchFamily="18" charset="0"/>
                <a:cs typeface="Times New Roman" panose="02020603050405020304" pitchFamily="18" charset="0"/>
              </a:rPr>
            </a:br>
            <a:r>
              <a:rPr lang="ru-RU" sz="1600" b="1" i="1" dirty="0">
                <a:solidFill>
                  <a:srgbClr val="FF0000"/>
                </a:solidFill>
                <a:latin typeface="Times New Roman" panose="02020603050405020304" pitchFamily="18" charset="0"/>
                <a:cs typeface="Times New Roman" panose="02020603050405020304" pitchFamily="18" charset="0"/>
              </a:rPr>
              <a:t>                   </a:t>
            </a:r>
            <a:br>
              <a:rPr lang="ru-RU" sz="1600" b="1" i="1" dirty="0">
                <a:solidFill>
                  <a:srgbClr val="FF0000"/>
                </a:solidFill>
                <a:latin typeface="Times New Roman" panose="02020603050405020304" pitchFamily="18" charset="0"/>
                <a:cs typeface="Times New Roman" panose="02020603050405020304" pitchFamily="18" charset="0"/>
              </a:rPr>
            </a:b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1</a:t>
            </a:r>
            <a:br>
              <a:rPr lang="ru-RU" sz="2000" b="1" dirty="0">
                <a:solidFill>
                  <a:srgbClr val="00B050"/>
                </a:solidFill>
                <a:latin typeface="Times New Roman" panose="02020603050405020304" pitchFamily="18" charset="0"/>
                <a:cs typeface="Times New Roman" panose="02020603050405020304" pitchFamily="18" charset="0"/>
              </a:rPr>
            </a:br>
            <a:r>
              <a:rPr lang="ru-RU" sz="2000" b="1" i="1" dirty="0">
                <a:solidFill>
                  <a:srgbClr val="00B050"/>
                </a:solidFill>
                <a:latin typeface="Times New Roman" panose="02020603050405020304" pitchFamily="18" charset="0"/>
                <a:cs typeface="Times New Roman" panose="02020603050405020304" pitchFamily="18" charset="0"/>
              </a:rPr>
              <a:t>Розподіліть препарати по фармакологічним групам:</a:t>
            </a:r>
            <a:br>
              <a:rPr lang="ru-RU" sz="2000" dirty="0">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1.   Гірчічники                                              А.  Адсорбційні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2.   </a:t>
            </a:r>
            <a:r>
              <a:rPr lang="ru-RU" sz="2000" dirty="0" err="1">
                <a:solidFill>
                  <a:schemeClr val="tx1"/>
                </a:solidFill>
                <a:latin typeface="Times New Roman" panose="02020603050405020304" pitchFamily="18" charset="0"/>
                <a:cs typeface="Times New Roman" panose="02020603050405020304" pitchFamily="18" charset="0"/>
              </a:rPr>
              <a:t>Новокаїн</a:t>
            </a:r>
            <a:r>
              <a:rPr lang="ru-RU" sz="2000" dirty="0">
                <a:solidFill>
                  <a:schemeClr val="tx1"/>
                </a:solidFill>
                <a:latin typeface="Times New Roman" panose="02020603050405020304" pitchFamily="18" charset="0"/>
                <a:cs typeface="Times New Roman" panose="02020603050405020304" pitchFamily="18" charset="0"/>
              </a:rPr>
              <a:t>                                                 Б.   Подразнювальні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3.   Насіння льону                                        В.   Місцевоанестезувальні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4.   Листя шавлії                                           Г.   Вяжучі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5.   Лідокаїн                                                  Д.   Обволікальні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6.   Дерматол</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7.   Ультракаїн</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8.   Сорбекс</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9    Лист евкаліпту</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10. </a:t>
            </a:r>
            <a:r>
              <a:rPr lang="ru-RU" sz="2000" dirty="0" err="1">
                <a:solidFill>
                  <a:schemeClr val="tx1"/>
                </a:solidFill>
                <a:latin typeface="Times New Roman" panose="02020603050405020304" pitchFamily="18" charset="0"/>
                <a:cs typeface="Times New Roman" panose="02020603050405020304" pitchFamily="18" charset="0"/>
              </a:rPr>
              <a:t>Розчин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аміаку</a:t>
            </a:r>
            <a:br>
              <a:rPr lang="ru-RU" sz="1600" dirty="0">
                <a:latin typeface="Times New Roman" panose="02020603050405020304" pitchFamily="18" charset="0"/>
                <a:cs typeface="Times New Roman" panose="02020603050405020304" pitchFamily="18" charset="0"/>
              </a:rPr>
            </a:br>
            <a:br>
              <a:rPr lang="ru-RU" sz="2200" b="1" dirty="0">
                <a:solidFill>
                  <a:srgbClr val="00B050"/>
                </a:solidFill>
                <a:latin typeface="Times New Roman" panose="02020603050405020304" pitchFamily="18" charset="0"/>
                <a:cs typeface="Times New Roman" panose="02020603050405020304" pitchFamily="18" charset="0"/>
              </a:rPr>
            </a:br>
            <a:r>
              <a:rPr lang="ru-RU" sz="2200" b="1" dirty="0">
                <a:solidFill>
                  <a:srgbClr val="00B050"/>
                </a:solidFill>
                <a:latin typeface="Times New Roman" panose="02020603050405020304" pitchFamily="18" charset="0"/>
                <a:cs typeface="Times New Roman" panose="02020603050405020304" pitchFamily="18" charset="0"/>
              </a:rPr>
              <a:t>                        </a:t>
            </a:r>
            <a:r>
              <a:rPr lang="ru-RU" sz="2200" b="1" i="1" dirty="0" err="1">
                <a:solidFill>
                  <a:srgbClr val="00B050"/>
                </a:solidFill>
                <a:latin typeface="Times New Roman" panose="02020603050405020304" pitchFamily="18" charset="0"/>
                <a:cs typeface="Times New Roman" panose="02020603050405020304" pitchFamily="18" charset="0"/>
              </a:rPr>
              <a:t>Завдання</a:t>
            </a:r>
            <a:r>
              <a:rPr lang="ru-RU" sz="2200" b="1" i="1" dirty="0">
                <a:solidFill>
                  <a:srgbClr val="00B050"/>
                </a:solidFill>
                <a:latin typeface="Times New Roman" panose="02020603050405020304" pitchFamily="18" charset="0"/>
                <a:cs typeface="Times New Roman" panose="02020603050405020304" pitchFamily="18" charset="0"/>
              </a:rPr>
              <a:t> № 2    </a:t>
            </a:r>
            <a:br>
              <a:rPr lang="ru-RU" sz="2200" b="1" dirty="0">
                <a:solidFill>
                  <a:srgbClr val="00B050"/>
                </a:solidFill>
                <a:latin typeface="Times New Roman" panose="02020603050405020304" pitchFamily="18" charset="0"/>
                <a:cs typeface="Times New Roman" panose="02020603050405020304" pitchFamily="18" charset="0"/>
              </a:rPr>
            </a:br>
            <a:r>
              <a:rPr lang="ru-RU" sz="2200" b="1" dirty="0">
                <a:solidFill>
                  <a:srgbClr val="00B050"/>
                </a:solidFill>
                <a:latin typeface="Times New Roman" panose="02020603050405020304" pitchFamily="18" charset="0"/>
                <a:cs typeface="Times New Roman" panose="02020603050405020304" pitchFamily="18" charset="0"/>
              </a:rPr>
              <a:t>          </a:t>
            </a:r>
            <a:r>
              <a:rPr lang="ru-RU" sz="2200" b="1" i="1" dirty="0">
                <a:solidFill>
                  <a:srgbClr val="00B050"/>
                </a:solidFill>
                <a:latin typeface="Times New Roman" panose="02020603050405020304" pitchFamily="18" charset="0"/>
                <a:cs typeface="Times New Roman" panose="02020603050405020304" pitchFamily="18" charset="0"/>
              </a:rPr>
              <a:t>« Випишіть рецепти, зробіть призначення» </a:t>
            </a:r>
            <a:br>
              <a:rPr lang="ru-RU" sz="1600" dirty="0">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1.   </a:t>
            </a:r>
            <a:r>
              <a:rPr lang="ru-RU" sz="2000" dirty="0">
                <a:solidFill>
                  <a:schemeClr val="tx1"/>
                </a:solidFill>
                <a:latin typeface="Times New Roman" panose="02020603050405020304" pitchFamily="18" charset="0"/>
                <a:cs typeface="Times New Roman" panose="02020603050405020304" pitchFamily="18" charset="0"/>
              </a:rPr>
              <a:t>10 мл. 0.5% розчину дикаїну</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2.  30 мл. розчину аміаку</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3.  20 таблеток « Валідол»</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4.  </a:t>
            </a:r>
            <a:r>
              <a:rPr lang="ru-RU" sz="2000" dirty="0" err="1">
                <a:solidFill>
                  <a:schemeClr val="tx1"/>
                </a:solidFill>
                <a:latin typeface="Times New Roman" panose="02020603050405020304" pitchFamily="18" charset="0"/>
                <a:cs typeface="Times New Roman" panose="02020603050405020304" pitchFamily="18" charset="0"/>
              </a:rPr>
              <a:t>Відвар</a:t>
            </a:r>
            <a:r>
              <a:rPr lang="ru-RU" sz="2000" dirty="0">
                <a:solidFill>
                  <a:schemeClr val="tx1"/>
                </a:solidFill>
                <a:latin typeface="Times New Roman" panose="02020603050405020304" pitchFamily="18" charset="0"/>
                <a:cs typeface="Times New Roman" panose="02020603050405020304" pitchFamily="18" charset="0"/>
              </a:rPr>
              <a:t> кори дуба з 10.0 – 200,0</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5. 200 мл. 5% розчину таніну</a:t>
            </a:r>
            <a:br>
              <a:rPr lang="ru-RU" dirty="0"/>
            </a:br>
            <a:endParaRPr lang="ru-UA" dirty="0"/>
          </a:p>
        </p:txBody>
      </p:sp>
    </p:spTree>
    <p:extLst>
      <p:ext uri="{BB962C8B-B14F-4D97-AF65-F5344CB8AC3E}">
        <p14:creationId xmlns:p14="http://schemas.microsoft.com/office/powerpoint/2010/main" val="248023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53188E-0CC7-773B-7550-1D5DCD1528F9}"/>
              </a:ext>
            </a:extLst>
          </p:cNvPr>
          <p:cNvSpPr>
            <a:spLocks noGrp="1"/>
          </p:cNvSpPr>
          <p:nvPr>
            <p:ph type="title"/>
          </p:nvPr>
        </p:nvSpPr>
        <p:spPr>
          <a:xfrm>
            <a:off x="702276" y="0"/>
            <a:ext cx="10515600" cy="6090466"/>
          </a:xfrm>
        </p:spPr>
        <p:txBody>
          <a:bodyPr>
            <a:normAutofit fontScale="90000"/>
          </a:bodyPr>
          <a:lstStyle/>
          <a:p>
            <a:br>
              <a:rPr lang="ru-RU" sz="2000" b="1" i="1" dirty="0">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ВАРІАНТ № 2, 10</a:t>
            </a:r>
            <a:br>
              <a:rPr lang="ru-RU" sz="2000" b="1" i="1" dirty="0">
                <a:latin typeface="Times New Roman" panose="02020603050405020304" pitchFamily="18" charset="0"/>
                <a:cs typeface="Times New Roman" panose="02020603050405020304" pitchFamily="18" charset="0"/>
              </a:rPr>
            </a:b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1</a:t>
            </a:r>
            <a:br>
              <a:rPr lang="ru-RU" sz="2000" dirty="0">
                <a:solidFill>
                  <a:srgbClr val="00B050"/>
                </a:solidFill>
                <a:latin typeface="Times New Roman" panose="02020603050405020304" pitchFamily="18" charset="0"/>
                <a:cs typeface="Times New Roman" panose="02020603050405020304" pitchFamily="18" charset="0"/>
              </a:rPr>
            </a:br>
            <a:r>
              <a:rPr lang="ru-RU" sz="2000" b="1" i="1" dirty="0">
                <a:solidFill>
                  <a:srgbClr val="00B050"/>
                </a:solidFill>
                <a:latin typeface="Times New Roman" panose="02020603050405020304" pitchFamily="18" charset="0"/>
                <a:cs typeface="Times New Roman" panose="02020603050405020304" pitchFamily="18" charset="0"/>
              </a:rPr>
              <a:t>Розподіліть препарати по фармакологічним </a:t>
            </a:r>
            <a:r>
              <a:rPr lang="ru-RU" sz="2000" b="1" i="1" dirty="0" err="1">
                <a:solidFill>
                  <a:srgbClr val="00B050"/>
                </a:solidFill>
                <a:latin typeface="Times New Roman" panose="02020603050405020304" pitchFamily="18" charset="0"/>
                <a:cs typeface="Times New Roman" panose="02020603050405020304" pitchFamily="18" charset="0"/>
              </a:rPr>
              <a:t>групам</a:t>
            </a:r>
            <a:r>
              <a:rPr lang="ru-RU" sz="2000" b="1" i="1" dirty="0">
                <a:solidFill>
                  <a:srgbClr val="00B050"/>
                </a:solidFill>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1.  Вугілля активоване                                      А.    Місцевоанестезувальні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2.  Ментол                                                          Б.    Вяжучі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3.  Анестезин                                                     В.    Обволікальні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4.  Танін                                                              Г.    Адсорбційні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5.  Квітки ромашки                                           Д.    Подразнювальні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6.  Валідол</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7.  Таблетки « Вікалін»</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8.  Лідокаїн</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9.  Крохмаль</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10.Кора дуба</a:t>
            </a:r>
            <a:br>
              <a:rPr lang="ru-RU" sz="2000" dirty="0">
                <a:solidFill>
                  <a:srgbClr val="00B050"/>
                </a:solidFill>
              </a:rPr>
            </a:br>
            <a:r>
              <a:rPr lang="ru-RU" sz="2000" b="1" i="1"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2   </a:t>
            </a:r>
            <a:br>
              <a:rPr lang="ru-RU" sz="2000" dirty="0">
                <a:solidFill>
                  <a:srgbClr val="00B050"/>
                </a:solidFill>
                <a:latin typeface="Times New Roman" panose="02020603050405020304" pitchFamily="18" charset="0"/>
                <a:cs typeface="Times New Roman" panose="02020603050405020304" pitchFamily="18" charset="0"/>
              </a:rPr>
            </a:br>
            <a:r>
              <a:rPr lang="ru-RU" sz="2000" dirty="0">
                <a:solidFill>
                  <a:srgbClr val="00B050"/>
                </a:solidFill>
                <a:latin typeface="Times New Roman" panose="02020603050405020304" pitchFamily="18" charset="0"/>
                <a:cs typeface="Times New Roman" panose="02020603050405020304" pitchFamily="18" charset="0"/>
              </a:rPr>
              <a:t>                                                                </a:t>
            </a:r>
            <a:r>
              <a:rPr lang="ru-RU" sz="2000" b="1" i="1" dirty="0">
                <a:solidFill>
                  <a:srgbClr val="00B050"/>
                </a:solidFill>
                <a:latin typeface="Times New Roman" panose="02020603050405020304" pitchFamily="18" charset="0"/>
                <a:cs typeface="Times New Roman" panose="02020603050405020304" pitchFamily="18" charset="0"/>
              </a:rPr>
              <a:t>« Випишіть рецепти, зробіть </a:t>
            </a:r>
            <a:r>
              <a:rPr lang="ru-RU" sz="2000" b="1" i="1" dirty="0" err="1">
                <a:solidFill>
                  <a:srgbClr val="00B050"/>
                </a:solidFill>
                <a:latin typeface="Times New Roman" panose="02020603050405020304" pitchFamily="18" charset="0"/>
                <a:cs typeface="Times New Roman" panose="02020603050405020304" pitchFamily="18" charset="0"/>
              </a:rPr>
              <a:t>призначення</a:t>
            </a:r>
            <a:r>
              <a:rPr lang="ru-RU" sz="2000" b="1" i="1" dirty="0">
                <a:solidFill>
                  <a:srgbClr val="00B050"/>
                </a:solidFill>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1.    10 ампул 0,5% розчину новокаїну</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2.    20 таблеток « Бесалол»</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3.  300 мл. 2% розчину таніну</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4.    50 мл. масла терпентинового</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5.    </a:t>
            </a:r>
            <a:r>
              <a:rPr lang="ru-RU" sz="2000" dirty="0" err="1">
                <a:solidFill>
                  <a:schemeClr val="tx1"/>
                </a:solidFill>
                <a:latin typeface="Times New Roman" panose="02020603050405020304" pitchFamily="18" charset="0"/>
                <a:cs typeface="Times New Roman" panose="02020603050405020304" pitchFamily="18" charset="0"/>
              </a:rPr>
              <a:t>Настій</a:t>
            </a:r>
            <a:r>
              <a:rPr lang="ru-RU" sz="2000" dirty="0">
                <a:solidFill>
                  <a:schemeClr val="tx1"/>
                </a:solidFill>
                <a:latin typeface="Times New Roman" panose="02020603050405020304" pitchFamily="18" charset="0"/>
                <a:cs typeface="Times New Roman" panose="02020603050405020304" pitchFamily="18" charset="0"/>
              </a:rPr>
              <a:t> листа шавлії з 10,0 300,0</a:t>
            </a:r>
            <a:br>
              <a:rPr lang="ru-RU" dirty="0">
                <a:solidFill>
                  <a:schemeClr val="tx1"/>
                </a:solidFill>
              </a:rPr>
            </a:br>
            <a:endParaRPr lang="ru-UA" sz="1800" dirty="0">
              <a:solidFill>
                <a:schemeClr val="tx1"/>
              </a:solidFill>
            </a:endParaRPr>
          </a:p>
        </p:txBody>
      </p:sp>
    </p:spTree>
    <p:extLst>
      <p:ext uri="{BB962C8B-B14F-4D97-AF65-F5344CB8AC3E}">
        <p14:creationId xmlns:p14="http://schemas.microsoft.com/office/powerpoint/2010/main" val="399895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E63C26-897C-3F7C-2485-D6638A05F959}"/>
              </a:ext>
            </a:extLst>
          </p:cNvPr>
          <p:cNvSpPr>
            <a:spLocks noGrp="1"/>
          </p:cNvSpPr>
          <p:nvPr>
            <p:ph type="title"/>
          </p:nvPr>
        </p:nvSpPr>
        <p:spPr>
          <a:xfrm>
            <a:off x="838200" y="681037"/>
            <a:ext cx="10515600" cy="5534412"/>
          </a:xfrm>
        </p:spPr>
        <p:txBody>
          <a:bodyPr>
            <a:normAutofit fontScale="90000"/>
          </a:bodyPr>
          <a:lstStyle/>
          <a:p>
            <a:r>
              <a:rPr lang="ru-RU" sz="2000" b="1" i="1" dirty="0">
                <a:solidFill>
                  <a:srgbClr val="00B050"/>
                </a:solidFill>
              </a:rPr>
              <a:t>                                                                                    </a:t>
            </a:r>
            <a:r>
              <a:rPr lang="ru-RU" sz="2000" b="1" dirty="0">
                <a:solidFill>
                  <a:srgbClr val="FF0000"/>
                </a:solidFill>
                <a:latin typeface="Times New Roman" panose="02020603050405020304" pitchFamily="18" charset="0"/>
                <a:cs typeface="Times New Roman" panose="02020603050405020304" pitchFamily="18" charset="0"/>
              </a:rPr>
              <a:t>ВАРІАНТ № 3, 11 </a:t>
            </a:r>
            <a:br>
              <a:rPr lang="ru-RU" sz="2000" b="1" i="1" dirty="0">
                <a:solidFill>
                  <a:srgbClr val="00B050"/>
                </a:solidFill>
              </a:rPr>
            </a:br>
            <a:r>
              <a:rPr lang="ru-RU" sz="2000" b="1" i="1" dirty="0">
                <a:solidFill>
                  <a:srgbClr val="00B050"/>
                </a:solidFill>
              </a:rPr>
              <a:t>  </a:t>
            </a:r>
            <a:r>
              <a:rPr lang="ru-RU" sz="2000" b="1" i="1" dirty="0" err="1">
                <a:solidFill>
                  <a:srgbClr val="00B050"/>
                </a:solidFill>
              </a:rPr>
              <a:t>Завдання</a:t>
            </a:r>
            <a:r>
              <a:rPr lang="ru-RU" sz="2000" b="1" i="1" dirty="0">
                <a:solidFill>
                  <a:srgbClr val="00B050"/>
                </a:solidFill>
              </a:rPr>
              <a:t> № 1  </a:t>
            </a:r>
            <a:br>
              <a:rPr lang="ru-RU" sz="2000" dirty="0">
                <a:solidFill>
                  <a:srgbClr val="00B050"/>
                </a:solidFill>
              </a:rPr>
            </a:br>
            <a:r>
              <a:rPr lang="ru-RU" sz="2000" b="1" i="1" dirty="0">
                <a:solidFill>
                  <a:srgbClr val="00B050"/>
                </a:solidFill>
              </a:rPr>
              <a:t> Підберіть  пари « Запитання – правильна відповідь»</a:t>
            </a:r>
            <a:br>
              <a:rPr lang="ru-RU" sz="2000" dirty="0">
                <a:solidFill>
                  <a:srgbClr val="00B050"/>
                </a:solidFill>
              </a:rPr>
            </a:br>
            <a:r>
              <a:rPr lang="ru-RU" sz="2000" b="1" i="1" dirty="0">
                <a:solidFill>
                  <a:srgbClr val="00B050"/>
                </a:solidFill>
              </a:rPr>
              <a:t> Назва лікарських препаратів                  Застосування</a:t>
            </a:r>
            <a:br>
              <a:rPr lang="ru-RU" sz="2000" dirty="0"/>
            </a:br>
            <a:r>
              <a:rPr lang="ru-RU" sz="2000" dirty="0">
                <a:solidFill>
                  <a:schemeClr val="tx1"/>
                </a:solidFill>
              </a:rPr>
              <a:t>1.  Лідокаїн                                                А.   </a:t>
            </a:r>
            <a:r>
              <a:rPr lang="ru-RU" sz="2000" dirty="0" err="1">
                <a:solidFill>
                  <a:schemeClr val="tx1"/>
                </a:solidFill>
              </a:rPr>
              <a:t>Отруєння</a:t>
            </a:r>
            <a:r>
              <a:rPr lang="ru-RU" sz="2000" dirty="0">
                <a:solidFill>
                  <a:schemeClr val="tx1"/>
                </a:solidFill>
              </a:rPr>
              <a:t>, метиоризм</a:t>
            </a:r>
            <a:br>
              <a:rPr lang="ru-RU" sz="2000" dirty="0">
                <a:solidFill>
                  <a:schemeClr val="tx1"/>
                </a:solidFill>
              </a:rPr>
            </a:br>
            <a:r>
              <a:rPr lang="ru-RU" sz="2000" dirty="0">
                <a:solidFill>
                  <a:schemeClr val="tx1"/>
                </a:solidFill>
              </a:rPr>
              <a:t>2.  Карболен                                              Б.    </a:t>
            </a:r>
            <a:r>
              <a:rPr lang="ru-RU" sz="2000" dirty="0" err="1">
                <a:solidFill>
                  <a:schemeClr val="tx1"/>
                </a:solidFill>
              </a:rPr>
              <a:t>Інфільтраційна</a:t>
            </a:r>
            <a:r>
              <a:rPr lang="ru-RU" sz="2000" dirty="0">
                <a:solidFill>
                  <a:schemeClr val="tx1"/>
                </a:solidFill>
              </a:rPr>
              <a:t>, провідникова     </a:t>
            </a:r>
            <a:br>
              <a:rPr lang="ru-RU" sz="2000" dirty="0">
                <a:solidFill>
                  <a:schemeClr val="tx1"/>
                </a:solidFill>
              </a:rPr>
            </a:br>
            <a:r>
              <a:rPr lang="ru-RU" sz="2000" dirty="0">
                <a:solidFill>
                  <a:schemeClr val="tx1"/>
                </a:solidFill>
              </a:rPr>
              <a:t>3.  Танін                                                             анестезія</a:t>
            </a:r>
            <a:br>
              <a:rPr lang="ru-RU" sz="2000" dirty="0">
                <a:solidFill>
                  <a:schemeClr val="tx1"/>
                </a:solidFill>
              </a:rPr>
            </a:br>
            <a:r>
              <a:rPr lang="ru-RU" sz="2000" dirty="0">
                <a:solidFill>
                  <a:schemeClr val="tx1"/>
                </a:solidFill>
              </a:rPr>
              <a:t>4.  Слиз крохмалю                                    В.   </a:t>
            </a:r>
            <a:r>
              <a:rPr lang="ru-RU" sz="2000" dirty="0" err="1">
                <a:solidFill>
                  <a:schemeClr val="tx1"/>
                </a:solidFill>
              </a:rPr>
              <a:t>Стенокардія</a:t>
            </a:r>
            <a:br>
              <a:rPr lang="ru-RU" sz="2000" dirty="0">
                <a:solidFill>
                  <a:schemeClr val="tx1"/>
                </a:solidFill>
              </a:rPr>
            </a:br>
            <a:r>
              <a:rPr lang="ru-RU" sz="2000" dirty="0">
                <a:solidFill>
                  <a:schemeClr val="tx1"/>
                </a:solidFill>
              </a:rPr>
              <a:t>5.  Валидол                                                 Г.   Гастрит, виразкова хвороба шлунка   </a:t>
            </a:r>
            <a:br>
              <a:rPr lang="ru-RU" sz="2000" dirty="0">
                <a:solidFill>
                  <a:schemeClr val="tx1"/>
                </a:solidFill>
              </a:rPr>
            </a:br>
            <a:r>
              <a:rPr lang="ru-RU" sz="2000" dirty="0">
                <a:solidFill>
                  <a:schemeClr val="tx1"/>
                </a:solidFill>
              </a:rPr>
              <a:t>                                                                    Д.   </a:t>
            </a:r>
            <a:r>
              <a:rPr lang="ru-RU" sz="2000" dirty="0" err="1">
                <a:solidFill>
                  <a:schemeClr val="tx1"/>
                </a:solidFill>
              </a:rPr>
              <a:t>Запальний</a:t>
            </a:r>
            <a:r>
              <a:rPr lang="ru-RU" sz="2000" dirty="0">
                <a:solidFill>
                  <a:schemeClr val="tx1"/>
                </a:solidFill>
              </a:rPr>
              <a:t> процес слизової </a:t>
            </a:r>
            <a:br>
              <a:rPr lang="ru-RU" sz="2000" dirty="0">
                <a:solidFill>
                  <a:schemeClr val="tx1"/>
                </a:solidFill>
              </a:rPr>
            </a:br>
            <a:r>
              <a:rPr lang="ru-RU" sz="2000" dirty="0">
                <a:solidFill>
                  <a:schemeClr val="tx1"/>
                </a:solidFill>
              </a:rPr>
              <a:t>                                                                           </a:t>
            </a:r>
            <a:r>
              <a:rPr lang="ru-RU" sz="2000" dirty="0" err="1">
                <a:solidFill>
                  <a:schemeClr val="tx1"/>
                </a:solidFill>
              </a:rPr>
              <a:t>оболонки</a:t>
            </a:r>
            <a:r>
              <a:rPr lang="ru-RU" sz="2000" dirty="0">
                <a:solidFill>
                  <a:schemeClr val="tx1"/>
                </a:solidFill>
              </a:rPr>
              <a:t> рота, гортані, опіки.</a:t>
            </a:r>
            <a:br>
              <a:rPr lang="ru-RU" sz="2000" dirty="0"/>
            </a:br>
            <a:br>
              <a:rPr lang="ru-RU" sz="2000" dirty="0"/>
            </a:br>
            <a:r>
              <a:rPr lang="ru-RU" sz="2000" dirty="0"/>
              <a:t>                                                                           </a:t>
            </a: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2   </a:t>
            </a:r>
            <a:br>
              <a:rPr lang="ru-RU" sz="2000" dirty="0">
                <a:solidFill>
                  <a:srgbClr val="00B050"/>
                </a:solidFill>
                <a:latin typeface="Times New Roman" panose="02020603050405020304" pitchFamily="18" charset="0"/>
                <a:cs typeface="Times New Roman" panose="02020603050405020304" pitchFamily="18" charset="0"/>
              </a:rPr>
            </a:br>
            <a:r>
              <a:rPr lang="ru-RU" sz="2000" dirty="0">
                <a:solidFill>
                  <a:srgbClr val="00B050"/>
                </a:solidFill>
                <a:latin typeface="Times New Roman" panose="02020603050405020304" pitchFamily="18" charset="0"/>
                <a:cs typeface="Times New Roman" panose="02020603050405020304" pitchFamily="18" charset="0"/>
              </a:rPr>
              <a:t>                                                        </a:t>
            </a:r>
            <a:r>
              <a:rPr lang="ru-RU" sz="2000" b="1" i="1" dirty="0">
                <a:solidFill>
                  <a:srgbClr val="00B050"/>
                </a:solidFill>
                <a:latin typeface="Times New Roman" panose="02020603050405020304" pitchFamily="18" charset="0"/>
                <a:cs typeface="Times New Roman" panose="02020603050405020304" pitchFamily="18" charset="0"/>
              </a:rPr>
              <a:t>« Випишіть рецепти, зробіть призначення»</a:t>
            </a:r>
            <a:br>
              <a:rPr lang="ru-RU" sz="2000" dirty="0"/>
            </a:br>
            <a:r>
              <a:rPr lang="ru-RU" sz="2000" dirty="0">
                <a:solidFill>
                  <a:srgbClr val="002060"/>
                </a:solidFill>
              </a:rPr>
              <a:t>                                                          1.  10 ректальних  свічок   з анестезином   р.д.  0,05</a:t>
            </a:r>
            <a:br>
              <a:rPr lang="ru-RU" sz="2000" dirty="0">
                <a:solidFill>
                  <a:srgbClr val="002060"/>
                </a:solidFill>
              </a:rPr>
            </a:br>
            <a:r>
              <a:rPr lang="ru-RU" sz="2000" dirty="0">
                <a:solidFill>
                  <a:srgbClr val="002060"/>
                </a:solidFill>
              </a:rPr>
              <a:t>                                                          2.  10 ампул 2% розчину новокаїну</a:t>
            </a:r>
            <a:br>
              <a:rPr lang="ru-RU" sz="2000" dirty="0">
                <a:solidFill>
                  <a:srgbClr val="002060"/>
                </a:solidFill>
              </a:rPr>
            </a:br>
            <a:r>
              <a:rPr lang="ru-RU" sz="2000" dirty="0">
                <a:solidFill>
                  <a:srgbClr val="002060"/>
                </a:solidFill>
              </a:rPr>
              <a:t>                                                          3.  20 таблеток  вісмуту нітрату основного по 0,5</a:t>
            </a:r>
            <a:br>
              <a:rPr lang="ru-RU" sz="2000" dirty="0">
                <a:solidFill>
                  <a:srgbClr val="002060"/>
                </a:solidFill>
              </a:rPr>
            </a:br>
            <a:r>
              <a:rPr lang="ru-RU" sz="2000" dirty="0">
                <a:solidFill>
                  <a:srgbClr val="002060"/>
                </a:solidFill>
              </a:rPr>
              <a:t>                                                          4.  30,0   1%  мази ментолу</a:t>
            </a:r>
            <a:br>
              <a:rPr lang="ru-RU" sz="2000" dirty="0">
                <a:solidFill>
                  <a:srgbClr val="002060"/>
                </a:solidFill>
              </a:rPr>
            </a:br>
            <a:r>
              <a:rPr lang="ru-RU" sz="2000" dirty="0">
                <a:solidFill>
                  <a:srgbClr val="002060"/>
                </a:solidFill>
              </a:rPr>
              <a:t>                                                          5.  10 мл. 0,5% розчину  дікаїну</a:t>
            </a:r>
            <a:br>
              <a:rPr lang="ru-RU" dirty="0"/>
            </a:br>
            <a:endParaRPr lang="ru-UA" sz="1800" dirty="0"/>
          </a:p>
        </p:txBody>
      </p:sp>
    </p:spTree>
    <p:extLst>
      <p:ext uri="{BB962C8B-B14F-4D97-AF65-F5344CB8AC3E}">
        <p14:creationId xmlns:p14="http://schemas.microsoft.com/office/powerpoint/2010/main" val="400400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A2299A-A38F-6FD4-1374-EA745614F4B4}"/>
              </a:ext>
            </a:extLst>
          </p:cNvPr>
          <p:cNvSpPr>
            <a:spLocks noGrp="1"/>
          </p:cNvSpPr>
          <p:nvPr>
            <p:ph type="title"/>
          </p:nvPr>
        </p:nvSpPr>
        <p:spPr>
          <a:xfrm>
            <a:off x="838200" y="681037"/>
            <a:ext cx="10515600" cy="5608552"/>
          </a:xfrm>
        </p:spPr>
        <p:txBody>
          <a:bodyPr>
            <a:normAutofit fontScale="90000"/>
          </a:bodyPr>
          <a:lstStyle/>
          <a:p>
            <a:br>
              <a:rPr lang="ru-RU" sz="2000" b="1" i="1" dirty="0">
                <a:latin typeface="Times New Roman" panose="02020603050405020304" pitchFamily="18" charset="0"/>
                <a:cs typeface="Times New Roman" panose="02020603050405020304" pitchFamily="18" charset="0"/>
              </a:rPr>
            </a:br>
            <a:r>
              <a:rPr lang="ru-RU" sz="2000" b="1" i="1" dirty="0">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ВАРІАНТ № 4, 12</a:t>
            </a:r>
            <a:br>
              <a:rPr lang="ru-RU" sz="2000" b="1" i="1" dirty="0">
                <a:latin typeface="Times New Roman" panose="02020603050405020304" pitchFamily="18" charset="0"/>
                <a:cs typeface="Times New Roman" panose="02020603050405020304" pitchFamily="18" charset="0"/>
              </a:rPr>
            </a:b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1   </a:t>
            </a:r>
            <a:br>
              <a:rPr lang="ru-RU" sz="2000" dirty="0">
                <a:solidFill>
                  <a:srgbClr val="00B050"/>
                </a:solidFill>
                <a:latin typeface="Times New Roman" panose="02020603050405020304" pitchFamily="18" charset="0"/>
                <a:cs typeface="Times New Roman" panose="02020603050405020304" pitchFamily="18" charset="0"/>
              </a:rPr>
            </a:br>
            <a:r>
              <a:rPr lang="ru-RU" sz="2000" b="1" i="1" dirty="0">
                <a:solidFill>
                  <a:srgbClr val="00B050"/>
                </a:solidFill>
                <a:latin typeface="Times New Roman" panose="02020603050405020304" pitchFamily="18" charset="0"/>
                <a:cs typeface="Times New Roman" panose="02020603050405020304" pitchFamily="18" charset="0"/>
              </a:rPr>
              <a:t>Підберіть  пари « Запитання – правильна відповідь»</a:t>
            </a:r>
            <a:br>
              <a:rPr lang="ru-RU" sz="2000" dirty="0">
                <a:solidFill>
                  <a:srgbClr val="00B050"/>
                </a:solidFill>
                <a:latin typeface="Times New Roman" panose="02020603050405020304" pitchFamily="18" charset="0"/>
                <a:cs typeface="Times New Roman" panose="02020603050405020304" pitchFamily="18" charset="0"/>
              </a:rPr>
            </a:br>
            <a:r>
              <a:rPr lang="ru-RU" sz="2000" b="1" i="1" dirty="0">
                <a:solidFill>
                  <a:srgbClr val="00B050"/>
                </a:solidFill>
                <a:latin typeface="Times New Roman" panose="02020603050405020304" pitchFamily="18" charset="0"/>
                <a:cs typeface="Times New Roman" panose="02020603050405020304" pitchFamily="18" charset="0"/>
              </a:rPr>
              <a:t>Назва лікарських препаратів            Фармакологічна  група</a:t>
            </a:r>
            <a:br>
              <a:rPr lang="ru-RU" sz="2000" dirty="0">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Квітки ромашки                                      А. Обволікальні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2.     Танін                                              Б. Місцевоанестезувальні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3.     Тримекаїн                                      В. Адсорбувальні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4.     Розчин аміаку                                Г. Подразнювальні</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5.     Гірчічники                                      Д. В’яжучі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6.     Анестезин</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7.     Дікаїн</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8.     Вугілля активоване</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9.     Карболонг</a:t>
            </a:r>
            <a:br>
              <a:rPr lang="ru-RU" sz="2000" dirty="0">
                <a:solidFill>
                  <a:schemeClr val="tx1"/>
                </a:solidFill>
                <a:latin typeface="Times New Roman" panose="02020603050405020304" pitchFamily="18" charset="0"/>
                <a:cs typeface="Times New Roman" panose="02020603050405020304" pitchFamily="18" charset="0"/>
              </a:rPr>
            </a:br>
            <a:r>
              <a:rPr lang="ru-RU" sz="2000" b="1"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10.    Семя льна</a:t>
            </a:r>
            <a:br>
              <a:rPr lang="ru-RU" sz="2000" dirty="0">
                <a:solidFill>
                  <a:srgbClr val="00B050"/>
                </a:solidFill>
                <a:latin typeface="Times New Roman" panose="02020603050405020304" pitchFamily="18" charset="0"/>
                <a:cs typeface="Times New Roman" panose="02020603050405020304" pitchFamily="18" charset="0"/>
              </a:rPr>
            </a:br>
            <a:r>
              <a:rPr lang="ru-RU" sz="2000"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2    </a:t>
            </a:r>
            <a:br>
              <a:rPr lang="ru-RU" sz="2000" dirty="0">
                <a:solidFill>
                  <a:srgbClr val="00B050"/>
                </a:solidFill>
                <a:latin typeface="Times New Roman" panose="02020603050405020304" pitchFamily="18" charset="0"/>
                <a:cs typeface="Times New Roman" panose="02020603050405020304" pitchFamily="18" charset="0"/>
              </a:rPr>
            </a:br>
            <a:r>
              <a:rPr lang="ru-RU" sz="2000" dirty="0">
                <a:solidFill>
                  <a:srgbClr val="00B050"/>
                </a:solidFill>
                <a:latin typeface="Times New Roman" panose="02020603050405020304" pitchFamily="18" charset="0"/>
                <a:cs typeface="Times New Roman" panose="02020603050405020304" pitchFamily="18" charset="0"/>
              </a:rPr>
              <a:t>                                                            </a:t>
            </a:r>
            <a:r>
              <a:rPr lang="ru-RU" sz="2000" b="1" i="1" dirty="0">
                <a:solidFill>
                  <a:srgbClr val="00B050"/>
                </a:solidFill>
                <a:latin typeface="Times New Roman" panose="02020603050405020304" pitchFamily="18" charset="0"/>
                <a:cs typeface="Times New Roman" panose="02020603050405020304" pitchFamily="18" charset="0"/>
              </a:rPr>
              <a:t>« Випишіть рецепти, зробіть призначення»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1.  10  ректальних свічок   « Анестезол»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2.  500 мл 0,25% розчину новокаїну</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3.  Настій квіток ромашки з    20,0 - 400.0</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4.  20 таблеток  « Белалстезину» по 0,5</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5.  10 ампул  Артікаїну гідро хлориду  2% розчин по 1 мл.</a:t>
            </a:r>
            <a:br>
              <a:rPr lang="ru-RU" dirty="0"/>
            </a:br>
            <a:endParaRPr lang="ru-UA" sz="1800" dirty="0"/>
          </a:p>
        </p:txBody>
      </p:sp>
    </p:spTree>
    <p:extLst>
      <p:ext uri="{BB962C8B-B14F-4D97-AF65-F5344CB8AC3E}">
        <p14:creationId xmlns:p14="http://schemas.microsoft.com/office/powerpoint/2010/main" val="103872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57073B-4DFB-F0BA-7296-B3E49418DD86}"/>
              </a:ext>
            </a:extLst>
          </p:cNvPr>
          <p:cNvSpPr>
            <a:spLocks noGrp="1"/>
          </p:cNvSpPr>
          <p:nvPr>
            <p:ph type="title"/>
          </p:nvPr>
        </p:nvSpPr>
        <p:spPr>
          <a:xfrm>
            <a:off x="838200" y="681037"/>
            <a:ext cx="10515600" cy="5645622"/>
          </a:xfrm>
        </p:spPr>
        <p:txBody>
          <a:bodyPr>
            <a:normAutofit fontScale="90000"/>
          </a:bodyPr>
          <a:lstStyle/>
          <a:p>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                                                                                    ВАРІАНТ № 5, 13</a:t>
            </a:r>
            <a:br>
              <a:rPr lang="ru-RU" sz="2000" b="1" i="1" dirty="0"/>
            </a:br>
            <a:r>
              <a:rPr lang="ru-RU" sz="2000" b="1" i="1" dirty="0" err="1">
                <a:solidFill>
                  <a:srgbClr val="00B050"/>
                </a:solidFill>
              </a:rPr>
              <a:t>Завдання</a:t>
            </a:r>
            <a:r>
              <a:rPr lang="ru-RU" sz="2000" b="1" i="1" dirty="0">
                <a:solidFill>
                  <a:srgbClr val="00B050"/>
                </a:solidFill>
              </a:rPr>
              <a:t> № 1   </a:t>
            </a:r>
            <a:br>
              <a:rPr lang="ru-RU" sz="2000" dirty="0">
                <a:solidFill>
                  <a:srgbClr val="00B050"/>
                </a:solidFill>
              </a:rPr>
            </a:br>
            <a:r>
              <a:rPr lang="ru-RU" sz="2000" b="1" i="1" dirty="0">
                <a:solidFill>
                  <a:srgbClr val="00B050"/>
                </a:solidFill>
              </a:rPr>
              <a:t>Підберіть  пари « Запитання – правильна </a:t>
            </a:r>
            <a:r>
              <a:rPr lang="ru-RU" sz="2000" b="1" i="1" dirty="0" err="1">
                <a:solidFill>
                  <a:srgbClr val="00B050"/>
                </a:solidFill>
              </a:rPr>
              <a:t>відповідь</a:t>
            </a:r>
            <a:r>
              <a:rPr lang="ru-RU" sz="2000" b="1" i="1" dirty="0">
                <a:solidFill>
                  <a:srgbClr val="00B050"/>
                </a:solidFill>
              </a:rPr>
              <a:t>»</a:t>
            </a:r>
            <a:br>
              <a:rPr lang="ru-RU" sz="2000" dirty="0">
                <a:solidFill>
                  <a:srgbClr val="00B050"/>
                </a:solidFill>
              </a:rPr>
            </a:br>
            <a:r>
              <a:rPr lang="ru-RU" sz="2000" b="1" i="1" dirty="0">
                <a:solidFill>
                  <a:srgbClr val="00B050"/>
                </a:solidFill>
              </a:rPr>
              <a:t>Назва лікарських засобів                     Застосування</a:t>
            </a:r>
            <a:br>
              <a:rPr lang="ru-RU" sz="2000" dirty="0"/>
            </a:br>
            <a:r>
              <a:rPr lang="ru-RU" sz="2000" dirty="0">
                <a:solidFill>
                  <a:schemeClr val="tx1"/>
                </a:solidFill>
              </a:rPr>
              <a:t>Лідокаїн                                             А.        </a:t>
            </a:r>
            <a:r>
              <a:rPr lang="ru-RU" sz="2000" dirty="0" err="1">
                <a:solidFill>
                  <a:schemeClr val="tx1"/>
                </a:solidFill>
              </a:rPr>
              <a:t>Отруєння</a:t>
            </a:r>
            <a:r>
              <a:rPr lang="ru-RU" sz="2000" dirty="0">
                <a:solidFill>
                  <a:schemeClr val="tx1"/>
                </a:solidFill>
              </a:rPr>
              <a:t>, метиоризм</a:t>
            </a:r>
            <a:br>
              <a:rPr lang="ru-RU" sz="2000" dirty="0">
                <a:solidFill>
                  <a:schemeClr val="tx1"/>
                </a:solidFill>
              </a:rPr>
            </a:br>
            <a:r>
              <a:rPr lang="ru-RU" sz="2000" dirty="0">
                <a:solidFill>
                  <a:schemeClr val="tx1"/>
                </a:solidFill>
              </a:rPr>
              <a:t>Вугілля </a:t>
            </a:r>
            <a:r>
              <a:rPr lang="ru-RU" sz="2000" dirty="0" err="1">
                <a:solidFill>
                  <a:schemeClr val="tx1"/>
                </a:solidFill>
              </a:rPr>
              <a:t>активоване</a:t>
            </a:r>
            <a:r>
              <a:rPr lang="ru-RU" sz="2000" dirty="0">
                <a:solidFill>
                  <a:schemeClr val="tx1"/>
                </a:solidFill>
              </a:rPr>
              <a:t>                          Б.        </a:t>
            </a:r>
            <a:r>
              <a:rPr lang="ru-RU" sz="2000" dirty="0" err="1">
                <a:solidFill>
                  <a:schemeClr val="tx1"/>
                </a:solidFill>
              </a:rPr>
              <a:t>Різні</a:t>
            </a:r>
            <a:r>
              <a:rPr lang="ru-RU" sz="2000" dirty="0">
                <a:solidFill>
                  <a:schemeClr val="tx1"/>
                </a:solidFill>
              </a:rPr>
              <a:t> види місцевої анестезії</a:t>
            </a:r>
            <a:br>
              <a:rPr lang="ru-RU" sz="2000" dirty="0">
                <a:solidFill>
                  <a:schemeClr val="tx1"/>
                </a:solidFill>
              </a:rPr>
            </a:br>
            <a:r>
              <a:rPr lang="ru-RU" sz="2000" dirty="0">
                <a:solidFill>
                  <a:schemeClr val="tx1"/>
                </a:solidFill>
              </a:rPr>
              <a:t>Танін                                                   В.        </a:t>
            </a:r>
            <a:r>
              <a:rPr lang="ru-RU" sz="2000" dirty="0" err="1">
                <a:solidFill>
                  <a:schemeClr val="tx1"/>
                </a:solidFill>
              </a:rPr>
              <a:t>Зменьшення</a:t>
            </a:r>
            <a:r>
              <a:rPr lang="ru-RU" sz="2000" dirty="0">
                <a:solidFill>
                  <a:schemeClr val="tx1"/>
                </a:solidFill>
              </a:rPr>
              <a:t> дії позразнювальних</a:t>
            </a:r>
            <a:br>
              <a:rPr lang="ru-RU" sz="2000" dirty="0">
                <a:solidFill>
                  <a:schemeClr val="tx1"/>
                </a:solidFill>
              </a:rPr>
            </a:br>
            <a:r>
              <a:rPr lang="ru-RU" sz="2000" dirty="0">
                <a:solidFill>
                  <a:schemeClr val="tx1"/>
                </a:solidFill>
              </a:rPr>
              <a:t>Розчин </a:t>
            </a:r>
            <a:r>
              <a:rPr lang="ru-RU" sz="2000" dirty="0" err="1">
                <a:solidFill>
                  <a:schemeClr val="tx1"/>
                </a:solidFill>
              </a:rPr>
              <a:t>аміаку</a:t>
            </a:r>
            <a:r>
              <a:rPr lang="ru-RU" sz="2000" dirty="0">
                <a:solidFill>
                  <a:schemeClr val="tx1"/>
                </a:solidFill>
              </a:rPr>
              <a:t>                                              </a:t>
            </a:r>
            <a:r>
              <a:rPr lang="ru-RU" sz="2000" dirty="0" err="1">
                <a:solidFill>
                  <a:schemeClr val="tx1"/>
                </a:solidFill>
              </a:rPr>
              <a:t>речовин</a:t>
            </a:r>
            <a:br>
              <a:rPr lang="ru-RU" sz="2000" dirty="0">
                <a:solidFill>
                  <a:schemeClr val="tx1"/>
                </a:solidFill>
              </a:rPr>
            </a:br>
            <a:r>
              <a:rPr lang="ru-RU" sz="2000" dirty="0">
                <a:solidFill>
                  <a:schemeClr val="tx1"/>
                </a:solidFill>
              </a:rPr>
              <a:t>Слиз із </a:t>
            </a:r>
            <a:r>
              <a:rPr lang="ru-RU" sz="2000" dirty="0" err="1">
                <a:solidFill>
                  <a:schemeClr val="tx1"/>
                </a:solidFill>
              </a:rPr>
              <a:t>крохмалю</a:t>
            </a:r>
            <a:r>
              <a:rPr lang="ru-RU" sz="2000" dirty="0">
                <a:solidFill>
                  <a:schemeClr val="tx1"/>
                </a:solidFill>
              </a:rPr>
              <a:t>                             Г.        </a:t>
            </a:r>
            <a:r>
              <a:rPr lang="ru-RU" sz="2000" dirty="0" err="1">
                <a:solidFill>
                  <a:schemeClr val="tx1"/>
                </a:solidFill>
              </a:rPr>
              <a:t>Запальні</a:t>
            </a:r>
            <a:r>
              <a:rPr lang="ru-RU" sz="2000" dirty="0">
                <a:solidFill>
                  <a:schemeClr val="tx1"/>
                </a:solidFill>
              </a:rPr>
              <a:t> процеси слизової оболонки</a:t>
            </a:r>
            <a:br>
              <a:rPr lang="ru-RU" sz="2000" dirty="0">
                <a:solidFill>
                  <a:schemeClr val="tx1"/>
                </a:solidFill>
              </a:rPr>
            </a:br>
            <a:r>
              <a:rPr lang="ru-RU" sz="2000" dirty="0">
                <a:solidFill>
                  <a:schemeClr val="tx1"/>
                </a:solidFill>
              </a:rPr>
              <a:t>                                                                       рота, гортані, опіки</a:t>
            </a:r>
            <a:br>
              <a:rPr lang="ru-RU" sz="2000" dirty="0">
                <a:solidFill>
                  <a:schemeClr val="tx1"/>
                </a:solidFill>
              </a:rPr>
            </a:br>
            <a:r>
              <a:rPr lang="ru-RU" sz="2000" dirty="0">
                <a:solidFill>
                  <a:schemeClr val="tx1"/>
                </a:solidFill>
              </a:rPr>
              <a:t>                                                            Д.        </a:t>
            </a:r>
            <a:r>
              <a:rPr lang="ru-RU" sz="2000" dirty="0" err="1">
                <a:solidFill>
                  <a:schemeClr val="tx1"/>
                </a:solidFill>
              </a:rPr>
              <a:t>Знепритомлення</a:t>
            </a:r>
            <a:br>
              <a:rPr lang="ru-RU" sz="2000" dirty="0"/>
            </a:br>
            <a:br>
              <a:rPr lang="ru-RU" sz="2000" dirty="0"/>
            </a:br>
            <a:br>
              <a:rPr lang="ru-RU" sz="2000" dirty="0"/>
            </a:br>
            <a:r>
              <a:rPr lang="ru-RU" sz="2000" dirty="0"/>
              <a:t>                                                         </a:t>
            </a:r>
            <a:r>
              <a:rPr lang="ru-RU" sz="2000" b="1" i="1" dirty="0" err="1">
                <a:solidFill>
                  <a:srgbClr val="00B050"/>
                </a:solidFill>
              </a:rPr>
              <a:t>Завдання</a:t>
            </a:r>
            <a:r>
              <a:rPr lang="ru-RU" sz="2000" b="1" i="1" dirty="0">
                <a:solidFill>
                  <a:srgbClr val="00B050"/>
                </a:solidFill>
              </a:rPr>
              <a:t> № 2   </a:t>
            </a:r>
            <a:br>
              <a:rPr lang="ru-RU" sz="2000" dirty="0">
                <a:solidFill>
                  <a:srgbClr val="00B050"/>
                </a:solidFill>
              </a:rPr>
            </a:br>
            <a:r>
              <a:rPr lang="ru-RU" sz="2000" dirty="0">
                <a:solidFill>
                  <a:srgbClr val="00B050"/>
                </a:solidFill>
              </a:rPr>
              <a:t>                      </a:t>
            </a:r>
            <a:r>
              <a:rPr lang="ru-RU" sz="2000" b="1" i="1" dirty="0">
                <a:solidFill>
                  <a:srgbClr val="00B050"/>
                </a:solidFill>
              </a:rPr>
              <a:t>« Випишіть рецепти, зробіть призначення»</a:t>
            </a:r>
            <a:br>
              <a:rPr lang="ru-RU" sz="2000" dirty="0"/>
            </a:br>
            <a:r>
              <a:rPr lang="ru-RU" sz="2000" dirty="0">
                <a:solidFill>
                  <a:schemeClr val="tx1"/>
                </a:solidFill>
              </a:rPr>
              <a:t>                                                     1. 400 мл. 0,25% розчину  новокаїну</a:t>
            </a:r>
            <a:br>
              <a:rPr lang="ru-RU" sz="2000" dirty="0">
                <a:solidFill>
                  <a:schemeClr val="tx1"/>
                </a:solidFill>
              </a:rPr>
            </a:br>
            <a:r>
              <a:rPr lang="ru-RU" sz="2000" dirty="0">
                <a:solidFill>
                  <a:schemeClr val="tx1"/>
                </a:solidFill>
              </a:rPr>
              <a:t>                                                     2.    20 мл. 2% спиртового розчину ментолу</a:t>
            </a:r>
            <a:br>
              <a:rPr lang="ru-RU" sz="2000" dirty="0">
                <a:solidFill>
                  <a:schemeClr val="tx1"/>
                </a:solidFill>
              </a:rPr>
            </a:br>
            <a:r>
              <a:rPr lang="ru-RU" sz="2000" dirty="0">
                <a:solidFill>
                  <a:schemeClr val="tx1"/>
                </a:solidFill>
              </a:rPr>
              <a:t>                                                     3.    20 капсул « Сорбекс»</a:t>
            </a:r>
            <a:br>
              <a:rPr lang="ru-RU" sz="2000" dirty="0">
                <a:solidFill>
                  <a:schemeClr val="tx1"/>
                </a:solidFill>
              </a:rPr>
            </a:br>
            <a:r>
              <a:rPr lang="ru-RU" sz="2000" dirty="0">
                <a:solidFill>
                  <a:schemeClr val="tx1"/>
                </a:solidFill>
              </a:rPr>
              <a:t>                                                     4.    </a:t>
            </a:r>
            <a:r>
              <a:rPr lang="ru-RU" sz="2000" dirty="0" err="1">
                <a:solidFill>
                  <a:schemeClr val="tx1"/>
                </a:solidFill>
              </a:rPr>
              <a:t>Відвар</a:t>
            </a:r>
            <a:r>
              <a:rPr lang="ru-RU" sz="2000" dirty="0">
                <a:solidFill>
                  <a:schemeClr val="tx1"/>
                </a:solidFill>
              </a:rPr>
              <a:t> кори дуба  300,0 з 10,0</a:t>
            </a:r>
            <a:br>
              <a:rPr lang="ru-RU" sz="2000" dirty="0">
                <a:solidFill>
                  <a:schemeClr val="tx1"/>
                </a:solidFill>
              </a:rPr>
            </a:br>
            <a:r>
              <a:rPr lang="ru-RU" sz="2000" dirty="0">
                <a:solidFill>
                  <a:schemeClr val="tx1"/>
                </a:solidFill>
              </a:rPr>
              <a:t>                                                     5.    30,0   5%  мази ксероформу</a:t>
            </a:r>
            <a:br>
              <a:rPr lang="ru-RU" sz="2000" dirty="0"/>
            </a:br>
            <a:endParaRPr lang="ru-UA" sz="2000" dirty="0"/>
          </a:p>
        </p:txBody>
      </p:sp>
    </p:spTree>
    <p:extLst>
      <p:ext uri="{BB962C8B-B14F-4D97-AF65-F5344CB8AC3E}">
        <p14:creationId xmlns:p14="http://schemas.microsoft.com/office/powerpoint/2010/main" val="75448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FFAC8B-D121-7359-B7F7-33816455AE80}"/>
              </a:ext>
            </a:extLst>
          </p:cNvPr>
          <p:cNvSpPr>
            <a:spLocks noGrp="1"/>
          </p:cNvSpPr>
          <p:nvPr>
            <p:ph type="title"/>
          </p:nvPr>
        </p:nvSpPr>
        <p:spPr>
          <a:xfrm>
            <a:off x="838200" y="681037"/>
            <a:ext cx="10515600" cy="6003968"/>
          </a:xfrm>
        </p:spPr>
        <p:txBody>
          <a:bodyPr>
            <a:normAutofit/>
          </a:bodyPr>
          <a:lstStyle/>
          <a:p>
            <a:r>
              <a:rPr lang="ru-RU" sz="2000" b="1" i="1" dirty="0"/>
              <a:t>                                                                            </a:t>
            </a:r>
            <a:r>
              <a:rPr lang="ru-RU" sz="1800" b="1" dirty="0">
                <a:solidFill>
                  <a:srgbClr val="FF0000"/>
                </a:solidFill>
                <a:latin typeface="Times New Roman" panose="02020603050405020304" pitchFamily="18" charset="0"/>
                <a:cs typeface="Times New Roman" panose="02020603050405020304" pitchFamily="18" charset="0"/>
              </a:rPr>
              <a:t>ВАРІАНТ № 6, 14</a:t>
            </a:r>
            <a:br>
              <a:rPr lang="ru-RU" sz="2000" b="1" i="1" dirty="0"/>
            </a:br>
            <a:r>
              <a:rPr lang="ru-RU" sz="2000" b="1" i="1" dirty="0" err="1">
                <a:solidFill>
                  <a:srgbClr val="00B050"/>
                </a:solidFill>
              </a:rPr>
              <a:t>Завдання</a:t>
            </a:r>
            <a:r>
              <a:rPr lang="ru-RU" sz="2000" b="1" i="1" dirty="0">
                <a:solidFill>
                  <a:srgbClr val="00B050"/>
                </a:solidFill>
              </a:rPr>
              <a:t> № 1 </a:t>
            </a:r>
            <a:br>
              <a:rPr lang="ru-RU" sz="2000" dirty="0">
                <a:solidFill>
                  <a:srgbClr val="00B050"/>
                </a:solidFill>
              </a:rPr>
            </a:br>
            <a:r>
              <a:rPr lang="ru-RU" sz="2000" b="1" i="1" dirty="0">
                <a:solidFill>
                  <a:srgbClr val="00B050"/>
                </a:solidFill>
              </a:rPr>
              <a:t>Підберіть  пари « Запитання – правильна відповідь»</a:t>
            </a:r>
            <a:br>
              <a:rPr lang="ru-RU" sz="2000" dirty="0"/>
            </a:br>
            <a:r>
              <a:rPr lang="ru-RU" sz="2000" b="1" i="1" dirty="0">
                <a:solidFill>
                  <a:srgbClr val="00B050"/>
                </a:solidFill>
              </a:rPr>
              <a:t>Назва лікарського препарату                         Застосування</a:t>
            </a:r>
            <a:br>
              <a:rPr lang="ru-RU" sz="2000" dirty="0"/>
            </a:br>
            <a:r>
              <a:rPr lang="ru-RU" sz="2000" dirty="0">
                <a:solidFill>
                  <a:schemeClr val="tx1"/>
                </a:solidFill>
              </a:rPr>
              <a:t>1.  </a:t>
            </a:r>
            <a:r>
              <a:rPr lang="ru-RU" sz="2000" dirty="0" err="1">
                <a:solidFill>
                  <a:schemeClr val="tx1"/>
                </a:solidFill>
              </a:rPr>
              <a:t>Ультракаїн</a:t>
            </a:r>
            <a:r>
              <a:rPr lang="ru-RU" sz="2000" dirty="0">
                <a:solidFill>
                  <a:schemeClr val="tx1"/>
                </a:solidFill>
              </a:rPr>
              <a:t>                                               А  .Отруєння, метиоризм</a:t>
            </a:r>
            <a:br>
              <a:rPr lang="ru-RU" sz="2000" dirty="0">
                <a:solidFill>
                  <a:schemeClr val="tx1"/>
                </a:solidFill>
              </a:rPr>
            </a:br>
            <a:r>
              <a:rPr lang="ru-RU" sz="2000" dirty="0">
                <a:solidFill>
                  <a:schemeClr val="tx1"/>
                </a:solidFill>
              </a:rPr>
              <a:t>2.  Вугілля </a:t>
            </a:r>
            <a:r>
              <a:rPr lang="ru-RU" sz="2000" dirty="0" err="1">
                <a:solidFill>
                  <a:schemeClr val="tx1"/>
                </a:solidFill>
              </a:rPr>
              <a:t>активоване</a:t>
            </a:r>
            <a:r>
              <a:rPr lang="ru-RU" sz="2000" dirty="0">
                <a:solidFill>
                  <a:schemeClr val="tx1"/>
                </a:solidFill>
              </a:rPr>
              <a:t>                                Б. Інфільтраційна, провідникова     </a:t>
            </a:r>
            <a:br>
              <a:rPr lang="ru-RU" sz="2000" dirty="0">
                <a:solidFill>
                  <a:schemeClr val="tx1"/>
                </a:solidFill>
              </a:rPr>
            </a:br>
            <a:r>
              <a:rPr lang="ru-RU" sz="2000" dirty="0">
                <a:solidFill>
                  <a:schemeClr val="tx1"/>
                </a:solidFill>
              </a:rPr>
              <a:t>3.  </a:t>
            </a:r>
            <a:r>
              <a:rPr lang="ru-RU" sz="2000" dirty="0" err="1">
                <a:solidFill>
                  <a:schemeClr val="tx1"/>
                </a:solidFill>
              </a:rPr>
              <a:t>Танін</a:t>
            </a:r>
            <a:r>
              <a:rPr lang="ru-RU" sz="2000" dirty="0">
                <a:solidFill>
                  <a:schemeClr val="tx1"/>
                </a:solidFill>
              </a:rPr>
              <a:t>                                                              анестезія</a:t>
            </a:r>
            <a:br>
              <a:rPr lang="ru-RU" sz="2000" dirty="0">
                <a:solidFill>
                  <a:schemeClr val="tx1"/>
                </a:solidFill>
              </a:rPr>
            </a:br>
            <a:r>
              <a:rPr lang="ru-RU" sz="2000" dirty="0">
                <a:solidFill>
                  <a:schemeClr val="tx1"/>
                </a:solidFill>
              </a:rPr>
              <a:t>4.  Насіння льону                                         В.  Невралгія, мігрень</a:t>
            </a:r>
            <a:br>
              <a:rPr lang="ru-RU" sz="2000" dirty="0">
                <a:solidFill>
                  <a:schemeClr val="tx1"/>
                </a:solidFill>
              </a:rPr>
            </a:br>
            <a:r>
              <a:rPr lang="ru-RU" sz="2000" dirty="0">
                <a:solidFill>
                  <a:schemeClr val="tx1"/>
                </a:solidFill>
              </a:rPr>
              <a:t>5.  Ментол                                                     Г.   Гастрит, виразкова хвороба шлунка   </a:t>
            </a:r>
            <a:br>
              <a:rPr lang="ru-RU" sz="2000" dirty="0">
                <a:solidFill>
                  <a:schemeClr val="tx1"/>
                </a:solidFill>
              </a:rPr>
            </a:br>
            <a:r>
              <a:rPr lang="ru-RU" sz="2000" dirty="0">
                <a:solidFill>
                  <a:schemeClr val="tx1"/>
                </a:solidFill>
              </a:rPr>
              <a:t>                                                                        Д.   </a:t>
            </a:r>
            <a:r>
              <a:rPr lang="ru-RU" sz="2000" dirty="0" err="1">
                <a:solidFill>
                  <a:schemeClr val="tx1"/>
                </a:solidFill>
              </a:rPr>
              <a:t>Запальний</a:t>
            </a:r>
            <a:r>
              <a:rPr lang="ru-RU" sz="2000" dirty="0">
                <a:solidFill>
                  <a:schemeClr val="tx1"/>
                </a:solidFill>
              </a:rPr>
              <a:t> процес слизової </a:t>
            </a:r>
            <a:br>
              <a:rPr lang="ru-RU" sz="2000" dirty="0">
                <a:solidFill>
                  <a:schemeClr val="tx1"/>
                </a:solidFill>
              </a:rPr>
            </a:br>
            <a:r>
              <a:rPr lang="ru-RU" sz="2000" dirty="0">
                <a:solidFill>
                  <a:schemeClr val="tx1"/>
                </a:solidFill>
              </a:rPr>
              <a:t>                                                                              </a:t>
            </a:r>
            <a:r>
              <a:rPr lang="ru-RU" sz="2000" dirty="0" err="1">
                <a:solidFill>
                  <a:schemeClr val="tx1"/>
                </a:solidFill>
              </a:rPr>
              <a:t>оболонки</a:t>
            </a:r>
            <a:r>
              <a:rPr lang="ru-RU" sz="2000" dirty="0">
                <a:solidFill>
                  <a:schemeClr val="tx1"/>
                </a:solidFill>
              </a:rPr>
              <a:t> рота, гортані, опіки.</a:t>
            </a:r>
            <a:br>
              <a:rPr lang="ru-RU" sz="2000" dirty="0"/>
            </a:br>
            <a:r>
              <a:rPr lang="ru-RU" sz="2000" i="1" dirty="0"/>
              <a:t>       </a:t>
            </a:r>
            <a:r>
              <a:rPr lang="ru-RU" sz="2000" b="1" i="1" dirty="0">
                <a:solidFill>
                  <a:srgbClr val="00B050"/>
                </a:solidFill>
              </a:rPr>
              <a:t>Завдання № 3  </a:t>
            </a:r>
            <a:br>
              <a:rPr lang="ru-RU" sz="2000" dirty="0">
                <a:solidFill>
                  <a:srgbClr val="00B050"/>
                </a:solidFill>
              </a:rPr>
            </a:br>
            <a:r>
              <a:rPr lang="ru-RU" sz="2000" b="1" i="1" dirty="0">
                <a:solidFill>
                  <a:srgbClr val="00B050"/>
                </a:solidFill>
              </a:rPr>
              <a:t>       « Випишіть рецепти, зробіть призначення»</a:t>
            </a:r>
            <a:br>
              <a:rPr lang="ru-RU" sz="2000" dirty="0"/>
            </a:br>
            <a:br>
              <a:rPr lang="ru-RU" sz="2000" dirty="0"/>
            </a:br>
            <a:r>
              <a:rPr lang="ru-RU" sz="2000" dirty="0"/>
              <a:t>                                        </a:t>
            </a:r>
            <a:r>
              <a:rPr lang="ru-RU" sz="2000" dirty="0">
                <a:solidFill>
                  <a:schemeClr val="tx1"/>
                </a:solidFill>
              </a:rPr>
              <a:t>1. 20,0   10% мази  з дерматолом</a:t>
            </a:r>
            <a:br>
              <a:rPr lang="ru-RU" sz="2000" dirty="0">
                <a:solidFill>
                  <a:schemeClr val="tx1"/>
                </a:solidFill>
              </a:rPr>
            </a:br>
            <a:r>
              <a:rPr lang="ru-RU" sz="2000" dirty="0">
                <a:solidFill>
                  <a:schemeClr val="tx1"/>
                </a:solidFill>
              </a:rPr>
              <a:t>                                        2. 20 таблеток вугілля активованого</a:t>
            </a:r>
            <a:br>
              <a:rPr lang="ru-RU" sz="2000" dirty="0">
                <a:solidFill>
                  <a:schemeClr val="tx1"/>
                </a:solidFill>
              </a:rPr>
            </a:br>
            <a:r>
              <a:rPr lang="ru-RU" sz="2000" dirty="0">
                <a:solidFill>
                  <a:schemeClr val="tx1"/>
                </a:solidFill>
              </a:rPr>
              <a:t>                                        3. 30 таблеток « Белластезин»</a:t>
            </a:r>
            <a:br>
              <a:rPr lang="ru-RU" sz="2000" dirty="0">
                <a:solidFill>
                  <a:schemeClr val="tx1"/>
                </a:solidFill>
              </a:rPr>
            </a:br>
            <a:r>
              <a:rPr lang="ru-RU" sz="2000" dirty="0">
                <a:solidFill>
                  <a:schemeClr val="tx1"/>
                </a:solidFill>
              </a:rPr>
              <a:t>                                        4. 10 ампул 2% розчину лідокаїну</a:t>
            </a:r>
            <a:br>
              <a:rPr lang="ru-RU" sz="2000" dirty="0">
                <a:solidFill>
                  <a:schemeClr val="tx1"/>
                </a:solidFill>
              </a:rPr>
            </a:br>
            <a:r>
              <a:rPr lang="ru-RU" sz="2000" dirty="0">
                <a:solidFill>
                  <a:schemeClr val="tx1"/>
                </a:solidFill>
              </a:rPr>
              <a:t>                                        5. 50 мл 10% розчину аміаку</a:t>
            </a:r>
            <a:br>
              <a:rPr lang="ru-RU" dirty="0"/>
            </a:br>
            <a:endParaRPr lang="ru-UA" sz="1800" dirty="0"/>
          </a:p>
        </p:txBody>
      </p:sp>
    </p:spTree>
    <p:extLst>
      <p:ext uri="{BB962C8B-B14F-4D97-AF65-F5344CB8AC3E}">
        <p14:creationId xmlns:p14="http://schemas.microsoft.com/office/powerpoint/2010/main" val="410879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271AD2-F92B-47FD-AAD2-D05A000A7BC2}"/>
              </a:ext>
            </a:extLst>
          </p:cNvPr>
          <p:cNvSpPr>
            <a:spLocks noGrp="1"/>
          </p:cNvSpPr>
          <p:nvPr>
            <p:ph type="title"/>
          </p:nvPr>
        </p:nvSpPr>
        <p:spPr>
          <a:xfrm>
            <a:off x="838200" y="681037"/>
            <a:ext cx="10515600" cy="5559125"/>
          </a:xfrm>
        </p:spPr>
        <p:txBody>
          <a:bodyPr>
            <a:normAutofit fontScale="90000"/>
          </a:bodyPr>
          <a:lstStyle/>
          <a:p>
            <a:r>
              <a:rPr lang="ru-RU" sz="2000" b="1" i="1" dirty="0"/>
              <a:t>                                                                          </a:t>
            </a:r>
            <a:r>
              <a:rPr lang="ru-RU" sz="2000" b="1" dirty="0">
                <a:solidFill>
                  <a:srgbClr val="FF0000"/>
                </a:solidFill>
                <a:latin typeface="Times New Roman" panose="02020603050405020304" pitchFamily="18" charset="0"/>
                <a:cs typeface="Times New Roman" panose="02020603050405020304" pitchFamily="18" charset="0"/>
              </a:rPr>
              <a:t>ВАРІАНТ № 7, 15</a:t>
            </a:r>
            <a:br>
              <a:rPr lang="ru-RU" sz="2000" b="1" i="1" dirty="0"/>
            </a:br>
            <a:r>
              <a:rPr lang="ru-RU" sz="2000" b="1" i="1" dirty="0" err="1">
                <a:solidFill>
                  <a:srgbClr val="00B050"/>
                </a:solidFill>
                <a:latin typeface="Times New Roman" panose="02020603050405020304" pitchFamily="18" charset="0"/>
                <a:cs typeface="Times New Roman" panose="02020603050405020304" pitchFamily="18" charset="0"/>
              </a:rPr>
              <a:t>Завдання</a:t>
            </a:r>
            <a:r>
              <a:rPr lang="ru-RU" sz="2000" b="1" i="1" dirty="0">
                <a:solidFill>
                  <a:srgbClr val="00B050"/>
                </a:solidFill>
                <a:latin typeface="Times New Roman" panose="02020603050405020304" pitchFamily="18" charset="0"/>
                <a:cs typeface="Times New Roman" panose="02020603050405020304" pitchFamily="18" charset="0"/>
              </a:rPr>
              <a:t> № 1   </a:t>
            </a:r>
            <a:br>
              <a:rPr lang="ru-RU" sz="2000" dirty="0">
                <a:solidFill>
                  <a:srgbClr val="00B050"/>
                </a:solidFill>
                <a:latin typeface="Times New Roman" panose="02020603050405020304" pitchFamily="18" charset="0"/>
                <a:cs typeface="Times New Roman" panose="02020603050405020304" pitchFamily="18" charset="0"/>
              </a:rPr>
            </a:br>
            <a:r>
              <a:rPr lang="ru-RU" sz="2000" b="1" i="1" dirty="0">
                <a:solidFill>
                  <a:srgbClr val="00B050"/>
                </a:solidFill>
                <a:latin typeface="Times New Roman" panose="02020603050405020304" pitchFamily="18" charset="0"/>
                <a:cs typeface="Times New Roman" panose="02020603050405020304" pitchFamily="18" charset="0"/>
              </a:rPr>
              <a:t>Підберіть  пари « Запитання – правильна відповідь»</a:t>
            </a:r>
            <a:br>
              <a:rPr lang="ru-RU" sz="2000" dirty="0">
                <a:solidFill>
                  <a:srgbClr val="00B050"/>
                </a:solidFill>
                <a:latin typeface="Times New Roman" panose="02020603050405020304" pitchFamily="18" charset="0"/>
                <a:cs typeface="Times New Roman" panose="02020603050405020304" pitchFamily="18" charset="0"/>
              </a:rPr>
            </a:br>
            <a:r>
              <a:rPr lang="ru-RU" sz="2000" b="1" i="1" dirty="0">
                <a:solidFill>
                  <a:srgbClr val="00B050"/>
                </a:solidFill>
                <a:latin typeface="Times New Roman" panose="02020603050405020304" pitchFamily="18" charset="0"/>
                <a:cs typeface="Times New Roman" panose="02020603050405020304" pitchFamily="18" charset="0"/>
              </a:rPr>
              <a:t> Назва лікарських препаратів                                      Застосування    </a:t>
            </a:r>
            <a:r>
              <a:rPr lang="ru-RU" sz="2000" b="1" dirty="0">
                <a:solidFill>
                  <a:srgbClr val="00B050"/>
                </a:solidFill>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1</a:t>
            </a:r>
            <a:r>
              <a:rPr lang="ru-RU" sz="2000" dirty="0">
                <a:solidFill>
                  <a:schemeClr val="tx1"/>
                </a:solidFill>
                <a:latin typeface="Times New Roman" panose="02020603050405020304" pitchFamily="18" charset="0"/>
                <a:cs typeface="Times New Roman" panose="02020603050405020304" pitchFamily="18" charset="0"/>
              </a:rPr>
              <a:t>.Гі </a:t>
            </a:r>
            <a:r>
              <a:rPr lang="ru-RU" sz="2000" dirty="0" err="1">
                <a:solidFill>
                  <a:schemeClr val="tx1"/>
                </a:solidFill>
                <a:latin typeface="Times New Roman" panose="02020603050405020304" pitchFamily="18" charset="0"/>
                <a:cs typeface="Times New Roman" panose="02020603050405020304" pitchFamily="18" charset="0"/>
              </a:rPr>
              <a:t>рчичники</a:t>
            </a:r>
            <a:r>
              <a:rPr lang="ru-RU" sz="2000" dirty="0">
                <a:solidFill>
                  <a:schemeClr val="tx1"/>
                </a:solidFill>
                <a:latin typeface="Times New Roman" panose="02020603050405020304" pitchFamily="18" charset="0"/>
                <a:cs typeface="Times New Roman" panose="02020603050405020304" pitchFamily="18" charset="0"/>
              </a:rPr>
              <a:t>                                                 А. Комплексна терапія </a:t>
            </a:r>
            <a:r>
              <a:rPr lang="ru-RU" sz="2000" dirty="0" err="1">
                <a:solidFill>
                  <a:schemeClr val="tx1"/>
                </a:solidFill>
                <a:latin typeface="Times New Roman" panose="02020603050405020304" pitchFamily="18" charset="0"/>
                <a:cs typeface="Times New Roman" panose="02020603050405020304" pitchFamily="18" charset="0"/>
              </a:rPr>
              <a:t>виразкової</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хвороби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шлунка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2. Анестезин                                                     Б.  Інфільтраційна,  спинномозкова,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термінальна,  при серцевих аритміях</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3. </a:t>
            </a:r>
            <a:r>
              <a:rPr lang="ru-RU" sz="2000" dirty="0" err="1">
                <a:solidFill>
                  <a:schemeClr val="tx1"/>
                </a:solidFill>
                <a:latin typeface="Times New Roman" panose="02020603050405020304" pitchFamily="18" charset="0"/>
                <a:cs typeface="Times New Roman" panose="02020603050405020304" pitchFamily="18" charset="0"/>
              </a:rPr>
              <a:t>Тримекаїн</a:t>
            </a:r>
            <a:r>
              <a:rPr lang="ru-RU" sz="2000" dirty="0">
                <a:solidFill>
                  <a:schemeClr val="tx1"/>
                </a:solidFill>
                <a:latin typeface="Times New Roman" panose="02020603050405020304" pitchFamily="18" charset="0"/>
                <a:cs typeface="Times New Roman" panose="02020603050405020304" pitchFamily="18" charset="0"/>
              </a:rPr>
              <a:t>                                                      В.  При сверблячих дерматозах, знеболювання</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ран та виразок, при </a:t>
            </a:r>
            <a:r>
              <a:rPr lang="ru-RU" sz="2000" dirty="0" err="1">
                <a:solidFill>
                  <a:schemeClr val="tx1"/>
                </a:solidFill>
                <a:latin typeface="Times New Roman" panose="02020603050405020304" pitchFamily="18" charset="0"/>
                <a:cs typeface="Times New Roman" panose="02020603050405020304" pitchFamily="18" charset="0"/>
              </a:rPr>
              <a:t>захворюваннях</a:t>
            </a:r>
            <a:r>
              <a:rPr lang="ru-RU" sz="2000" dirty="0">
                <a:solidFill>
                  <a:schemeClr val="tx1"/>
                </a:solidFill>
                <a:latin typeface="Times New Roman" panose="02020603050405020304" pitchFamily="18" charset="0"/>
                <a:cs typeface="Times New Roman" panose="02020603050405020304" pitchFamily="18" charset="0"/>
              </a:rPr>
              <a:t> кишки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4.  Де-</a:t>
            </a:r>
            <a:r>
              <a:rPr lang="ru-RU" sz="2000" dirty="0" err="1">
                <a:solidFill>
                  <a:schemeClr val="tx1"/>
                </a:solidFill>
                <a:latin typeface="Times New Roman" panose="02020603050405020304" pitchFamily="18" charset="0"/>
                <a:cs typeface="Times New Roman" panose="02020603050405020304" pitchFamily="18" charset="0"/>
              </a:rPr>
              <a:t>нол</a:t>
            </a:r>
            <a:r>
              <a:rPr lang="ru-RU" sz="2000" dirty="0">
                <a:solidFill>
                  <a:schemeClr val="tx1"/>
                </a:solidFill>
                <a:latin typeface="Times New Roman" panose="02020603050405020304" pitchFamily="18" charset="0"/>
                <a:cs typeface="Times New Roman" panose="02020603050405020304" pitchFamily="18" charset="0"/>
              </a:rPr>
              <a:t>                                                          Г.   Гастрити, ентероколіти, харчові токсикоінфекції</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5.  </a:t>
            </a:r>
            <a:r>
              <a:rPr lang="ru-RU" sz="2000" dirty="0" err="1">
                <a:solidFill>
                  <a:schemeClr val="tx1"/>
                </a:solidFill>
                <a:latin typeface="Times New Roman" panose="02020603050405020304" pitchFamily="18" charset="0"/>
                <a:cs typeface="Times New Roman" panose="02020603050405020304" pitchFamily="18" charset="0"/>
              </a:rPr>
              <a:t>Ентеросгель</a:t>
            </a:r>
            <a:r>
              <a:rPr lang="ru-RU" sz="2000" dirty="0">
                <a:solidFill>
                  <a:schemeClr val="tx1"/>
                </a:solidFill>
                <a:latin typeface="Times New Roman" panose="02020603050405020304" pitchFamily="18" charset="0"/>
                <a:cs typeface="Times New Roman" panose="02020603050405020304" pitchFamily="18" charset="0"/>
              </a:rPr>
              <a:t>                                                Д.   Бронхіти, пневмоніЇ,   міальгії, артралгії </a:t>
            </a:r>
            <a:br>
              <a:rPr lang="ru-RU" sz="2000" dirty="0"/>
            </a:br>
            <a:br>
              <a:rPr lang="ru-RU" sz="2000" dirty="0"/>
            </a:br>
            <a:r>
              <a:rPr lang="ru-RU" sz="2000" dirty="0">
                <a:solidFill>
                  <a:srgbClr val="00B050"/>
                </a:solidFill>
              </a:rPr>
              <a:t>                                                                            </a:t>
            </a:r>
            <a:r>
              <a:rPr lang="ru-RU" sz="2000" b="1" i="1" dirty="0" err="1">
                <a:solidFill>
                  <a:srgbClr val="00B050"/>
                </a:solidFill>
              </a:rPr>
              <a:t>Завдання</a:t>
            </a:r>
            <a:r>
              <a:rPr lang="ru-RU" sz="2000" b="1" i="1" dirty="0">
                <a:solidFill>
                  <a:srgbClr val="00B050"/>
                </a:solidFill>
              </a:rPr>
              <a:t> № 2  </a:t>
            </a:r>
            <a:br>
              <a:rPr lang="ru-RU" sz="2000" dirty="0">
                <a:solidFill>
                  <a:srgbClr val="00B050"/>
                </a:solidFill>
              </a:rPr>
            </a:br>
            <a:r>
              <a:rPr lang="ru-RU" sz="2000" dirty="0">
                <a:solidFill>
                  <a:srgbClr val="00B050"/>
                </a:solidFill>
              </a:rPr>
              <a:t>                                                          </a:t>
            </a:r>
            <a:r>
              <a:rPr lang="ru-RU" sz="2000" b="1" i="1" dirty="0">
                <a:solidFill>
                  <a:srgbClr val="00B050"/>
                </a:solidFill>
              </a:rPr>
              <a:t>« Випишіть рецепти, зробіть призначення»</a:t>
            </a:r>
            <a:br>
              <a:rPr lang="ru-RU" sz="2000" dirty="0"/>
            </a:br>
            <a:r>
              <a:rPr lang="ru-RU" sz="2000" dirty="0">
                <a:solidFill>
                  <a:schemeClr val="tx1"/>
                </a:solidFill>
              </a:rPr>
              <a:t>                                                            1.  125г  Ентеросгеля</a:t>
            </a:r>
            <a:br>
              <a:rPr lang="ru-RU" sz="2000" dirty="0">
                <a:solidFill>
                  <a:schemeClr val="tx1"/>
                </a:solidFill>
              </a:rPr>
            </a:br>
            <a:r>
              <a:rPr lang="ru-RU" sz="2000" dirty="0">
                <a:solidFill>
                  <a:schemeClr val="tx1"/>
                </a:solidFill>
              </a:rPr>
              <a:t>                                                            2.  10 свічок з новокаїном</a:t>
            </a:r>
            <a:br>
              <a:rPr lang="ru-RU" sz="2000" dirty="0">
                <a:solidFill>
                  <a:schemeClr val="tx1"/>
                </a:solidFill>
              </a:rPr>
            </a:br>
            <a:r>
              <a:rPr lang="ru-RU" sz="2000" dirty="0">
                <a:solidFill>
                  <a:schemeClr val="tx1"/>
                </a:solidFill>
              </a:rPr>
              <a:t>                                                            3.  Відвар трави  звіробою  400, 0   (1:10 )</a:t>
            </a:r>
            <a:br>
              <a:rPr lang="ru-RU" sz="2000" dirty="0">
                <a:solidFill>
                  <a:schemeClr val="tx1"/>
                </a:solidFill>
              </a:rPr>
            </a:br>
            <a:r>
              <a:rPr lang="ru-RU" sz="2000" dirty="0">
                <a:solidFill>
                  <a:schemeClr val="tx1"/>
                </a:solidFill>
              </a:rPr>
              <a:t>                                                            4.  20 таблеток   вугілля активованого р.д. 0,25</a:t>
            </a:r>
            <a:br>
              <a:rPr lang="ru-RU" sz="2000" dirty="0">
                <a:solidFill>
                  <a:schemeClr val="tx1"/>
                </a:solidFill>
              </a:rPr>
            </a:br>
            <a:r>
              <a:rPr lang="ru-RU" sz="2000" dirty="0">
                <a:solidFill>
                  <a:schemeClr val="tx1"/>
                </a:solidFill>
              </a:rPr>
              <a:t>                                                            5.  500 мл. 0.25% розчину новокаїну</a:t>
            </a:r>
            <a:br>
              <a:rPr lang="ru-RU" dirty="0"/>
            </a:br>
            <a:endParaRPr lang="ru-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51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6F37C7-6D49-8000-4757-14A6A0C04363}"/>
              </a:ext>
            </a:extLst>
          </p:cNvPr>
          <p:cNvSpPr>
            <a:spLocks noGrp="1"/>
          </p:cNvSpPr>
          <p:nvPr>
            <p:ph type="title"/>
          </p:nvPr>
        </p:nvSpPr>
        <p:spPr>
          <a:xfrm>
            <a:off x="838200" y="681037"/>
            <a:ext cx="10515600" cy="5262563"/>
          </a:xfrm>
        </p:spPr>
        <p:txBody>
          <a:bodyPr>
            <a:noAutofit/>
          </a:bodyPr>
          <a:lstStyle/>
          <a:p>
            <a:r>
              <a:rPr lang="ru-RU" sz="1800" b="1" i="1" dirty="0">
                <a:solidFill>
                  <a:schemeClr val="tx1"/>
                </a:solidFill>
                <a:latin typeface="Times New Roman" panose="02020603050405020304" pitchFamily="18" charset="0"/>
                <a:cs typeface="Times New Roman" panose="02020603050405020304" pitchFamily="18" charset="0"/>
              </a:rPr>
              <a:t>                                                                               </a:t>
            </a:r>
            <a:r>
              <a:rPr lang="ru-RU" sz="1800" b="1" dirty="0">
                <a:solidFill>
                  <a:srgbClr val="FF0000"/>
                </a:solidFill>
                <a:latin typeface="Times New Roman" panose="02020603050405020304" pitchFamily="18" charset="0"/>
                <a:cs typeface="Times New Roman" panose="02020603050405020304" pitchFamily="18" charset="0"/>
              </a:rPr>
              <a:t>ВАРІАНТ  № 8, 16</a:t>
            </a:r>
            <a:br>
              <a:rPr lang="ru-RU" sz="1800" b="1" i="1" dirty="0">
                <a:solidFill>
                  <a:schemeClr val="tx1"/>
                </a:solidFill>
                <a:latin typeface="Times New Roman" panose="02020603050405020304" pitchFamily="18" charset="0"/>
                <a:cs typeface="Times New Roman" panose="02020603050405020304" pitchFamily="18" charset="0"/>
              </a:rPr>
            </a:br>
            <a:r>
              <a:rPr lang="ru-RU" sz="1800" b="1" i="1" dirty="0" err="1">
                <a:solidFill>
                  <a:srgbClr val="00B050"/>
                </a:solidFill>
                <a:latin typeface="Times New Roman" panose="02020603050405020304" pitchFamily="18" charset="0"/>
                <a:cs typeface="Times New Roman" panose="02020603050405020304" pitchFamily="18" charset="0"/>
              </a:rPr>
              <a:t>Завдання</a:t>
            </a:r>
            <a:r>
              <a:rPr lang="ru-RU" sz="1800" b="1" i="1" dirty="0">
                <a:solidFill>
                  <a:srgbClr val="00B050"/>
                </a:solidFill>
                <a:latin typeface="Times New Roman" panose="02020603050405020304" pitchFamily="18" charset="0"/>
                <a:cs typeface="Times New Roman" panose="02020603050405020304" pitchFamily="18" charset="0"/>
              </a:rPr>
              <a:t> № 1   </a:t>
            </a:r>
            <a:br>
              <a:rPr lang="ru-RU" sz="1800" dirty="0">
                <a:solidFill>
                  <a:srgbClr val="00B050"/>
                </a:solidFill>
                <a:latin typeface="Times New Roman" panose="02020603050405020304" pitchFamily="18" charset="0"/>
                <a:cs typeface="Times New Roman" panose="02020603050405020304" pitchFamily="18" charset="0"/>
              </a:rPr>
            </a:br>
            <a:r>
              <a:rPr lang="ru-RU" sz="1800" b="1" i="1" dirty="0">
                <a:solidFill>
                  <a:srgbClr val="00B050"/>
                </a:solidFill>
                <a:latin typeface="Times New Roman" panose="02020603050405020304" pitchFamily="18" charset="0"/>
                <a:cs typeface="Times New Roman" panose="02020603050405020304" pitchFamily="18" charset="0"/>
              </a:rPr>
              <a:t>Підберіть  пари « Запитання – правильна відповідь»</a:t>
            </a:r>
            <a:br>
              <a:rPr lang="ru-RU" sz="1800" dirty="0">
                <a:solidFill>
                  <a:srgbClr val="00B050"/>
                </a:solidFill>
                <a:latin typeface="Times New Roman" panose="02020603050405020304" pitchFamily="18" charset="0"/>
                <a:cs typeface="Times New Roman" panose="02020603050405020304" pitchFamily="18" charset="0"/>
              </a:rPr>
            </a:br>
            <a:r>
              <a:rPr lang="ru-RU" sz="1800" b="1" i="1" dirty="0">
                <a:solidFill>
                  <a:srgbClr val="00B050"/>
                </a:solidFill>
                <a:latin typeface="Times New Roman" panose="02020603050405020304" pitchFamily="18" charset="0"/>
                <a:cs typeface="Times New Roman" panose="02020603050405020304" pitchFamily="18" charset="0"/>
              </a:rPr>
              <a:t> Назва лікарських препаратів                    Призначення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1. Адреналін                                            А. Запальні процеси ротової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порожнини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2. Дикаїн                                                   Б. Харчові, медикаментозні,</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промислові отруєння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3. Ентеродез                                             В. Невралгії, міальгії, стенокардія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4.Танін                                                      Г. Зменшення всмоктування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місцевих  анестетиків</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5. Ментол                                                 Д. Анестезія у ЛОР-практиці</a:t>
            </a:r>
            <a:br>
              <a:rPr lang="ru-RU" sz="1800" dirty="0">
                <a:solidFill>
                  <a:schemeClr val="tx1"/>
                </a:solidFill>
                <a:latin typeface="Times New Roman" panose="02020603050405020304" pitchFamily="18" charset="0"/>
                <a:cs typeface="Times New Roman" panose="02020603050405020304" pitchFamily="18" charset="0"/>
              </a:rPr>
            </a:br>
            <a:br>
              <a:rPr lang="ru-RU" sz="1800" dirty="0">
                <a:solidFill>
                  <a:schemeClr val="tx1"/>
                </a:solidFill>
                <a:latin typeface="Times New Roman" panose="02020603050405020304" pitchFamily="18" charset="0"/>
                <a:cs typeface="Times New Roman" panose="02020603050405020304" pitchFamily="18" charset="0"/>
              </a:rPr>
            </a:br>
            <a:r>
              <a:rPr lang="ru-RU" sz="1800" i="1" dirty="0">
                <a:solidFill>
                  <a:srgbClr val="00B050"/>
                </a:solidFill>
                <a:latin typeface="Times New Roman" panose="02020603050405020304" pitchFamily="18" charset="0"/>
                <a:cs typeface="Times New Roman" panose="02020603050405020304" pitchFamily="18" charset="0"/>
              </a:rPr>
              <a:t>                                                                                   </a:t>
            </a:r>
            <a:r>
              <a:rPr lang="ru-RU" sz="1800" b="1" i="1" dirty="0" err="1">
                <a:solidFill>
                  <a:srgbClr val="00B050"/>
                </a:solidFill>
                <a:latin typeface="Times New Roman" panose="02020603050405020304" pitchFamily="18" charset="0"/>
                <a:cs typeface="Times New Roman" panose="02020603050405020304" pitchFamily="18" charset="0"/>
              </a:rPr>
              <a:t>Завдання</a:t>
            </a:r>
            <a:r>
              <a:rPr lang="ru-RU" sz="1800" b="1" i="1" dirty="0">
                <a:solidFill>
                  <a:srgbClr val="00B050"/>
                </a:solidFill>
                <a:latin typeface="Times New Roman" panose="02020603050405020304" pitchFamily="18" charset="0"/>
                <a:cs typeface="Times New Roman" panose="02020603050405020304" pitchFamily="18" charset="0"/>
              </a:rPr>
              <a:t> № 2    </a:t>
            </a:r>
            <a:br>
              <a:rPr lang="ru-RU" sz="1800" b="1" i="1" dirty="0">
                <a:solidFill>
                  <a:srgbClr val="00B050"/>
                </a:solidFill>
                <a:latin typeface="Times New Roman" panose="02020603050405020304" pitchFamily="18" charset="0"/>
                <a:cs typeface="Times New Roman" panose="02020603050405020304" pitchFamily="18" charset="0"/>
              </a:rPr>
            </a:br>
            <a:r>
              <a:rPr lang="ru-RU" sz="1800" b="1" i="1" dirty="0">
                <a:solidFill>
                  <a:srgbClr val="00B050"/>
                </a:solidFill>
                <a:latin typeface="Times New Roman" panose="02020603050405020304" pitchFamily="18" charset="0"/>
                <a:cs typeface="Times New Roman" panose="02020603050405020304" pitchFamily="18" charset="0"/>
              </a:rPr>
              <a:t>                                                        « Випишіть рецепти, зробіть призначення»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1.  10 мл.  </a:t>
            </a:r>
            <a:r>
              <a:rPr lang="ru-RU" sz="1800" dirty="0" err="1">
                <a:solidFill>
                  <a:schemeClr val="tx1"/>
                </a:solidFill>
                <a:latin typeface="Times New Roman" panose="02020603050405020304" pitchFamily="18" charset="0"/>
                <a:cs typeface="Times New Roman" panose="02020603050405020304" pitchFamily="18" charset="0"/>
              </a:rPr>
              <a:t>Розчину</a:t>
            </a:r>
            <a:r>
              <a:rPr lang="ru-RU" sz="1800" dirty="0">
                <a:solidFill>
                  <a:schemeClr val="tx1"/>
                </a:solidFill>
                <a:latin typeface="Times New Roman" panose="02020603050405020304" pitchFamily="18" charset="0"/>
                <a:cs typeface="Times New Roman" panose="02020603050405020304" pitchFamily="18" charset="0"/>
              </a:rPr>
              <a:t> Ментолу </a:t>
            </a:r>
            <a:r>
              <a:rPr lang="ru-RU" sz="1800" dirty="0" err="1">
                <a:solidFill>
                  <a:schemeClr val="tx1"/>
                </a:solidFill>
                <a:latin typeface="Times New Roman" panose="02020603050405020304" pitchFamily="18" charset="0"/>
                <a:cs typeface="Times New Roman" panose="02020603050405020304" pitchFamily="18" charset="0"/>
              </a:rPr>
              <a:t>олійного</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2.  50,0 вугілля активованого</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3.  суспензія « Альмагель» 125,0</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4.  30,0 мази з </a:t>
            </a:r>
            <a:r>
              <a:rPr lang="ru-RU" sz="1800" dirty="0" err="1">
                <a:solidFill>
                  <a:schemeClr val="tx1"/>
                </a:solidFill>
                <a:latin typeface="Times New Roman" panose="02020603050405020304" pitchFamily="18" charset="0"/>
                <a:cs typeface="Times New Roman" panose="02020603050405020304" pitchFamily="18" charset="0"/>
              </a:rPr>
              <a:t>таніном</a:t>
            </a:r>
            <a:r>
              <a:rPr lang="ru-RU" sz="1800" dirty="0">
                <a:solidFill>
                  <a:schemeClr val="tx1"/>
                </a:solidFill>
                <a:latin typeface="Times New Roman" panose="02020603050405020304" pitchFamily="18" charset="0"/>
                <a:cs typeface="Times New Roman" panose="02020603050405020304" pitchFamily="18" charset="0"/>
              </a:rPr>
              <a:t>. </a:t>
            </a:r>
            <a:r>
              <a:rPr lang="ru-RU" sz="1800">
                <a:solidFill>
                  <a:schemeClr val="tx1"/>
                </a:solidFill>
                <a:latin typeface="Times New Roman" panose="02020603050405020304" pitchFamily="18" charset="0"/>
                <a:cs typeface="Times New Roman" panose="02020603050405020304" pitchFamily="18" charset="0"/>
              </a:rPr>
              <a:t>5%</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5.  10 ампул  Ультраину Д-С   по 2 мл.</a:t>
            </a:r>
          </a:p>
        </p:txBody>
      </p:sp>
    </p:spTree>
    <p:extLst>
      <p:ext uri="{BB962C8B-B14F-4D97-AF65-F5344CB8AC3E}">
        <p14:creationId xmlns:p14="http://schemas.microsoft.com/office/powerpoint/2010/main" val="1657760722"/>
      </p:ext>
    </p:extLst>
  </p:cSld>
  <p:clrMapOvr>
    <a:masterClrMapping/>
  </p:clrMapOvr>
</p:sld>
</file>

<file path=ppt/theme/theme1.xml><?xml version="1.0" encoding="utf-8"?>
<a:theme xmlns:a="http://schemas.openxmlformats.org/drawingml/2006/main" name="LuminousVTI">
  <a:themeElements>
    <a:clrScheme name="AnalogousFromDarkSeedLeftStep">
      <a:dk1>
        <a:srgbClr val="000000"/>
      </a:dk1>
      <a:lt1>
        <a:srgbClr val="FFFFFF"/>
      </a:lt1>
      <a:dk2>
        <a:srgbClr val="1B2430"/>
      </a:dk2>
      <a:lt2>
        <a:srgbClr val="F0F3F1"/>
      </a:lt2>
      <a:accent1>
        <a:srgbClr val="C748AC"/>
      </a:accent1>
      <a:accent2>
        <a:srgbClr val="9C37B6"/>
      </a:accent2>
      <a:accent3>
        <a:srgbClr val="7948C7"/>
      </a:accent3>
      <a:accent4>
        <a:srgbClr val="4144B9"/>
      </a:accent4>
      <a:accent5>
        <a:srgbClr val="4881C7"/>
      </a:accent5>
      <a:accent6>
        <a:srgbClr val="37A4B6"/>
      </a:accent6>
      <a:hlink>
        <a:srgbClr val="3F63B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2129</TotalTime>
  <Words>1237</Words>
  <Application>Microsoft Macintosh PowerPoint</Application>
  <PresentationFormat>Широкоэкранный</PresentationFormat>
  <Paragraphs>10</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Avenir Next LT Pro</vt:lpstr>
      <vt:lpstr>Sabon Next LT</vt:lpstr>
      <vt:lpstr>Times New Roman</vt:lpstr>
      <vt:lpstr>Wingdings</vt:lpstr>
      <vt:lpstr>LuminousVTI</vt:lpstr>
      <vt:lpstr>Практичне заняття № 8</vt:lpstr>
      <vt:lpstr>                                                                                                                                                                                                ВАРІАНТ № 1, 9                     Завдання  № 1 Розподіліть препарати по фармакологічним групам: 1.   Гірчічники                                              А.  Адсорбційні 2.   Новокаїн                                                 Б.   Подразнювальні 3.   Насіння льону                                        В.   Місцевоанестезувальні 4.   Листя шавлії                                           Г.   Вяжучі 5.   Лідокаїн                                                  Д.   Обволікальні 6.   Дерматол 7.   Ультракаїн 8.   Сорбекс 9    Лист евкаліпту 10. Розчин аміаку                          Завдання № 2               « Випишіть рецепти, зробіть призначення»                                 1.   10 мл. 0.5% розчину дикаїну                         2.  30 мл. розчину аміаку                         3.  20 таблеток « Валідол»                         4.  Відвар кори дуба з 10.0 – 200,0                         5. 200 мл. 5% розчину таніну </vt:lpstr>
      <vt:lpstr>                                                                                          ВАРІАНТ № 2, 10 Завдання  № 1 Розподіліть препарати по фармакологічним групам: 1.  Вугілля активоване                                      А.    Місцевоанестезувальні 2.  Ментол                                                          Б.    Вяжучі 3.  Анестезин                                                     В.    Обволікальні 4.  Танін                                                              Г.    Адсорбційні 5.  Квітки ромашки                                           Д.    Подразнювальні 6.  Валідол 7.  Таблетки « Вікалін» 8.  Лідокаїн 9.  Крохмаль 10.Кора дуба                                                                                          Завдання № 2                                                                    « Випишіть рецепти, зробіть призначення»                                                                 1.    10 ампул 0,5% розчину новокаїну                                                                 2.    20 таблеток « Бесалол»                                                                 3.  300 мл. 2% розчину таніну                                                                 4.    50 мл. масла терпентинового                                                                 5.    Настій листа шавлії з 10,0 300,0 </vt:lpstr>
      <vt:lpstr>                                                                                    ВАРІАНТ № 3, 11    Завдання № 1    Підберіть  пари « Запитання – правильна відповідь»  Назва лікарських препаратів                  Застосування 1.  Лідокаїн                                                А.   Отруєння, метиоризм 2.  Карболен                                              Б.    Інфільтраційна, провідникова      3.  Танін                                                             анестезія 4.  Слиз крохмалю                                    В.   Стенокардія 5.  Валидол                                                 Г.   Гастрит, виразкова хвороба шлунка                                                                        Д.   Запальний процес слизової                                                                             оболонки рота, гортані, опіки.                                                                             Завдання № 2                                                            « Випишіть рецепти, зробіть призначення»                                                           1.  10 ректальних  свічок   з анестезином   р.д.  0,05                                                           2.  10 ампул 2% розчину новокаїну                                                           3.  20 таблеток  вісмуту нітрату основного по 0,5                                                           4.  30,0   1%  мази ментолу                                                           5.  10 мл. 0,5% розчину  дікаїну </vt:lpstr>
      <vt:lpstr>                                                                                    ВАРІАНТ № 4, 12 Завдання № 1    Підберіть  пари « Запитання – правильна відповідь» Назва лікарських препаратів            Фармакологічна  група Квітки ромашки                                      А. Обволікальні    2.     Танін                                              Б. Місцевоанестезувальні    3.     Тримекаїн                                      В. Адсорбувальні    4.     Розчин аміаку                                Г. Подразнювальні    5.     Гірчічники                                      Д. В’яжучі     6.     Анестезин    7.     Дікаїн    8.     Вугілля активоване    9.     Карболонг   10.    Семя льна                                                                                      Завдання № 2                                                                 « Випишіть рецепти, зробіть призначення»                                                                1.  10  ректальних свічок   « Анестезол»                                                                 2.  500 мл 0,25% розчину новокаїну                                                                3.  Настій квіток ромашки з    20,0 - 400.0                                                                4.  20 таблеток  « Белалстезину» по 0,5                                                                5.  10 ампул  Артікаїну гідро хлориду  2% розчин по 1 мл. </vt:lpstr>
      <vt:lpstr>                                                                                     ВАРІАНТ № 5, 13 Завдання № 1    Підберіть  пари « Запитання – правильна відповідь» Назва лікарських засобів                     Застосування Лідокаїн                                             А.        Отруєння, метиоризм Вугілля активоване                          Б.        Різні види місцевої анестезії Танін                                                   В.        Зменьшення дії позразнювальних Розчин аміаку                                              речовин Слиз із крохмалю                             Г.        Запальні процеси слизової оболонки                                                                        рота, гортані, опіки                                                             Д.        Знепритомлення                                                            Завдання № 2                          « Випишіть рецепти, зробіть призначення»                                                      1. 400 мл. 0,25% розчину  новокаїну                                                      2.    20 мл. 2% спиртового розчину ментолу                                                      3.    20 капсул « Сорбекс»                                                      4.    Відвар кори дуба  300,0 з 10,0                                                      5.    30,0   5%  мази ксероформу </vt:lpstr>
      <vt:lpstr>                                                                            ВАРІАНТ № 6, 14 Завдання № 1  Підберіть  пари « Запитання – правильна відповідь» Назва лікарського препарату                         Застосування 1.  Ультракаїн                                               А  .Отруєння, метиоризм 2.  Вугілля активоване                                Б. Інфільтраційна, провідникова      3.  Танін                                                              анестезія 4.  Насіння льону                                         В.  Невралгія, мігрень 5.  Ментол                                                     Г.   Гастрит, виразкова хвороба шлунка                                                                            Д.   Запальний процес слизової                                                                                оболонки рота, гортані, опіки.        Завдання № 3          « Випишіть рецепти, зробіть призначення»                                          1. 20,0   10% мази  з дерматолом                                         2. 20 таблеток вугілля активованого                                         3. 30 таблеток « Белластезин»                                         4. 10 ампул 2% розчину лідокаїну                                         5. 50 мл 10% розчину аміаку </vt:lpstr>
      <vt:lpstr>                                                                          ВАРІАНТ № 7, 15 Завдання № 1    Підберіть  пари « Запитання – правильна відповідь»  Назва лікарських препаратів                                      Застосування          1.Гі рчичники                                                 А. Комплексна терапія виразкової хвороби шлунка                                                      2. Анестезин                                                     Б.  Інфільтраційна,  спинномозкова,                                                                              термінальна,  при серцевих аритміях 3. Тримекаїн                                                      В.  При сверблячих дерматозах, знеболювання                                                                               ран та виразок, при захворюваннях кишки                                                        4.  Де-нол                                                          Г.   Гастрити, ентероколіти, харчові токсикоінфекції  5.  Ентеросгель                                                Д.   Бронхіти, пневмоніЇ,   міальгії, артралгії                                                                               Завдання № 2                                                             « Випишіть рецепти, зробіть призначення»                                                             1.  125г  Ентеросгеля                                                             2.  10 свічок з новокаїном                                                             3.  Відвар трави  звіробою  400, 0   (1:10 )                                                             4.  20 таблеток   вугілля активованого р.д. 0,25                                                             5.  500 мл. 0.25% розчину новокаїну </vt:lpstr>
      <vt:lpstr>                                                                               ВАРІАНТ  № 8, 16 Завдання № 1    Підберіть  пари « Запитання – правильна відповідь»  Назва лікарських препаратів                    Призначення 1. Адреналін                                            А. Запальні процеси ротової                                                                          порожнини 2. Дикаїн                                                   Б. Харчові, медикаментозні,                                                                          промислові отруєння 3. Ентеродез                                             В. Невралгії, міальгії, стенокардія 4.Танін                                                      Г. Зменшення всмоктування                                                                         місцевих  анестетиків 5. Ментол                                                 Д. Анестезія у ЛОР-практиці                                                                                     Завдання № 2                                                             « Випишіть рецепти, зробіть призначення»                                                            1.  10 мл.  Розчину Ментолу олійного                                                            2.  50,0 вугілля активованого                                                            3.  суспензія « Альмагель» 125,0                                                            4.  30,0 мази з таніном. 5%                                                            5.  10 ампул  Ультраину Д-С   по 2 мл.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Практичне заняття № 10</dc:title>
  <dc:creator>Вивчарик Татьяна</dc:creator>
  <cp:lastModifiedBy>Вивчарик Татьяна</cp:lastModifiedBy>
  <cp:revision>10</cp:revision>
  <dcterms:created xsi:type="dcterms:W3CDTF">2022-06-01T18:34:43Z</dcterms:created>
  <dcterms:modified xsi:type="dcterms:W3CDTF">2026-05-04T12:16:21Z</dcterms:modified>
</cp:coreProperties>
</file>