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2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0DF"/>
    <a:srgbClr val="357F78"/>
    <a:srgbClr val="4AB0A6"/>
    <a:srgbClr val="307350"/>
    <a:srgbClr val="71C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9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8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9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5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2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7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8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8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1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2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0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87DC-08D5-4646-8BD1-A6121122613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B10D-8BE1-4E0F-86C5-3C0A7A0F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0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7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324" y="155078"/>
            <a:ext cx="11734420" cy="1446550"/>
          </a:xfrm>
          <a:prstGeom prst="rect">
            <a:avLst/>
          </a:prstGeom>
          <a:solidFill>
            <a:srgbClr val="4AB0A6"/>
          </a:solidFill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   Правило </a:t>
            </a:r>
            <a:r>
              <a:rPr lang="en-US" sz="4400" dirty="0">
                <a:solidFill>
                  <a:srgbClr val="FFC000"/>
                </a:solidFill>
                <a:latin typeface="Monotype Corsiva" panose="03010101010201010101" pitchFamily="66" charset="0"/>
              </a:rPr>
              <a:t>5</a:t>
            </a:r>
            <a:r>
              <a:rPr lang="uk-UA" sz="4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. </a:t>
            </a:r>
            <a:endParaRPr lang="en-US" sz="4400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Сума ступенів окиснення всіх елементів у сполуці = О</a:t>
            </a:r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2452" y="2251191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/>
              <a:t>СН</a:t>
            </a:r>
            <a:r>
              <a:rPr lang="uk-UA" sz="5400" dirty="0"/>
              <a:t>4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92921" y="1928025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2848" y="1928025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79" y="3697996"/>
            <a:ext cx="101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Monotype Corsiva" panose="03010101010201010101" pitchFamily="66" charset="0"/>
              </a:rPr>
              <a:t>Перемножимо ступені окиснення атомів елементів на їх індекси і знайдемо суму: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268" y="4878688"/>
            <a:ext cx="5987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(- 4) ⋅ 1 + (+1) ⋅ 4 = 0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4819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04" y="68149"/>
            <a:ext cx="882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4AB0A6"/>
                </a:solidFill>
                <a:latin typeface="Monotype Corsiva" panose="03010101010201010101" pitchFamily="66" charset="0"/>
              </a:rPr>
              <a:t>Ступінь окиснення багатьох елементів є змінною</a:t>
            </a:r>
            <a:endParaRPr lang="ru-RU" sz="3600" dirty="0">
              <a:solidFill>
                <a:srgbClr val="4AB0A6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19651" y="734950"/>
            <a:ext cx="5479320" cy="1805741"/>
            <a:chOff x="1619651" y="734950"/>
            <a:chExt cx="5479320" cy="1805741"/>
          </a:xfrm>
        </p:grpSpPr>
        <p:sp>
          <p:nvSpPr>
            <p:cNvPr id="4" name="TextBox 3"/>
            <p:cNvSpPr txBox="1"/>
            <p:nvPr/>
          </p:nvSpPr>
          <p:spPr>
            <a:xfrm>
              <a:off x="1619651" y="971031"/>
              <a:ext cx="186942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9600" dirty="0" smtClean="0"/>
                <a:t>Н</a:t>
              </a:r>
              <a:r>
                <a:rPr lang="uk-UA" sz="5400" dirty="0"/>
                <a:t>2</a:t>
              </a:r>
              <a:r>
                <a:rPr lang="pl-PL" sz="9600" dirty="0" smtClean="0"/>
                <a:t>S</a:t>
              </a:r>
              <a:endParaRPr lang="ru-RU" sz="9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81458" y="971031"/>
              <a:ext cx="19175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600" dirty="0" smtClean="0"/>
                <a:t>S</a:t>
              </a:r>
              <a:r>
                <a:rPr lang="en-US" sz="9600" dirty="0" smtClean="0"/>
                <a:t>O</a:t>
              </a:r>
              <a:r>
                <a:rPr lang="pl-PL" sz="5400" dirty="0" smtClean="0"/>
                <a:t>3</a:t>
              </a:r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40588" y="734950"/>
              <a:ext cx="6848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- 2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08662" y="734950"/>
              <a:ext cx="6783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+6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3127" y="2315131"/>
            <a:ext cx="3422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latin typeface="Monotype Corsiva" panose="03010101010201010101" pitchFamily="66" charset="0"/>
              </a:rPr>
              <a:t>Сульфур</a:t>
            </a:r>
            <a:r>
              <a:rPr lang="uk-UA" sz="2800" dirty="0" smtClean="0">
                <a:latin typeface="Monotype Corsiva" panose="03010101010201010101" pitchFamily="66" charset="0"/>
              </a:rPr>
              <a:t> більш електронегативний </a:t>
            </a:r>
          </a:p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за гідроген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5596" y="2315129"/>
            <a:ext cx="3422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latin typeface="Monotype Corsiva" panose="03010101010201010101" pitchFamily="66" charset="0"/>
              </a:rPr>
              <a:t>Оксиген</a:t>
            </a:r>
            <a:r>
              <a:rPr lang="uk-UA" sz="2800" dirty="0" smtClean="0">
                <a:latin typeface="Monotype Corsiva" panose="03010101010201010101" pitchFamily="66" charset="0"/>
              </a:rPr>
              <a:t> більш електронегативний </a:t>
            </a:r>
          </a:p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за </a:t>
            </a:r>
            <a:r>
              <a:rPr lang="uk-UA" sz="2800" dirty="0" err="1" smtClean="0">
                <a:latin typeface="Monotype Corsiva" panose="03010101010201010101" pitchFamily="66" charset="0"/>
              </a:rPr>
              <a:t>сульфур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855038" y="734949"/>
            <a:ext cx="1917513" cy="1805742"/>
            <a:chOff x="8855038" y="734949"/>
            <a:chExt cx="1917513" cy="1805742"/>
          </a:xfrm>
        </p:grpSpPr>
        <p:sp>
          <p:nvSpPr>
            <p:cNvPr id="6" name="TextBox 5"/>
            <p:cNvSpPr txBox="1"/>
            <p:nvPr/>
          </p:nvSpPr>
          <p:spPr>
            <a:xfrm>
              <a:off x="8855038" y="971031"/>
              <a:ext cx="19175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600" dirty="0" smtClean="0"/>
                <a:t>S</a:t>
              </a:r>
              <a:r>
                <a:rPr lang="en-US" sz="9600" dirty="0" smtClean="0"/>
                <a:t>O</a:t>
              </a:r>
              <a:r>
                <a:rPr lang="uk-UA" sz="5400" dirty="0"/>
                <a:t>2</a:t>
              </a:r>
              <a:endParaRPr lang="ru-RU" sz="54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883379" y="734949"/>
              <a:ext cx="6783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+4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3004" y="3700125"/>
            <a:ext cx="11734420" cy="2800767"/>
          </a:xfrm>
          <a:prstGeom prst="rect">
            <a:avLst/>
          </a:prstGeom>
          <a:solidFill>
            <a:srgbClr val="4AB0A6"/>
          </a:solidFill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   Правило 6. </a:t>
            </a:r>
            <a:endParaRPr lang="en-US" sz="4400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Один і той самий елемент може проявляти різні ступені окиснення, в залежності від того, віддає чи приймає його атом електрони</a:t>
            </a:r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65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461" y="155736"/>
            <a:ext cx="11734420" cy="2123658"/>
          </a:xfrm>
          <a:prstGeom prst="rect">
            <a:avLst/>
          </a:prstGeom>
          <a:solidFill>
            <a:srgbClr val="4AB0A6"/>
          </a:solidFill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   Правило 7. </a:t>
            </a:r>
            <a:endParaRPr lang="en-US" sz="4400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Мінімальний негативний ступінь окиснення визначається як   8 – номер його групи</a:t>
            </a:r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5686" y="3286562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883" y="3286562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4681" y="3286562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7063" y="3286561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40064" y="3286562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6012" y="3286560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89613" y="3609728"/>
            <a:ext cx="10834016" cy="1569660"/>
            <a:chOff x="689613" y="3609728"/>
            <a:chExt cx="10834016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689613" y="3609728"/>
              <a:ext cx="2642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9600" dirty="0" smtClean="0"/>
                <a:t>С</a:t>
              </a:r>
              <a:r>
                <a:rPr lang="en-US" sz="9600" dirty="0" smtClean="0"/>
                <a:t>l</a:t>
              </a:r>
              <a:r>
                <a:rPr lang="en-US" sz="5400" dirty="0" smtClean="0"/>
                <a:t>2</a:t>
              </a:r>
              <a:r>
                <a:rPr lang="en-US" sz="9600" dirty="0" smtClean="0"/>
                <a:t>O</a:t>
              </a:r>
              <a:r>
                <a:rPr lang="en-US" sz="5400" dirty="0"/>
                <a:t>7</a:t>
              </a:r>
              <a:endParaRPr lang="ru-RU" sz="5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4212" y="3609728"/>
              <a:ext cx="204094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9600" dirty="0" smtClean="0"/>
                <a:t>С</a:t>
              </a:r>
              <a:r>
                <a:rPr lang="en-US" sz="9600" dirty="0" smtClean="0"/>
                <a:t>lF</a:t>
              </a:r>
              <a:r>
                <a:rPr lang="en-US" sz="5400" dirty="0"/>
                <a:t>3</a:t>
              </a:r>
              <a:endParaRPr lang="ru-RU" sz="5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19595" y="3609728"/>
              <a:ext cx="21467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NO</a:t>
              </a:r>
              <a:r>
                <a:rPr lang="en-US" sz="5400" dirty="0"/>
                <a:t>2</a:t>
              </a:r>
              <a:endParaRPr lang="ru-RU" sz="5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24978" y="3609728"/>
              <a:ext cx="209865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/>
                <a:t>N</a:t>
              </a:r>
              <a:r>
                <a:rPr lang="uk-UA" sz="9600" dirty="0" smtClean="0"/>
                <a:t>Н</a:t>
              </a:r>
              <a:r>
                <a:rPr lang="en-US" sz="5400" dirty="0"/>
                <a:t>3</a:t>
              </a:r>
              <a:endParaRPr lang="ru-RU" sz="54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9545447" y="3286562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05374" y="3286562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8207" y="1058115"/>
            <a:ext cx="37802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K</a:t>
            </a:r>
            <a:r>
              <a:rPr lang="en-US" sz="5400" dirty="0" smtClean="0"/>
              <a:t>2</a:t>
            </a:r>
            <a:r>
              <a:rPr lang="uk-UA" sz="9600" dirty="0" smtClean="0"/>
              <a:t>С</a:t>
            </a:r>
            <a:r>
              <a:rPr lang="en-US" sz="9600" dirty="0"/>
              <a:t>r</a:t>
            </a:r>
            <a:r>
              <a:rPr lang="en-US" sz="5400" dirty="0" smtClean="0"/>
              <a:t>2</a:t>
            </a:r>
            <a:r>
              <a:rPr lang="en-US" sz="9600" dirty="0" smtClean="0"/>
              <a:t>O</a:t>
            </a:r>
            <a:r>
              <a:rPr lang="en-US" sz="5400" dirty="0" smtClean="0"/>
              <a:t>7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00440" y="639156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95298" y="639156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1929" y="2670845"/>
            <a:ext cx="7492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(</a:t>
            </a:r>
            <a:r>
              <a:rPr lang="en-US" sz="5400" dirty="0" smtClean="0"/>
              <a:t>+1</a:t>
            </a:r>
            <a:r>
              <a:rPr lang="uk-UA" sz="5400" dirty="0" smtClean="0"/>
              <a:t>) ⋅ </a:t>
            </a:r>
            <a:r>
              <a:rPr lang="en-US" sz="5400" dirty="0" smtClean="0"/>
              <a:t>2</a:t>
            </a:r>
            <a:r>
              <a:rPr lang="uk-UA" sz="5400" dirty="0" smtClean="0"/>
              <a:t> + </a:t>
            </a:r>
            <a:r>
              <a:rPr lang="en-US" sz="5400" dirty="0"/>
              <a:t>x</a:t>
            </a:r>
            <a:r>
              <a:rPr lang="uk-UA" sz="5400" dirty="0" smtClean="0"/>
              <a:t> ⋅ </a:t>
            </a:r>
            <a:r>
              <a:rPr lang="en-US" sz="5400" dirty="0" smtClean="0"/>
              <a:t>2</a:t>
            </a:r>
            <a:r>
              <a:rPr lang="uk-UA" sz="5400" dirty="0" smtClean="0"/>
              <a:t> </a:t>
            </a:r>
            <a:r>
              <a:rPr lang="en-US" sz="5400" dirty="0" smtClean="0"/>
              <a:t>+ (-2) </a:t>
            </a:r>
            <a:r>
              <a:rPr lang="uk-UA" sz="5400" dirty="0" smtClean="0"/>
              <a:t>⋅ </a:t>
            </a:r>
            <a:r>
              <a:rPr lang="en-US" sz="5400" dirty="0" smtClean="0"/>
              <a:t>7 </a:t>
            </a:r>
            <a:r>
              <a:rPr lang="uk-UA" sz="5400" dirty="0" smtClean="0"/>
              <a:t>= 0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570797" y="3411295"/>
            <a:ext cx="5349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+2</a:t>
            </a:r>
            <a:r>
              <a:rPr lang="uk-UA" sz="5400" dirty="0" smtClean="0"/>
              <a:t> + </a:t>
            </a:r>
            <a:r>
              <a:rPr lang="en-US" sz="5400" dirty="0" smtClean="0"/>
              <a:t>2x</a:t>
            </a:r>
            <a:r>
              <a:rPr lang="uk-UA" sz="5400" dirty="0" smtClean="0"/>
              <a:t> </a:t>
            </a:r>
            <a:r>
              <a:rPr lang="en-US" sz="5400" dirty="0" smtClean="0"/>
              <a:t>+ (-14)  </a:t>
            </a:r>
            <a:r>
              <a:rPr lang="uk-UA" sz="5400" dirty="0" smtClean="0"/>
              <a:t>= 0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4406365" y="4151745"/>
            <a:ext cx="3073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2x - 12 </a:t>
            </a:r>
            <a:r>
              <a:rPr lang="uk-UA" sz="5400" dirty="0" smtClean="0"/>
              <a:t>= 0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043884" y="4817951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x </a:t>
            </a:r>
            <a:r>
              <a:rPr lang="uk-UA" sz="5400" dirty="0" smtClean="0"/>
              <a:t>= </a:t>
            </a:r>
            <a:r>
              <a:rPr lang="en-US" sz="5400" dirty="0" smtClean="0"/>
              <a:t>+6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46099" y="633472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5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8207" y="1058115"/>
            <a:ext cx="31935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H</a:t>
            </a:r>
            <a:r>
              <a:rPr lang="en-US" sz="5400" dirty="0" smtClean="0"/>
              <a:t>2 </a:t>
            </a:r>
            <a:r>
              <a:rPr lang="en-US" sz="9600" dirty="0" smtClean="0"/>
              <a:t>SO</a:t>
            </a:r>
            <a:r>
              <a:rPr lang="en-US" sz="5400" dirty="0" smtClean="0"/>
              <a:t>4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00440" y="639156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30432" y="633471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8185" y="2745089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(</a:t>
            </a:r>
            <a:r>
              <a:rPr lang="en-US" sz="5400" dirty="0" smtClean="0"/>
              <a:t>+1</a:t>
            </a:r>
            <a:r>
              <a:rPr lang="uk-UA" sz="5400" dirty="0" smtClean="0"/>
              <a:t>) ⋅ </a:t>
            </a:r>
            <a:r>
              <a:rPr lang="en-US" sz="5400" dirty="0" smtClean="0"/>
              <a:t>2</a:t>
            </a:r>
            <a:r>
              <a:rPr lang="uk-UA" sz="5400" dirty="0" smtClean="0"/>
              <a:t> + </a:t>
            </a:r>
            <a:r>
              <a:rPr lang="en-US" sz="5400" dirty="0" smtClean="0"/>
              <a:t>x</a:t>
            </a:r>
            <a:r>
              <a:rPr lang="uk-UA" sz="5400" dirty="0" smtClean="0"/>
              <a:t> </a:t>
            </a:r>
            <a:r>
              <a:rPr lang="en-US" sz="5400" dirty="0" smtClean="0"/>
              <a:t>+ (-2) </a:t>
            </a:r>
            <a:r>
              <a:rPr lang="uk-UA" sz="5400" dirty="0" smtClean="0"/>
              <a:t>⋅ </a:t>
            </a:r>
            <a:r>
              <a:rPr lang="en-US" sz="5400" dirty="0"/>
              <a:t>4</a:t>
            </a:r>
            <a:r>
              <a:rPr lang="en-US" sz="5400" dirty="0" smtClean="0"/>
              <a:t> </a:t>
            </a:r>
            <a:r>
              <a:rPr lang="uk-UA" sz="5400" dirty="0" smtClean="0"/>
              <a:t>= 0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619289" y="3411295"/>
            <a:ext cx="4647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+2</a:t>
            </a:r>
            <a:r>
              <a:rPr lang="uk-UA" sz="5400" dirty="0" smtClean="0"/>
              <a:t> + </a:t>
            </a:r>
            <a:r>
              <a:rPr lang="en-US" sz="5400" dirty="0" smtClean="0"/>
              <a:t>x</a:t>
            </a:r>
            <a:r>
              <a:rPr lang="uk-UA" sz="5400" dirty="0" smtClean="0"/>
              <a:t> </a:t>
            </a:r>
            <a:r>
              <a:rPr lang="en-US" sz="5400" dirty="0" smtClean="0"/>
              <a:t>+ (-8)  </a:t>
            </a:r>
            <a:r>
              <a:rPr lang="uk-UA" sz="5400" dirty="0" smtClean="0"/>
              <a:t>= 0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4668781" y="4151745"/>
            <a:ext cx="2371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x - 6 </a:t>
            </a:r>
            <a:r>
              <a:rPr lang="uk-UA" sz="5400" dirty="0" smtClean="0"/>
              <a:t>= 0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4736928" y="4817951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 </a:t>
            </a:r>
            <a:r>
              <a:rPr lang="en-US" sz="5400" dirty="0" smtClean="0"/>
              <a:t>x </a:t>
            </a:r>
            <a:r>
              <a:rPr lang="uk-UA" sz="5400" dirty="0" smtClean="0"/>
              <a:t>= </a:t>
            </a:r>
            <a:r>
              <a:rPr lang="en-US" sz="5400" dirty="0" smtClean="0"/>
              <a:t>+6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46099" y="633472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5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40" y="26643"/>
            <a:ext cx="11003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4AB0A6"/>
                </a:solidFill>
                <a:latin typeface="Monotype Corsiva" panose="03010101010201010101" pitchFamily="66" charset="0"/>
              </a:rPr>
              <a:t>За відомими ступенями окиснення можна складати формули речовин</a:t>
            </a:r>
            <a:endParaRPr lang="ru-RU" sz="3200" dirty="0">
              <a:solidFill>
                <a:srgbClr val="4AB0A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9563" y="4522308"/>
            <a:ext cx="21066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Si N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1" y="611418"/>
            <a:ext cx="7204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Написати формулу нітрогену з силіцієм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087" y="1302494"/>
            <a:ext cx="965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Monotype Corsiva" panose="03010101010201010101" pitchFamily="66" charset="0"/>
              </a:rPr>
              <a:t>1. На перше місце ставимо елемент з меншою </a:t>
            </a:r>
            <a:r>
              <a:rPr lang="uk-UA" sz="2800" dirty="0" err="1" smtClean="0">
                <a:latin typeface="Monotype Corsiva" panose="03010101010201010101" pitchFamily="66" charset="0"/>
              </a:rPr>
              <a:t>електронегативністю</a:t>
            </a:r>
            <a:r>
              <a:rPr lang="uk-UA" sz="2800" dirty="0" smtClean="0">
                <a:latin typeface="Monotype Corsiva" panose="03010101010201010101" pitchFamily="66" charset="0"/>
              </a:rPr>
              <a:t>.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087" y="1774994"/>
            <a:ext cx="982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atin typeface="Monotype Corsiva" panose="03010101010201010101" pitchFamily="66" charset="0"/>
              </a:rPr>
              <a:t>2</a:t>
            </a:r>
            <a:r>
              <a:rPr lang="uk-UA" sz="2800" dirty="0" smtClean="0">
                <a:latin typeface="Monotype Corsiva" panose="03010101010201010101" pitchFamily="66" charset="0"/>
              </a:rPr>
              <a:t>. Відповідно електронної будови атомів надписуємо ступені окиснення.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14295" y="4199142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07651" y="4202857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9321" y="3041466"/>
            <a:ext cx="4738963" cy="1761558"/>
            <a:chOff x="129321" y="3041466"/>
            <a:chExt cx="4738963" cy="1761558"/>
          </a:xfrm>
        </p:grpSpPr>
        <p:sp>
          <p:nvSpPr>
            <p:cNvPr id="25" name="Овал 24"/>
            <p:cNvSpPr/>
            <p:nvPr/>
          </p:nvSpPr>
          <p:spPr>
            <a:xfrm>
              <a:off x="1044121" y="3282386"/>
              <a:ext cx="923925" cy="8854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3387" y="3416195"/>
              <a:ext cx="806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 smtClean="0"/>
                <a:t>+1</a:t>
              </a:r>
              <a:r>
                <a:rPr lang="uk-UA" sz="3200" dirty="0"/>
                <a:t>4</a:t>
              </a:r>
              <a:endParaRPr lang="ru-RU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2476" y="4175903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>
                  <a:solidFill>
                    <a:srgbClr val="FF0000"/>
                  </a:solidFill>
                </a:rPr>
                <a:t> 4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32" name="Дуга 31"/>
            <p:cNvSpPr/>
            <p:nvPr/>
          </p:nvSpPr>
          <p:spPr>
            <a:xfrm rot="2974940">
              <a:off x="1314622" y="2785357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2010" y="3117995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</a:t>
              </a:r>
              <a:r>
                <a:rPr lang="uk-UA" sz="2400" dirty="0" smtClean="0"/>
                <a:t>і</a:t>
              </a:r>
              <a:endParaRPr lang="ru-RU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50628" y="4171806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2</a:t>
              </a:r>
              <a:endParaRPr lang="ru-RU" sz="3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27823" y="4171805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8</a:t>
              </a:r>
              <a:endParaRPr lang="ru-RU" sz="3200" dirty="0"/>
            </a:p>
          </p:txBody>
        </p:sp>
        <p:sp>
          <p:nvSpPr>
            <p:cNvPr id="36" name="Дуга 35"/>
            <p:cNvSpPr/>
            <p:nvPr/>
          </p:nvSpPr>
          <p:spPr>
            <a:xfrm rot="2974940">
              <a:off x="390715" y="2782908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Дуга 36"/>
            <p:cNvSpPr/>
            <p:nvPr/>
          </p:nvSpPr>
          <p:spPr>
            <a:xfrm rot="2974940">
              <a:off x="857813" y="2780072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25878" y="3578523"/>
              <a:ext cx="930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uk-UA" sz="3200" dirty="0" smtClean="0"/>
                <a:t>…</a:t>
              </a:r>
              <a:r>
                <a:rPr lang="en-US" sz="3200" dirty="0"/>
                <a:t>3</a:t>
              </a:r>
              <a:r>
                <a:rPr lang="en-US" sz="3200" dirty="0" smtClean="0"/>
                <a:t>s</a:t>
              </a:r>
              <a:endParaRPr lang="ru-RU" sz="3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55484" y="3363607"/>
              <a:ext cx="449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/>
                <a:t> 2</a:t>
              </a:r>
              <a:endParaRPr lang="ru-RU" sz="2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87309" y="3583055"/>
              <a:ext cx="7024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uk-UA" sz="3200" dirty="0" smtClean="0"/>
                <a:t>3</a:t>
              </a:r>
              <a:r>
                <a:rPr lang="uk-UA" sz="3200" dirty="0"/>
                <a:t>р</a:t>
              </a:r>
              <a:endParaRPr lang="ru-RU" sz="3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19122" y="3382451"/>
              <a:ext cx="449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/>
                <a:t> 2</a:t>
              </a:r>
              <a:endParaRPr lang="ru-RU" sz="28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609" y="4869219"/>
            <a:ext cx="2696714" cy="1756273"/>
            <a:chOff x="62609" y="4869219"/>
            <a:chExt cx="2696714" cy="1756273"/>
          </a:xfrm>
        </p:grpSpPr>
        <p:sp>
          <p:nvSpPr>
            <p:cNvPr id="11" name="Овал 10"/>
            <p:cNvSpPr/>
            <p:nvPr/>
          </p:nvSpPr>
          <p:spPr>
            <a:xfrm>
              <a:off x="927964" y="5110139"/>
              <a:ext cx="923925" cy="8854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7230" y="5243948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 smtClean="0"/>
                <a:t>+</a:t>
              </a:r>
              <a:r>
                <a:rPr lang="en-US" sz="3200" dirty="0" smtClean="0"/>
                <a:t>7</a:t>
              </a:r>
              <a:endParaRPr lang="ru-RU" sz="3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5714" y="494455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  <a:endParaRPr lang="ru-RU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34471" y="5999559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2</a:t>
              </a:r>
              <a:endParaRPr lang="ru-RU" sz="3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11666" y="5999558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uk-UA" sz="3200" dirty="0" smtClean="0">
                  <a:solidFill>
                    <a:srgbClr val="FF0000"/>
                  </a:solidFill>
                </a:rPr>
                <a:t>5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24" name="Дуга 23"/>
            <p:cNvSpPr/>
            <p:nvPr/>
          </p:nvSpPr>
          <p:spPr>
            <a:xfrm rot="2974940">
              <a:off x="741656" y="4607825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1" name="Дуга 50"/>
            <p:cNvSpPr/>
            <p:nvPr/>
          </p:nvSpPr>
          <p:spPr>
            <a:xfrm rot="2974940">
              <a:off x="324003" y="4607825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41595" y="2265667"/>
            <a:ext cx="952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Monotype Corsiva" panose="03010101010201010101" pitchFamily="66" charset="0"/>
              </a:rPr>
              <a:t>3. Визначаємо найменше спільне кратне значень ступенів окиснення.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729668" y="370780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357F7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endParaRPr lang="ru-RU" sz="3600" b="1" dirty="0">
              <a:solidFill>
                <a:srgbClr val="357F78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3670" y="2726360"/>
            <a:ext cx="6478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Monotype Corsiva" panose="03010101010201010101" pitchFamily="66" charset="0"/>
              </a:rPr>
              <a:t>4</a:t>
            </a:r>
            <a:r>
              <a:rPr lang="uk-UA" sz="2800" dirty="0" smtClean="0">
                <a:latin typeface="Monotype Corsiva" panose="03010101010201010101" pitchFamily="66" charset="0"/>
              </a:rPr>
              <a:t>. Ділимо найменше спільне кратне на значення ступенів окиснення.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69563" y="5953299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357F7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12:4=3</a:t>
            </a:r>
            <a:endParaRPr lang="ru-RU" sz="2800" dirty="0">
              <a:solidFill>
                <a:srgbClr val="357F78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238596" y="5953299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357F7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12:3=4</a:t>
            </a:r>
            <a:endParaRPr lang="ru-RU" sz="2800" dirty="0">
              <a:solidFill>
                <a:srgbClr val="357F78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04207" y="523932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3</a:t>
            </a:r>
            <a:endParaRPr lang="ru-RU" sz="4800" dirty="0"/>
          </a:p>
        </p:txBody>
      </p:sp>
      <p:sp>
        <p:nvSpPr>
          <p:cNvPr id="61" name="TextBox 60"/>
          <p:cNvSpPr txBox="1"/>
          <p:nvPr/>
        </p:nvSpPr>
        <p:spPr>
          <a:xfrm>
            <a:off x="8792454" y="523932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/>
              <a:t>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93739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4FE97A4-FE50-46B5-81C4-6063A6EF2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52"/>
          <a:stretch/>
        </p:blipFill>
        <p:spPr>
          <a:xfrm>
            <a:off x="0" y="2179373"/>
            <a:ext cx="12192000" cy="4673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7AEB2-06B9-4E30-BDDD-8B730998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5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6600" dirty="0">
                <a:solidFill>
                  <a:srgbClr val="000000"/>
                </a:solidFill>
                <a:latin typeface="Comic Sans MS" panose="030F0702030302020204" pitchFamily="66" charset="0"/>
              </a:rPr>
              <a:t>Поширення і використання з комерційною метою </a:t>
            </a:r>
            <a:r>
              <a:rPr lang="uk-UA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заборонено </a:t>
            </a:r>
            <a:r>
              <a:rPr lang="uk-UA" sz="6600" dirty="0">
                <a:solidFill>
                  <a:srgbClr val="000000"/>
                </a:solidFill>
                <a:latin typeface="Comic Sans MS" panose="030F0702030302020204" pitchFamily="66" charset="0"/>
              </a:rPr>
              <a:t>автором</a:t>
            </a:r>
            <a:endParaRPr lang="ru-RU" sz="6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5840"/>
            <a:ext cx="12192000" cy="1384995"/>
          </a:xfrm>
          <a:prstGeom prst="rect">
            <a:avLst/>
          </a:prstGeom>
          <a:solidFill>
            <a:srgbClr val="4AB0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При утворенні </a:t>
            </a:r>
            <a:r>
              <a:rPr lang="uk-UA" sz="28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сполук</a:t>
            </a:r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з ковалентним полярним та </a:t>
            </a:r>
            <a:r>
              <a:rPr lang="uk-UA" sz="28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йонним</a:t>
            </a:r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зв</a:t>
            </a:r>
            <a:r>
              <a:rPr lang="en-US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’</a:t>
            </a:r>
            <a:r>
              <a:rPr lang="uk-UA" sz="28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язками</a:t>
            </a:r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спільним є те, 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що в обох випадках відбувається завершення зовнішнього енергетичного рівня 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одного атома за рахунок зовнішніх електронів іншого атома</a:t>
            </a:r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173090" y="-405172"/>
            <a:ext cx="10108000" cy="6361748"/>
            <a:chOff x="173090" y="-405172"/>
            <a:chExt cx="10108000" cy="6361748"/>
          </a:xfrm>
        </p:grpSpPr>
        <p:sp>
          <p:nvSpPr>
            <p:cNvPr id="4" name="TextBox 3"/>
            <p:cNvSpPr txBox="1"/>
            <p:nvPr/>
          </p:nvSpPr>
          <p:spPr>
            <a:xfrm>
              <a:off x="173090" y="2394196"/>
              <a:ext cx="95250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9600" dirty="0" smtClean="0"/>
                <a:t>Н</a:t>
              </a:r>
              <a:endParaRPr lang="ru-RU" sz="9600" dirty="0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09321" y="-405172"/>
              <a:ext cx="9771769" cy="6361748"/>
              <a:chOff x="509321" y="-405172"/>
              <a:chExt cx="9771769" cy="636174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319687" y="2647692"/>
                <a:ext cx="5293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5400" dirty="0" smtClean="0"/>
                  <a:t>+</a:t>
                </a:r>
                <a:endParaRPr lang="ru-RU" sz="5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45406" y="271121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1054183" y="3109357"/>
                <a:ext cx="130629" cy="13933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 стрелкой 7"/>
              <p:cNvCxnSpPr/>
              <p:nvPr/>
            </p:nvCxnSpPr>
            <p:spPr>
              <a:xfrm>
                <a:off x="3637664" y="3109357"/>
                <a:ext cx="9144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618816" y="2394196"/>
                <a:ext cx="95250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9600" dirty="0" smtClean="0"/>
                  <a:t>Н</a:t>
                </a:r>
                <a:endParaRPr lang="ru-RU" sz="96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5711284" y="2972357"/>
                <a:ext cx="130629" cy="139337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711283" y="3231081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rot="13450231">
                <a:off x="5945994" y="-405172"/>
                <a:ext cx="4335096" cy="5692953"/>
              </a:xfrm>
              <a:prstGeom prst="arc">
                <a:avLst>
                  <a:gd name="adj1" fmla="val 16317891"/>
                  <a:gd name="adj2" fmla="val 1987543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rot="2705951">
                <a:off x="1325334" y="923082"/>
                <a:ext cx="4217481" cy="5849507"/>
              </a:xfrm>
              <a:prstGeom prst="arc">
                <a:avLst>
                  <a:gd name="adj1" fmla="val 16317891"/>
                  <a:gd name="adj2" fmla="val 1987543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84920" y="2424428"/>
                <a:ext cx="11240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 smtClean="0"/>
                  <a:t>Cl</a:t>
                </a:r>
                <a:endParaRPr lang="ru-RU" sz="9600" dirty="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170311" y="3286064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2770965" y="2510502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2418145" y="2510502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1976831" y="3090711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165211" y="2951374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2414791" y="3770713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2723131" y="3770712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7016014" y="3227942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6589828" y="2426463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6237008" y="2426463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7013343" y="2971947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6233654" y="3686674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6541994" y="3686673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846954" y="1992357"/>
                <a:ext cx="5982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δ-</a:t>
                </a:r>
                <a:endParaRPr lang="ru-RU" sz="4000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050601" y="2072747"/>
                <a:ext cx="62869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δ</a:t>
                </a:r>
                <a:r>
                  <a:rPr lang="uk-UA" sz="2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+</a:t>
                </a:r>
                <a:endParaRPr lang="ru-RU" sz="28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34176" y="2324527"/>
                <a:ext cx="11240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 smtClean="0"/>
                  <a:t>Cl</a:t>
                </a:r>
                <a:endParaRPr lang="ru-RU" sz="9600" dirty="0"/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3951648" y="4235994"/>
            <a:ext cx="8170909" cy="2035487"/>
            <a:chOff x="3951648" y="4235994"/>
            <a:chExt cx="8170909" cy="2035487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1425564" y="4235994"/>
              <a:ext cx="356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4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</a:t>
              </a:r>
              <a:endParaRPr lang="ru-RU" sz="40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412760" y="4441706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</a:t>
              </a:r>
              <a:endParaRPr lang="ru-RU" sz="2800" b="1" dirty="0"/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3951648" y="4512066"/>
              <a:ext cx="8170909" cy="1759415"/>
              <a:chOff x="3951648" y="4512066"/>
              <a:chExt cx="8170909" cy="175941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951648" y="4512066"/>
                <a:ext cx="156966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 smtClean="0"/>
                  <a:t>Na</a:t>
                </a:r>
                <a:endParaRPr lang="ru-RU" sz="96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639937" y="4854621"/>
                <a:ext cx="5293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5400" dirty="0" smtClean="0"/>
                  <a:t>+</a:t>
                </a:r>
                <a:endParaRPr lang="ru-RU" sz="5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704044" y="489713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5480387" y="5281736"/>
                <a:ext cx="130629" cy="13933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 стрелкой 34"/>
              <p:cNvCxnSpPr>
                <a:endCxn id="59" idx="1"/>
              </p:cNvCxnSpPr>
              <p:nvPr/>
            </p:nvCxnSpPr>
            <p:spPr>
              <a:xfrm>
                <a:off x="7634796" y="5312331"/>
                <a:ext cx="568536" cy="82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477367" y="4554055"/>
                <a:ext cx="156966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 smtClean="0"/>
                  <a:t>Na</a:t>
                </a:r>
                <a:endParaRPr lang="ru-RU" sz="9600" dirty="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10360226" y="5219546"/>
                <a:ext cx="130629" cy="139337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10360226" y="5454445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71752" y="4613336"/>
                <a:ext cx="11240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 smtClean="0"/>
                  <a:t>Cl</a:t>
                </a:r>
                <a:endParaRPr lang="ru-RU" sz="9600" dirty="0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7357143" y="5474972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6957797" y="4699410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6604977" y="4699410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6163663" y="5279619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7352043" y="5140282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6601623" y="5959621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6909963" y="5959620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439326" y="4599097"/>
                <a:ext cx="11240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 smtClean="0"/>
                  <a:t>Cl</a:t>
                </a:r>
                <a:endParaRPr lang="ru-RU" sz="9600" dirty="0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1551557" y="5486650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11125371" y="4685171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10772551" y="4685171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11548886" y="5230655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10769197" y="5945382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11077537" y="5945381"/>
                <a:ext cx="130629" cy="1393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 rot="10800000">
                <a:off x="11280660" y="4701821"/>
                <a:ext cx="841897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600" dirty="0" smtClean="0"/>
                  <a:t>[ </a:t>
                </a:r>
                <a:endParaRPr lang="ru-RU" sz="9600" dirty="0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 rot="10800000">
                <a:off x="9404929" y="4701820"/>
                <a:ext cx="841897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600" dirty="0" smtClean="0"/>
                  <a:t>[ </a:t>
                </a:r>
                <a:endParaRPr lang="ru-RU" sz="9600" dirty="0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922140" y="4527501"/>
                <a:ext cx="841897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600" dirty="0" smtClean="0"/>
                  <a:t>[ </a:t>
                </a:r>
                <a:endParaRPr lang="ru-RU" sz="9600" dirty="0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8203332" y="4528325"/>
                <a:ext cx="841897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9600" dirty="0" smtClean="0"/>
                  <a:t>[ </a:t>
                </a:r>
                <a:endParaRPr lang="ru-RU" sz="9600" dirty="0"/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7968225" y="1741648"/>
            <a:ext cx="3958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 smtClean="0">
                <a:latin typeface="Monotype Corsiva" panose="03010101010201010101" pitchFamily="66" charset="0"/>
              </a:rPr>
              <a:t>У сполуках з </a:t>
            </a:r>
            <a:r>
              <a:rPr lang="uk-UA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полярними зв</a:t>
            </a:r>
            <a:r>
              <a:rPr lang="en-US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’</a:t>
            </a:r>
            <a:r>
              <a:rPr lang="uk-UA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язками</a:t>
            </a:r>
            <a:r>
              <a:rPr lang="uk-UA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uk-UA" sz="2800" dirty="0" smtClean="0">
                <a:latin typeface="Monotype Corsiva" panose="03010101010201010101" pitchFamily="66" charset="0"/>
              </a:rPr>
              <a:t>спільна електронна пара </a:t>
            </a:r>
          </a:p>
          <a:p>
            <a:pPr algn="r"/>
            <a:r>
              <a:rPr lang="uk-UA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лише зміщена</a:t>
            </a:r>
            <a:r>
              <a:rPr lang="uk-UA" sz="2800" dirty="0" smtClean="0">
                <a:latin typeface="Monotype Corsiva" panose="03010101010201010101" pitchFamily="66" charset="0"/>
              </a:rPr>
              <a:t> до більш електронегативного атома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3631" y="4115617"/>
            <a:ext cx="39066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anose="03010101010201010101" pitchFamily="66" charset="0"/>
              </a:rPr>
              <a:t>У </a:t>
            </a:r>
            <a:r>
              <a:rPr lang="uk-UA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йонних</a:t>
            </a:r>
            <a:r>
              <a:rPr lang="uk-UA" sz="2800" dirty="0" smtClean="0">
                <a:latin typeface="Monotype Corsiva" panose="03010101010201010101" pitchFamily="66" charset="0"/>
              </a:rPr>
              <a:t> сполуках  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спільна електронна пара </a:t>
            </a:r>
            <a:r>
              <a:rPr lang="uk-UA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повністю перетягується 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у власність до більш електронегативного 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атома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80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4982" y="2002690"/>
            <a:ext cx="952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/>
              <a:t>Н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761579" y="225618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+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7287298" y="2319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6075" y="2717851"/>
            <a:ext cx="130629" cy="1393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079556" y="2717851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60708" y="2002690"/>
            <a:ext cx="952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/>
              <a:t>Н</a:t>
            </a:r>
            <a:endParaRPr lang="ru-RU" sz="9600" dirty="0"/>
          </a:p>
        </p:txBody>
      </p:sp>
      <p:sp>
        <p:nvSpPr>
          <p:cNvPr id="9" name="Овал 8"/>
          <p:cNvSpPr/>
          <p:nvPr/>
        </p:nvSpPr>
        <p:spPr>
          <a:xfrm>
            <a:off x="8153176" y="2580851"/>
            <a:ext cx="130629" cy="1393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153175" y="2839575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3450231">
            <a:off x="8387886" y="-796678"/>
            <a:ext cx="4335096" cy="5692953"/>
          </a:xfrm>
          <a:prstGeom prst="arc">
            <a:avLst>
              <a:gd name="adj1" fmla="val 16317891"/>
              <a:gd name="adj2" fmla="val 1987543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2705951">
            <a:off x="3767226" y="531576"/>
            <a:ext cx="4217481" cy="5849507"/>
          </a:xfrm>
          <a:prstGeom prst="arc">
            <a:avLst>
              <a:gd name="adj1" fmla="val 16317891"/>
              <a:gd name="adj2" fmla="val 1987543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26812" y="2032922"/>
            <a:ext cx="11240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Cl</a:t>
            </a:r>
            <a:endParaRPr lang="ru-RU" sz="9600" dirty="0"/>
          </a:p>
        </p:txBody>
      </p:sp>
      <p:sp>
        <p:nvSpPr>
          <p:cNvPr id="14" name="Овал 13"/>
          <p:cNvSpPr/>
          <p:nvPr/>
        </p:nvSpPr>
        <p:spPr>
          <a:xfrm>
            <a:off x="5612203" y="2894558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12857" y="2118996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60037" y="2118996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18723" y="2699205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07103" y="2559868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856683" y="3379207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165023" y="3379206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457906" y="2836436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031720" y="2034957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678900" y="2034957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55235" y="2580441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675546" y="3295168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983886" y="3295167"/>
            <a:ext cx="130629" cy="1393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376068" y="1933021"/>
            <a:ext cx="11240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Cl</a:t>
            </a:r>
            <a:endParaRPr lang="ru-RU" sz="9600" dirty="0"/>
          </a:p>
        </p:txBody>
      </p:sp>
      <p:sp>
        <p:nvSpPr>
          <p:cNvPr id="30" name="TextBox 29"/>
          <p:cNvSpPr txBox="1"/>
          <p:nvPr/>
        </p:nvSpPr>
        <p:spPr>
          <a:xfrm>
            <a:off x="4921997" y="141177"/>
            <a:ext cx="2412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Атом Н ніби «віддав» електрон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53175" y="399776"/>
            <a:ext cx="3010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Monotype Corsiva" panose="03010101010201010101" pitchFamily="66" charset="0"/>
              </a:rPr>
              <a:t>Атом </a:t>
            </a:r>
            <a:r>
              <a:rPr lang="en-US" sz="2800" dirty="0" smtClean="0">
                <a:latin typeface="Monotype Corsiva" panose="03010101010201010101" pitchFamily="66" charset="0"/>
              </a:rPr>
              <a:t>Cl</a:t>
            </a:r>
            <a:r>
              <a:rPr lang="uk-UA" sz="2800" dirty="0" smtClean="0">
                <a:latin typeface="Monotype Corsiva" panose="03010101010201010101" pitchFamily="66" charset="0"/>
              </a:rPr>
              <a:t> ніби «отримав» електрон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 rot="20092052">
            <a:off x="7037395" y="728250"/>
            <a:ext cx="321271" cy="1464024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 rot="2386719">
            <a:off x="9954769" y="1239356"/>
            <a:ext cx="363143" cy="1464024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713" y="4693223"/>
            <a:ext cx="11377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357F78"/>
                </a:solidFill>
                <a:latin typeface="Monotype Corsiva" panose="03010101010201010101" pitchFamily="66" charset="0"/>
              </a:rPr>
              <a:t>Формальний заряд, якого набули б атоми, якщо б припустити, що одні атоми повністю віддали певне число електронів, а інші атоми повністю їх приєднали, називають </a:t>
            </a:r>
            <a:r>
              <a:rPr lang="uk-UA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ступенем окиснення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82003" y="1490664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4AB0A6"/>
                </a:solidFill>
              </a:rPr>
              <a:t>-1</a:t>
            </a:r>
            <a:endParaRPr lang="ru-RU" sz="3200" b="1" dirty="0">
              <a:solidFill>
                <a:srgbClr val="4AB0A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39025" y="1490663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4AB0A6"/>
                </a:solidFill>
              </a:rPr>
              <a:t>+</a:t>
            </a:r>
            <a:r>
              <a:rPr lang="uk-UA" sz="3200" b="1" dirty="0" smtClean="0">
                <a:solidFill>
                  <a:srgbClr val="4AB0A6"/>
                </a:solidFill>
              </a:rPr>
              <a:t>1</a:t>
            </a:r>
            <a:endParaRPr lang="ru-RU" sz="3200" b="1" dirty="0">
              <a:solidFill>
                <a:srgbClr val="4AB0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42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091" y="182879"/>
            <a:ext cx="9284178" cy="2123658"/>
          </a:xfrm>
          <a:prstGeom prst="rect">
            <a:avLst/>
          </a:prstGeom>
          <a:solidFill>
            <a:srgbClr val="4AB0A6"/>
          </a:solidFill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   Правило 1.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Ступінь окиснення гідрогену у сполуках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з неметалами +1, а в гідридах металів -1</a:t>
            </a:r>
            <a:endParaRPr lang="ru-RU" sz="4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232" y="3054096"/>
            <a:ext cx="1869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/>
              <a:t>Н</a:t>
            </a:r>
            <a:r>
              <a:rPr lang="uk-UA" sz="5400" dirty="0" smtClean="0"/>
              <a:t>2</a:t>
            </a:r>
            <a:r>
              <a:rPr lang="en-US" sz="9600" dirty="0" smtClean="0"/>
              <a:t>S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5062728" y="3054096"/>
            <a:ext cx="1960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C</a:t>
            </a:r>
            <a:r>
              <a:rPr lang="uk-UA" sz="9600" dirty="0" smtClean="0"/>
              <a:t>Н</a:t>
            </a:r>
            <a:r>
              <a:rPr lang="en-US" sz="5400" dirty="0"/>
              <a:t>4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8360594" y="3054096"/>
            <a:ext cx="2337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/>
              <a:t>NaH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2103120" y="283464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7030" y="283464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0069" y="2834639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79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089937" y="248931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930777" y="251057"/>
            <a:ext cx="899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381" y="3201550"/>
            <a:ext cx="4899925" cy="3169867"/>
            <a:chOff x="-36381" y="3201550"/>
            <a:chExt cx="4899925" cy="3169867"/>
          </a:xfrm>
        </p:grpSpPr>
        <p:sp>
          <p:nvSpPr>
            <p:cNvPr id="37" name="Овал 36"/>
            <p:cNvSpPr/>
            <p:nvPr/>
          </p:nvSpPr>
          <p:spPr>
            <a:xfrm>
              <a:off x="862491" y="3651720"/>
              <a:ext cx="923925" cy="8854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50740" y="3784308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 smtClean="0"/>
                <a:t>+</a:t>
              </a:r>
              <a:r>
                <a:rPr lang="en-US" sz="3200" dirty="0" smtClean="0"/>
                <a:t>8</a:t>
              </a:r>
              <a:endParaRPr lang="ru-RU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9741" y="4527639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2</a:t>
              </a:r>
              <a:endParaRPr lang="ru-RU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28408" y="4528230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</a:rPr>
                <a:t>6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45105" y="5606141"/>
              <a:ext cx="647700" cy="630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 flipV="1">
              <a:off x="876626" y="5677560"/>
              <a:ext cx="0" cy="476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57603" y="5629079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en-US" sz="3200" dirty="0"/>
                <a:t>2</a:t>
              </a:r>
              <a:endParaRPr lang="ru-RU" sz="3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3233" y="5092785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en-US" sz="3200" dirty="0"/>
                <a:t>s</a:t>
              </a:r>
              <a:endParaRPr lang="ru-RU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21138" y="5782110"/>
              <a:ext cx="930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uk-UA" sz="3200" dirty="0" smtClean="0"/>
                <a:t>…</a:t>
              </a:r>
              <a:r>
                <a:rPr lang="en-US" sz="3200" dirty="0" smtClean="0"/>
                <a:t>2s</a:t>
              </a:r>
              <a:endParaRPr lang="ru-RU" sz="3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50744" y="5567194"/>
              <a:ext cx="449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/>
                <a:t> 2</a:t>
              </a:r>
              <a:endParaRPr lang="ru-RU" sz="2800" dirty="0"/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1066322" y="5701468"/>
              <a:ext cx="0" cy="458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Прямоугольник 52"/>
            <p:cNvSpPr/>
            <p:nvPr/>
          </p:nvSpPr>
          <p:spPr>
            <a:xfrm>
              <a:off x="1430268" y="5606141"/>
              <a:ext cx="647700" cy="630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728340" y="5606140"/>
              <a:ext cx="647700" cy="630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080640" y="5606140"/>
              <a:ext cx="647700" cy="630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V="1">
              <a:off x="3086273" y="5677560"/>
              <a:ext cx="0" cy="476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113992" y="5040700"/>
              <a:ext cx="4940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pl-PL" sz="3200" dirty="0"/>
                <a:t>p</a:t>
              </a:r>
              <a:endParaRPr lang="ru-RU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82569" y="5786642"/>
              <a:ext cx="7024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en-US" sz="3200" dirty="0"/>
                <a:t>2</a:t>
              </a:r>
              <a:r>
                <a:rPr lang="uk-UA" sz="3200" dirty="0" smtClean="0"/>
                <a:t>р</a:t>
              </a:r>
              <a:endParaRPr lang="ru-RU" sz="3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4382" y="5586038"/>
              <a:ext cx="449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/>
                <a:t> </a:t>
              </a:r>
              <a:r>
                <a:rPr lang="en-US" sz="2800" dirty="0"/>
                <a:t>4</a:t>
              </a:r>
              <a:endParaRPr lang="ru-RU" sz="2800" dirty="0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flipV="1">
              <a:off x="1683403" y="5677560"/>
              <a:ext cx="0" cy="476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V="1">
              <a:off x="2316462" y="5677560"/>
              <a:ext cx="0" cy="476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1868821" y="5701702"/>
              <a:ext cx="0" cy="458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Дуга 63"/>
            <p:cNvSpPr/>
            <p:nvPr/>
          </p:nvSpPr>
          <p:spPr>
            <a:xfrm rot="2974940">
              <a:off x="225013" y="3138032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Дуга 65"/>
            <p:cNvSpPr/>
            <p:nvPr/>
          </p:nvSpPr>
          <p:spPr>
            <a:xfrm rot="2974940">
              <a:off x="677281" y="3127193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5510" y="3201550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</a:t>
              </a:r>
              <a:endParaRPr lang="ru-RU" sz="2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-88790" y="376695"/>
            <a:ext cx="3202968" cy="2557391"/>
            <a:chOff x="-88790" y="376695"/>
            <a:chExt cx="3202968" cy="2557391"/>
          </a:xfrm>
        </p:grpSpPr>
        <p:sp>
          <p:nvSpPr>
            <p:cNvPr id="4" name="Овал 3"/>
            <p:cNvSpPr/>
            <p:nvPr/>
          </p:nvSpPr>
          <p:spPr>
            <a:xfrm>
              <a:off x="826010" y="767327"/>
              <a:ext cx="923925" cy="8854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5276" y="901136"/>
              <a:ext cx="806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 smtClean="0"/>
                <a:t>+1</a:t>
              </a:r>
              <a:r>
                <a:rPr lang="en-US" sz="3200" dirty="0"/>
                <a:t>2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54365" y="1660844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</a:rPr>
                <a:t>2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68966" y="2265457"/>
              <a:ext cx="647700" cy="630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V="1">
              <a:off x="1321711" y="2319646"/>
              <a:ext cx="0" cy="476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2936" y="2311334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en-US" sz="3200" dirty="0"/>
                <a:t>3</a:t>
              </a:r>
              <a:endParaRPr lang="ru-RU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51173" y="1771441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en-US" sz="3200" dirty="0"/>
                <a:t>s</a:t>
              </a:r>
              <a:endParaRPr lang="ru-RU" sz="3200" dirty="0"/>
            </a:p>
          </p:txBody>
        </p:sp>
        <p:sp>
          <p:nvSpPr>
            <p:cNvPr id="17" name="Дуга 16"/>
            <p:cNvSpPr/>
            <p:nvPr/>
          </p:nvSpPr>
          <p:spPr>
            <a:xfrm rot="2974940">
              <a:off x="1096511" y="270298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24769" y="2349311"/>
              <a:ext cx="5533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3</a:t>
              </a:r>
              <a:r>
                <a:rPr lang="en-US" sz="3200" dirty="0" smtClean="0"/>
                <a:t>s</a:t>
              </a:r>
              <a:endParaRPr lang="ru-RU" sz="3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38194" y="2155181"/>
              <a:ext cx="449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/>
                <a:t> </a:t>
              </a:r>
              <a:r>
                <a:rPr lang="en-US" sz="2800" dirty="0"/>
                <a:t>2</a:t>
              </a:r>
              <a:endParaRPr lang="ru-RU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510" y="376695"/>
              <a:ext cx="591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Mg</a:t>
              </a:r>
              <a:endParaRPr lang="ru-RU" sz="2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32517" y="165674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2</a:t>
              </a:r>
              <a:endParaRPr lang="ru-RU" sz="3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109712" y="1656746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8</a:t>
              </a:r>
              <a:endParaRPr lang="ru-RU" sz="3200" dirty="0"/>
            </a:p>
          </p:txBody>
        </p:sp>
        <p:sp>
          <p:nvSpPr>
            <p:cNvPr id="76" name="Дуга 75"/>
            <p:cNvSpPr/>
            <p:nvPr/>
          </p:nvSpPr>
          <p:spPr>
            <a:xfrm rot="2974940">
              <a:off x="172604" y="267849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2974940">
              <a:off x="639702" y="265013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>
              <a:off x="1497051" y="2356618"/>
              <a:ext cx="0" cy="458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3661620" y="529079"/>
            <a:ext cx="4216811" cy="1742651"/>
            <a:chOff x="3661620" y="529079"/>
            <a:chExt cx="4216811" cy="1742651"/>
          </a:xfrm>
        </p:grpSpPr>
        <p:sp>
          <p:nvSpPr>
            <p:cNvPr id="21" name="TextBox 20"/>
            <p:cNvSpPr txBox="1"/>
            <p:nvPr/>
          </p:nvSpPr>
          <p:spPr>
            <a:xfrm>
              <a:off x="4487079" y="89738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45811" y="585071"/>
              <a:ext cx="18181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Mg</a:t>
              </a:r>
              <a:endParaRPr lang="ru-RU" sz="9600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143261" y="1219796"/>
              <a:ext cx="130629" cy="1393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620900" y="1953221"/>
              <a:ext cx="130629" cy="13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89124" y="619066"/>
              <a:ext cx="100059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O</a:t>
              </a:r>
              <a:endParaRPr lang="ru-RU" sz="9600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7334592" y="1486900"/>
              <a:ext cx="130629" cy="13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6908406" y="685421"/>
              <a:ext cx="130629" cy="13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6555586" y="685421"/>
              <a:ext cx="130629" cy="13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331921" y="1230905"/>
              <a:ext cx="130629" cy="13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855003" y="1942580"/>
              <a:ext cx="130629" cy="1393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10800000">
              <a:off x="7036534" y="702070"/>
              <a:ext cx="84189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600" dirty="0" smtClean="0"/>
                <a:t>[ </a:t>
              </a:r>
              <a:endParaRPr lang="ru-RU" sz="9600" dirty="0"/>
            </a:p>
          </p:txBody>
        </p:sp>
        <p:sp>
          <p:nvSpPr>
            <p:cNvPr id="81" name="Прямоугольник 80"/>
            <p:cNvSpPr/>
            <p:nvPr/>
          </p:nvSpPr>
          <p:spPr>
            <a:xfrm rot="10800000">
              <a:off x="5235109" y="702070"/>
              <a:ext cx="84189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600" dirty="0" smtClean="0"/>
                <a:t>[ </a:t>
              </a:r>
              <a:endParaRPr lang="ru-RU" sz="96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759406" y="529079"/>
              <a:ext cx="84189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600" dirty="0" smtClean="0"/>
                <a:t>[ </a:t>
              </a:r>
              <a:endParaRPr lang="ru-RU" sz="9600" dirty="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3661620" y="529079"/>
              <a:ext cx="84189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600" dirty="0" smtClean="0"/>
                <a:t>[ </a:t>
              </a:r>
              <a:endParaRPr lang="ru-RU" sz="9600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6146780" y="1499687"/>
              <a:ext cx="130629" cy="13933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217824" y="2631383"/>
            <a:ext cx="6834840" cy="3477875"/>
          </a:xfrm>
          <a:prstGeom prst="rect">
            <a:avLst/>
          </a:prstGeom>
          <a:solidFill>
            <a:srgbClr val="4AB0A6"/>
          </a:solidFill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   Правило 2.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Метали мають позитивний  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ступінь окиснення, часто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його числове значення 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збігається з номером групи </a:t>
            </a:r>
            <a:endParaRPr lang="ru-RU" sz="4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4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6" grpId="0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006" y="175566"/>
            <a:ext cx="11756571" cy="2123658"/>
          </a:xfrm>
          <a:prstGeom prst="rect">
            <a:avLst/>
          </a:prstGeom>
          <a:solidFill>
            <a:srgbClr val="4AB0A6"/>
          </a:solidFill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    Правило 3.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Ступінь окиснення </a:t>
            </a:r>
            <a:r>
              <a:rPr lang="uk-UA" sz="44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оксигену</a:t>
            </a:r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майже завжди -2, окрім  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  <a:r>
              <a:rPr lang="uk-UA" sz="44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сполук</a:t>
            </a:r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  <a:r>
              <a:rPr lang="en-US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OF</a:t>
            </a:r>
            <a:r>
              <a:rPr lang="en-US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2</a:t>
            </a:r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,</a:t>
            </a:r>
            <a:r>
              <a:rPr lang="en-US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H</a:t>
            </a:r>
            <a:r>
              <a:rPr lang="en-US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O</a:t>
            </a:r>
            <a:r>
              <a:rPr lang="en-US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2</a:t>
            </a:r>
            <a:r>
              <a:rPr lang="uk-U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O</a:t>
            </a:r>
            <a:r>
              <a:rPr lang="en-US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2</a:t>
            </a:r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52703" y="3006876"/>
            <a:ext cx="11512874" cy="3470495"/>
            <a:chOff x="452703" y="3006876"/>
            <a:chExt cx="11512874" cy="3470495"/>
          </a:xfrm>
        </p:grpSpPr>
        <p:sp>
          <p:nvSpPr>
            <p:cNvPr id="3" name="TextBox 2"/>
            <p:cNvSpPr txBox="1"/>
            <p:nvPr/>
          </p:nvSpPr>
          <p:spPr>
            <a:xfrm>
              <a:off x="3100944" y="3174300"/>
              <a:ext cx="19175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OF</a:t>
              </a:r>
              <a:r>
                <a:rPr lang="en-US" sz="5400" dirty="0" smtClean="0"/>
                <a:t>2</a:t>
              </a:r>
              <a:endParaRPr lang="ru-RU" sz="5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12166" y="3006878"/>
              <a:ext cx="6783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+</a:t>
              </a:r>
              <a:r>
                <a:rPr lang="en-US" sz="36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703" y="3174300"/>
              <a:ext cx="19175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600" dirty="0" smtClean="0"/>
                <a:t>S</a:t>
              </a:r>
              <a:r>
                <a:rPr lang="en-US" sz="9600" dirty="0" smtClean="0"/>
                <a:t>O</a:t>
              </a:r>
              <a:r>
                <a:rPr lang="pl-PL" sz="5400" dirty="0" smtClean="0"/>
                <a:t>3</a:t>
              </a:r>
              <a:endParaRPr lang="ru-RU" sz="5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94653" y="3006879"/>
              <a:ext cx="5693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6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</a:t>
              </a:r>
              <a:r>
                <a:rPr lang="en-US" sz="36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49185" y="3174300"/>
              <a:ext cx="247054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H</a:t>
              </a:r>
              <a:r>
                <a:rPr lang="en-US" sz="5400" dirty="0" smtClean="0"/>
                <a:t>2</a:t>
              </a:r>
              <a:r>
                <a:rPr lang="en-US" sz="9600" dirty="0" smtClean="0"/>
                <a:t>O</a:t>
              </a:r>
              <a:r>
                <a:rPr lang="en-US" sz="5400" dirty="0" smtClean="0"/>
                <a:t>2</a:t>
              </a:r>
              <a:endParaRPr lang="ru-RU" sz="5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77872" y="3179760"/>
              <a:ext cx="308770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Na</a:t>
              </a:r>
              <a:r>
                <a:rPr lang="en-US" sz="5400" dirty="0" smtClean="0"/>
                <a:t>2</a:t>
              </a:r>
              <a:r>
                <a:rPr lang="en-US" sz="9600" dirty="0" smtClean="0"/>
                <a:t>O</a:t>
              </a:r>
              <a:r>
                <a:rPr lang="en-US" sz="5400" dirty="0" smtClean="0"/>
                <a:t>2</a:t>
              </a:r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80585" y="3006877"/>
              <a:ext cx="5693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-1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914128" y="3006876"/>
              <a:ext cx="5693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-1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9915" y="4528284"/>
              <a:ext cx="1949087" cy="1949087"/>
            </a:xfrm>
            <a:prstGeom prst="rect">
              <a:avLst/>
            </a:prstGeom>
          </p:spPr>
        </p:pic>
        <p:pic>
          <p:nvPicPr>
            <p:cNvPr id="1026" name="Picture 2" descr="disodium peroxide (CAS 1313-60-6) - Chemical &amp; Physical Properties by Chemé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43" b="24649"/>
            <a:stretch/>
          </p:blipFill>
          <p:spPr bwMode="auto">
            <a:xfrm>
              <a:off x="9059373" y="4850143"/>
              <a:ext cx="2724702" cy="130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OF2 lewis structure, molecular or electron geometry, polar or non-polar?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166" y="5015180"/>
              <a:ext cx="1200712" cy="975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278" y="4440413"/>
              <a:ext cx="1794481" cy="1794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811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866" y="163786"/>
            <a:ext cx="8059403" cy="2123658"/>
          </a:xfrm>
          <a:prstGeom prst="rect">
            <a:avLst/>
          </a:prstGeom>
          <a:solidFill>
            <a:srgbClr val="4AB0A6"/>
          </a:solidFill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   Правило </a:t>
            </a:r>
            <a:r>
              <a:rPr lang="en-US" sz="4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4</a:t>
            </a:r>
            <a:r>
              <a:rPr lang="uk-UA" sz="44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. </a:t>
            </a:r>
          </a:p>
          <a:p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У простих речовинах атоми мають </a:t>
            </a:r>
          </a:p>
          <a:p>
            <a:r>
              <a:rPr lang="uk-UA" sz="44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uk-UA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ступінь окиснення О</a:t>
            </a:r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9866" y="2658534"/>
            <a:ext cx="11224864" cy="3728931"/>
            <a:chOff x="239866" y="2658534"/>
            <a:chExt cx="11224864" cy="3728931"/>
          </a:xfrm>
        </p:grpSpPr>
        <p:sp>
          <p:nvSpPr>
            <p:cNvPr id="5" name="TextBox 4"/>
            <p:cNvSpPr txBox="1"/>
            <p:nvPr/>
          </p:nvSpPr>
          <p:spPr>
            <a:xfrm>
              <a:off x="801046" y="2860746"/>
              <a:ext cx="13516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O</a:t>
              </a:r>
              <a:r>
                <a:rPr lang="uk-UA" sz="5400" dirty="0"/>
                <a:t>2</a:t>
              </a:r>
              <a:endParaRPr lang="ru-RU" sz="5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95903" y="2860746"/>
              <a:ext cx="133081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/>
                <a:t>N</a:t>
              </a:r>
              <a:r>
                <a:rPr lang="uk-UA" sz="5400" dirty="0" smtClean="0"/>
                <a:t>2</a:t>
              </a:r>
              <a:endParaRPr lang="ru-RU" sz="5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9922" y="2860746"/>
              <a:ext cx="14750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Cl</a:t>
              </a:r>
              <a:r>
                <a:rPr lang="uk-UA" sz="5400" dirty="0" smtClean="0"/>
                <a:t>2</a:t>
              </a:r>
              <a:endParaRPr lang="ru-RU" sz="5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94920" y="2860746"/>
              <a:ext cx="82426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/>
                <a:t>K</a:t>
              </a:r>
              <a:endParaRPr lang="ru-RU" sz="5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73969" y="2860746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/>
                <a:t>S</a:t>
              </a:r>
              <a:endParaRPr lang="ru-RU" sz="5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430491" y="2658536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07389" y="2658536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24638" y="2658535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835178" y="2658535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049232" y="2658534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866" y="4006215"/>
              <a:ext cx="2381250" cy="238125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405" y="4125277"/>
              <a:ext cx="2143125" cy="214312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0611" y="4006215"/>
              <a:ext cx="2381250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104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271" y="688841"/>
            <a:ext cx="5587702" cy="36116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551" y="6575128"/>
            <a:ext cx="1356044" cy="27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40" y="26643"/>
            <a:ext cx="1011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4AB0A6"/>
                </a:solidFill>
                <a:latin typeface="Monotype Corsiva" panose="03010101010201010101" pitchFamily="66" charset="0"/>
              </a:rPr>
              <a:t>У хімічних формулах зазвичай на перше місце ставлять </a:t>
            </a:r>
          </a:p>
          <a:p>
            <a:r>
              <a:rPr lang="uk-UA" sz="3600" dirty="0" smtClean="0">
                <a:solidFill>
                  <a:srgbClr val="4AB0A6"/>
                </a:solidFill>
                <a:latin typeface="Monotype Corsiva" panose="03010101010201010101" pitchFamily="66" charset="0"/>
              </a:rPr>
              <a:t>менш електронегативний елемент</a:t>
            </a:r>
            <a:endParaRPr lang="ru-RU" sz="3600" dirty="0">
              <a:solidFill>
                <a:srgbClr val="4AB0A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7225" y="4832408"/>
            <a:ext cx="2707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Ag</a:t>
            </a:r>
            <a:r>
              <a:rPr lang="en-US" sz="5400" dirty="0" smtClean="0"/>
              <a:t>2</a:t>
            </a:r>
            <a:r>
              <a:rPr lang="pl-PL" sz="9600" dirty="0" smtClean="0"/>
              <a:t>S</a:t>
            </a:r>
            <a:r>
              <a:rPr lang="uk-UA" sz="5400" dirty="0" smtClean="0"/>
              <a:t>  </a:t>
            </a:r>
            <a:endParaRPr lang="ru-RU" sz="54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25152" y="1519312"/>
            <a:ext cx="5040893" cy="2785683"/>
            <a:chOff x="325152" y="1519312"/>
            <a:chExt cx="5040893" cy="2785683"/>
          </a:xfrm>
        </p:grpSpPr>
        <p:sp>
          <p:nvSpPr>
            <p:cNvPr id="37" name="Овал 36"/>
            <p:cNvSpPr/>
            <p:nvPr/>
          </p:nvSpPr>
          <p:spPr>
            <a:xfrm>
              <a:off x="1239952" y="1760232"/>
              <a:ext cx="923925" cy="8854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09218" y="1894041"/>
              <a:ext cx="806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 smtClean="0"/>
                <a:t>+1</a:t>
              </a:r>
              <a:r>
                <a:rPr lang="en-US" sz="3200" dirty="0"/>
                <a:t>6</a:t>
              </a:r>
              <a:endParaRPr lang="ru-RU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68307" y="2653749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</a:rPr>
                <a:t>6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134191" y="3538814"/>
              <a:ext cx="647700" cy="630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flipV="1">
              <a:off x="1386936" y="3593003"/>
              <a:ext cx="0" cy="476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47186" y="355831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en-US" sz="3200" dirty="0"/>
                <a:t>3</a:t>
              </a:r>
              <a:endParaRPr lang="ru-RU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6398" y="3044798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en-US" sz="3200" dirty="0"/>
                <a:t>s</a:t>
              </a:r>
              <a:endParaRPr lang="ru-RU" sz="3200" dirty="0"/>
            </a:p>
          </p:txBody>
        </p:sp>
        <p:sp>
          <p:nvSpPr>
            <p:cNvPr id="44" name="Дуга 43"/>
            <p:cNvSpPr/>
            <p:nvPr/>
          </p:nvSpPr>
          <p:spPr>
            <a:xfrm rot="2974940">
              <a:off x="1510453" y="1263203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7841" y="1595841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</a:t>
              </a:r>
              <a:endParaRPr lang="ru-RU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46459" y="2649652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2</a:t>
              </a:r>
              <a:endParaRPr lang="ru-RU" sz="3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23654" y="2649651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8</a:t>
              </a:r>
              <a:endParaRPr lang="ru-RU" sz="3200" dirty="0"/>
            </a:p>
          </p:txBody>
        </p:sp>
        <p:sp>
          <p:nvSpPr>
            <p:cNvPr id="50" name="Дуга 49"/>
            <p:cNvSpPr/>
            <p:nvPr/>
          </p:nvSpPr>
          <p:spPr>
            <a:xfrm rot="2974940">
              <a:off x="586546" y="1260754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Дуга 50"/>
            <p:cNvSpPr/>
            <p:nvPr/>
          </p:nvSpPr>
          <p:spPr>
            <a:xfrm rot="2974940">
              <a:off x="1053644" y="1257918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1562276" y="3629975"/>
              <a:ext cx="0" cy="458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823639" y="3715688"/>
              <a:ext cx="930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uk-UA" sz="3200" dirty="0" smtClean="0"/>
                <a:t>…</a:t>
              </a:r>
              <a:r>
                <a:rPr lang="en-US" sz="3200" dirty="0"/>
                <a:t>3</a:t>
              </a:r>
              <a:r>
                <a:rPr lang="en-US" sz="3200" dirty="0" smtClean="0"/>
                <a:t>s</a:t>
              </a:r>
              <a:endParaRPr lang="ru-RU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53245" y="3500772"/>
              <a:ext cx="449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/>
                <a:t> 2</a:t>
              </a:r>
              <a:endParaRPr lang="ru-RU" sz="28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932769" y="3539719"/>
              <a:ext cx="647700" cy="630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230841" y="3539718"/>
              <a:ext cx="647700" cy="630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583141" y="3539718"/>
              <a:ext cx="647700" cy="630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 стрелкой 57"/>
            <p:cNvCxnSpPr/>
            <p:nvPr/>
          </p:nvCxnSpPr>
          <p:spPr>
            <a:xfrm flipV="1">
              <a:off x="3588774" y="3611138"/>
              <a:ext cx="0" cy="476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616493" y="2974278"/>
              <a:ext cx="4940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pl-PL" sz="3200" dirty="0"/>
                <a:t>p</a:t>
              </a:r>
              <a:endParaRPr lang="ru-RU" sz="3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85070" y="3720220"/>
              <a:ext cx="7024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uk-UA" sz="3200" dirty="0" smtClean="0"/>
                <a:t>3</a:t>
              </a:r>
              <a:r>
                <a:rPr lang="uk-UA" sz="3200" dirty="0"/>
                <a:t>р</a:t>
              </a:r>
              <a:endParaRPr lang="ru-RU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16883" y="3519616"/>
              <a:ext cx="449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/>
                <a:t> </a:t>
              </a:r>
              <a:r>
                <a:rPr lang="en-US" sz="2800" dirty="0"/>
                <a:t>4</a:t>
              </a:r>
              <a:endParaRPr lang="ru-RU" sz="2800" dirty="0"/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 flipV="1">
              <a:off x="2153872" y="3611138"/>
              <a:ext cx="0" cy="476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V="1">
              <a:off x="2818963" y="3611138"/>
              <a:ext cx="0" cy="476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2339290" y="3635280"/>
              <a:ext cx="0" cy="458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7605519" y="4632019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24720" y="4268365"/>
            <a:ext cx="4101860" cy="2426091"/>
            <a:chOff x="224720" y="4268365"/>
            <a:chExt cx="4101860" cy="2426091"/>
          </a:xfrm>
        </p:grpSpPr>
        <p:sp>
          <p:nvSpPr>
            <p:cNvPr id="5" name="Овал 4"/>
            <p:cNvSpPr/>
            <p:nvPr/>
          </p:nvSpPr>
          <p:spPr>
            <a:xfrm>
              <a:off x="1139520" y="4527697"/>
              <a:ext cx="923925" cy="8854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08786" y="4661506"/>
              <a:ext cx="806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 smtClean="0"/>
                <a:t>+</a:t>
              </a:r>
              <a:r>
                <a:rPr lang="en-US" sz="3200" dirty="0" smtClean="0"/>
                <a:t>47</a:t>
              </a:r>
              <a:endParaRPr lang="ru-RU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65710" y="5421214"/>
              <a:ext cx="6944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</a:rPr>
                <a:t>18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82476" y="6025827"/>
              <a:ext cx="647700" cy="6306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1712533" y="6077837"/>
              <a:ext cx="0" cy="476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96446" y="6071704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en-US" sz="3200" dirty="0"/>
                <a:t>5</a:t>
              </a:r>
              <a:endParaRPr lang="ru-RU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4683" y="5531811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</a:t>
              </a:r>
              <a:r>
                <a:rPr lang="en-US" sz="3200" dirty="0"/>
                <a:t>s</a:t>
              </a:r>
              <a:endParaRPr lang="ru-RU" sz="3200" dirty="0"/>
            </a:p>
          </p:txBody>
        </p:sp>
        <p:sp>
          <p:nvSpPr>
            <p:cNvPr id="12" name="Дуга 11"/>
            <p:cNvSpPr/>
            <p:nvPr/>
          </p:nvSpPr>
          <p:spPr>
            <a:xfrm rot="2974940">
              <a:off x="1851331" y="4012534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8279" y="6109681"/>
              <a:ext cx="5533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3</a:t>
              </a:r>
              <a:r>
                <a:rPr lang="en-US" sz="3200" dirty="0" smtClean="0"/>
                <a:t>s</a:t>
              </a:r>
              <a:endParaRPr lang="ru-RU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1704" y="5915551"/>
              <a:ext cx="449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/>
                <a:t> </a:t>
              </a:r>
              <a:r>
                <a:rPr lang="en-US" sz="2800" dirty="0"/>
                <a:t>1</a:t>
              </a:r>
              <a:endParaRPr lang="ru-RU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245" y="4360907"/>
              <a:ext cx="506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Ag</a:t>
              </a:r>
              <a:endParaRPr lang="ru-RU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6027" y="5417117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2</a:t>
              </a:r>
              <a:endParaRPr lang="ru-RU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23222" y="5417116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/>
                <a:t> 8</a:t>
              </a:r>
              <a:endParaRPr lang="ru-RU" sz="3200" dirty="0"/>
            </a:p>
          </p:txBody>
        </p:sp>
        <p:sp>
          <p:nvSpPr>
            <p:cNvPr id="18" name="Дуга 17"/>
            <p:cNvSpPr/>
            <p:nvPr/>
          </p:nvSpPr>
          <p:spPr>
            <a:xfrm rot="2974940">
              <a:off x="486114" y="4028219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 rot="2974940">
              <a:off x="953212" y="4025383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Дуга 66"/>
            <p:cNvSpPr/>
            <p:nvPr/>
          </p:nvSpPr>
          <p:spPr>
            <a:xfrm rot="2974940">
              <a:off x="2308913" y="4006971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75694" y="5429418"/>
              <a:ext cx="486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</a:rPr>
                <a:t>1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69" name="Дуга 68"/>
            <p:cNvSpPr/>
            <p:nvPr/>
          </p:nvSpPr>
          <p:spPr>
            <a:xfrm rot="2974940">
              <a:off x="1418760" y="4030231"/>
              <a:ext cx="1756273" cy="2279061"/>
            </a:xfrm>
            <a:prstGeom prst="arc">
              <a:avLst>
                <a:gd name="adj1" fmla="val 16317891"/>
                <a:gd name="adj2" fmla="val 1987543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55823" y="5417116"/>
              <a:ext cx="6944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smtClean="0"/>
                <a:t>18</a:t>
              </a:r>
              <a:endParaRPr lang="ru-RU" sz="3200" dirty="0"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6579323" y="4632019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849" y="4363404"/>
            <a:ext cx="2381250" cy="238125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9524147" y="2243637"/>
            <a:ext cx="257452" cy="3906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10883910" y="1503423"/>
            <a:ext cx="399608" cy="3906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7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6" grpId="0"/>
      <p:bldP spid="71" grpId="0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699</Words>
  <Application>Microsoft Office PowerPoint</Application>
  <PresentationFormat>Широкоэкранный</PresentationFormat>
  <Paragraphs>209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Monotype Corsiva</vt:lpstr>
      <vt:lpstr>Times New Roman</vt:lpstr>
      <vt:lpstr>Тема Office</vt:lpstr>
      <vt:lpstr>Презентация PowerPoint</vt:lpstr>
      <vt:lpstr>Поширення і використання з комерційною метою заборонено автором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Chychkovska Tetiana</dc:creator>
  <cp:lastModifiedBy>Chychkovska Tetiana</cp:lastModifiedBy>
  <cp:revision>22</cp:revision>
  <dcterms:created xsi:type="dcterms:W3CDTF">2023-11-28T17:58:50Z</dcterms:created>
  <dcterms:modified xsi:type="dcterms:W3CDTF">2023-11-29T22:18:14Z</dcterms:modified>
</cp:coreProperties>
</file>