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7" r:id="rId2"/>
    <p:sldId id="258" r:id="rId3"/>
    <p:sldId id="271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82" r:id="rId12"/>
    <p:sldId id="283" r:id="rId13"/>
    <p:sldId id="293" r:id="rId14"/>
    <p:sldId id="285" r:id="rId15"/>
  </p:sldIdLst>
  <p:sldSz cx="9144000" cy="5143500" type="screen16x9"/>
  <p:notesSz cx="6858000" cy="9144000"/>
  <p:embeddedFontLst>
    <p:embeddedFont>
      <p:font typeface="Alegreya" panose="020B0604020202020204" charset="0"/>
      <p:regular r:id="rId17"/>
      <p:bold r:id="rId18"/>
      <p:italic r:id="rId19"/>
      <p:boldItalic r:id="rId20"/>
    </p:embeddedFont>
    <p:embeddedFont>
      <p:font typeface="Segoe Print" panose="02000600000000000000" pitchFamily="2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4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C92"/>
    <a:srgbClr val="EDFDBB"/>
    <a:srgbClr val="FD95E9"/>
    <a:srgbClr val="FEC2C2"/>
    <a:srgbClr val="94EAFE"/>
    <a:srgbClr val="F5FEDA"/>
    <a:srgbClr val="C3F818"/>
    <a:srgbClr val="FF99CC"/>
    <a:srgbClr val="EBF7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86" autoAdjust="0"/>
  </p:normalViewPr>
  <p:slideViewPr>
    <p:cSldViewPr snapToGrid="0">
      <p:cViewPr varScale="1">
        <p:scale>
          <a:sx n="103" d="100"/>
          <a:sy n="103" d="100"/>
        </p:scale>
        <p:origin x="874" y="72"/>
      </p:cViewPr>
      <p:guideLst>
        <p:guide orient="horz" pos="1620"/>
        <p:guide pos="28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d076c581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d076c581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3448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902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902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3834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d9fd8831e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d9fd8831e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pic>
        <p:nvPicPr>
          <p:cNvPr id="49" name="Google Shape;49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2450"/>
            <a:ext cx="1611475" cy="31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pic>
        <p:nvPicPr>
          <p:cNvPr id="7" name="Google Shape;7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231350" y="59950"/>
            <a:ext cx="866431" cy="393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em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kants\Pictures\Screenshots\Знімок екрана (119).png"/>
          <p:cNvPicPr>
            <a:picLocks noChangeAspect="1" noChangeArrowheads="1"/>
          </p:cNvPicPr>
          <p:nvPr/>
        </p:nvPicPr>
        <p:blipFill>
          <a:blip r:embed="rId3"/>
          <a:srcRect l="30820" t="27083" r="9736" b="18229"/>
          <a:stretch>
            <a:fillRect/>
          </a:stretch>
        </p:blipFill>
        <p:spPr bwMode="auto">
          <a:xfrm>
            <a:off x="1522535" y="1424022"/>
            <a:ext cx="6801660" cy="3637589"/>
          </a:xfrm>
          <a:prstGeom prst="rect">
            <a:avLst/>
          </a:prstGeom>
          <a:noFill/>
        </p:spPr>
      </p:pic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9649" y="610600"/>
            <a:ext cx="6546757" cy="813422"/>
          </a:xfrm>
          <a:prstGeom prst="roundRect">
            <a:avLst>
              <a:gd name="adj" fmla="val 25677"/>
            </a:avLst>
          </a:prstGeom>
          <a:noFill/>
          <a:ln>
            <a:noFill/>
          </a:ln>
        </p:spPr>
      </p:pic>
      <p:sp>
        <p:nvSpPr>
          <p:cNvPr id="74" name="Google Shape;74;p14"/>
          <p:cNvSpPr txBox="1"/>
          <p:nvPr/>
        </p:nvSpPr>
        <p:spPr>
          <a:xfrm>
            <a:off x="1608083" y="962387"/>
            <a:ext cx="30000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solidFill>
                  <a:schemeClr val="lt1"/>
                </a:solidFill>
              </a:rPr>
              <a:t>ПРОЄКТИ</a:t>
            </a:r>
            <a:endParaRPr sz="1800" b="1" dirty="0">
              <a:solidFill>
                <a:schemeClr val="lt1"/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568543" y="686939"/>
            <a:ext cx="65467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10. РОЗМНОЖЕННЯ ТА РОЗВИТОК ЛЮДИНИ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65" y="449951"/>
            <a:ext cx="1587518" cy="1374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/>
        </p:nvSpPr>
        <p:spPr>
          <a:xfrm>
            <a:off x="1931469" y="63798"/>
            <a:ext cx="655491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§ 60. Будова та функції репродуктивної системи людини 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100" name="Google Shape;100;p16"/>
          <p:cNvCxnSpPr/>
          <p:nvPr/>
        </p:nvCxnSpPr>
        <p:spPr>
          <a:xfrm rot="10800000" flipH="1">
            <a:off x="1777522" y="494397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" name="Google Shape;99;p16"/>
          <p:cNvSpPr txBox="1"/>
          <p:nvPr/>
        </p:nvSpPr>
        <p:spPr>
          <a:xfrm>
            <a:off x="2437388" y="533271"/>
            <a:ext cx="477502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Яка будова жіночих статевих органів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1092511" y="1096327"/>
            <a:ext cx="6994585" cy="923330"/>
          </a:xfrm>
          <a:prstGeom prst="rect">
            <a:avLst/>
          </a:prstGeom>
          <a:solidFill>
            <a:srgbClr val="FEC2C2"/>
          </a:solidFill>
          <a:ln>
            <a:solidFill>
              <a:srgbClr val="FD95E9"/>
            </a:solidFill>
          </a:ln>
        </p:spPr>
        <p:txBody>
          <a:bodyPr wrap="square">
            <a:spAutoFit/>
          </a:bodyPr>
          <a:lstStyle/>
          <a:p>
            <a:r>
              <a:rPr lang="uk-UA" sz="1800">
                <a:latin typeface="Alegreya" charset="0"/>
              </a:rPr>
              <a:t>До репродуктивної системи жінок належать також молочні залози – парні органи, у яких утворюється молоко в період вигодовування немовлят</a:t>
            </a:r>
            <a:endParaRPr lang="uk-UA" sz="2000">
              <a:latin typeface="Alegreya" charset="0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629392" y="2555008"/>
            <a:ext cx="5498276" cy="830997"/>
          </a:xfrm>
          <a:prstGeom prst="rect">
            <a:avLst/>
          </a:prstGeom>
          <a:solidFill>
            <a:srgbClr val="EDFDBB"/>
          </a:solidFill>
          <a:ln>
            <a:solidFill>
              <a:srgbClr val="E3FC9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Alegreya" charset="0"/>
              </a:rPr>
              <a:t>У разі недотримання гігієнічних норм у дівчат (жінок) можливі запальні процеси статевих органів. Якщо таке запалення виникає, потрібно негайно звернутися до лікаря.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783613" y="3875144"/>
            <a:ext cx="4310902" cy="830997"/>
          </a:xfrm>
          <a:prstGeom prst="rect">
            <a:avLst/>
          </a:prstGeom>
          <a:solidFill>
            <a:srgbClr val="EDFDBB"/>
          </a:solidFill>
          <a:ln>
            <a:solidFill>
              <a:srgbClr val="E3FC9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Alegreya" charset="0"/>
              </a:rPr>
              <a:t>Якщо зволікати з лікуванням, хвороба набуває хронічної форми, яку вилікувати набагато важче</a:t>
            </a:r>
          </a:p>
        </p:txBody>
      </p:sp>
      <p:pic>
        <p:nvPicPr>
          <p:cNvPr id="36866" name="Picture 2" descr="Стокова ілюстрація Гендерна Ікона Хлопчика І Дівчинки Логотип Чоловічий І  Жіночий Знак Чоловічий І Жіночий Синьорожевий Символ Виділені На Білому Тлі  Вект — Завантажте зображення зараз - iStock"/>
          <p:cNvPicPr>
            <a:picLocks noChangeAspect="1" noChangeArrowheads="1"/>
          </p:cNvPicPr>
          <p:nvPr/>
        </p:nvPicPr>
        <p:blipFill>
          <a:blip r:embed="rId3">
            <a:lum bright="6000" contrast="3000"/>
          </a:blip>
          <a:srcRect t="15249" r="56017" b="9838"/>
          <a:stretch>
            <a:fillRect/>
          </a:stretch>
        </p:blipFill>
        <p:spPr bwMode="auto">
          <a:xfrm>
            <a:off x="6269065" y="2315689"/>
            <a:ext cx="2138665" cy="25888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2952867" y="683730"/>
            <a:ext cx="3303086" cy="338554"/>
          </a:xfrm>
          <a:prstGeom prst="rect">
            <a:avLst/>
          </a:prstGeom>
          <a:solidFill>
            <a:srgbClr val="FEC2C2"/>
          </a:solidFill>
          <a:ln>
            <a:solidFill>
              <a:srgbClr val="FD95E9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62718254-6561-4934-9459-755361EF535C}"/>
              </a:ext>
            </a:extLst>
          </p:cNvPr>
          <p:cNvGrpSpPr/>
          <p:nvPr/>
        </p:nvGrpSpPr>
        <p:grpSpPr>
          <a:xfrm>
            <a:off x="261305" y="1321999"/>
            <a:ext cx="8668306" cy="3568303"/>
            <a:chOff x="339681" y="1516847"/>
            <a:chExt cx="8182642" cy="2911733"/>
          </a:xfrm>
          <a:solidFill>
            <a:srgbClr val="FEC2C2"/>
          </a:solidFill>
        </p:grpSpPr>
        <p:sp>
          <p:nvSpPr>
            <p:cNvPr id="29" name="Прямокутник 28"/>
            <p:cNvSpPr/>
            <p:nvPr/>
          </p:nvSpPr>
          <p:spPr>
            <a:xfrm>
              <a:off x="362101" y="1516847"/>
              <a:ext cx="8150578" cy="527406"/>
            </a:xfrm>
            <a:prstGeom prst="rect">
              <a:avLst/>
            </a:prstGeom>
            <a:grpFill/>
            <a:ln>
              <a:solidFill>
                <a:srgbClr val="FD95E9"/>
              </a:solidFill>
            </a:ln>
          </p:spPr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uk-UA" sz="1800">
                  <a:latin typeface="Alegreya" charset="0"/>
                </a:rPr>
                <a:t>У людини розмноження забезпечує репродуктивна система, до складу якої входять статеві органи </a:t>
              </a:r>
            </a:p>
          </p:txBody>
        </p:sp>
        <p:sp>
          <p:nvSpPr>
            <p:cNvPr id="28" name="Прямокутник 27">
              <a:extLst>
                <a:ext uri="{FF2B5EF4-FFF2-40B4-BE49-F238E27FC236}">
                  <a16:creationId xmlns:a16="http://schemas.microsoft.com/office/drawing/2014/main" id="{A23828DD-DDB8-4CC7-8323-ED3A4F90C850}"/>
                </a:ext>
              </a:extLst>
            </p:cNvPr>
            <p:cNvSpPr/>
            <p:nvPr/>
          </p:nvSpPr>
          <p:spPr>
            <a:xfrm>
              <a:off x="339681" y="2230822"/>
              <a:ext cx="8150578" cy="753437"/>
            </a:xfrm>
            <a:prstGeom prst="rect">
              <a:avLst/>
            </a:prstGeom>
            <a:grpFill/>
            <a:ln>
              <a:solidFill>
                <a:srgbClr val="FD95E9"/>
              </a:solidFill>
            </a:ln>
          </p:spPr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uk-UA" sz="1800" dirty="0">
                  <a:latin typeface="Alegreya" charset="0"/>
                </a:rPr>
                <a:t>Статеві органи складаються зі статевих залоз, де формуються статеві клітини; статевих шляхів, якими ці клітини досягають місця запліднення, й зовнішніх статевих  органів</a:t>
              </a:r>
            </a:p>
          </p:txBody>
        </p:sp>
        <p:sp>
          <p:nvSpPr>
            <p:cNvPr id="31" name="Прямокутник 30">
              <a:extLst>
                <a:ext uri="{FF2B5EF4-FFF2-40B4-BE49-F238E27FC236}">
                  <a16:creationId xmlns:a16="http://schemas.microsoft.com/office/drawing/2014/main" id="{AA4B9930-9148-45ED-ACA4-64EEFD511C4B}"/>
                </a:ext>
              </a:extLst>
            </p:cNvPr>
            <p:cNvSpPr/>
            <p:nvPr/>
          </p:nvSpPr>
          <p:spPr>
            <a:xfrm>
              <a:off x="371745" y="3176256"/>
              <a:ext cx="8150578" cy="527406"/>
            </a:xfrm>
            <a:prstGeom prst="rect">
              <a:avLst/>
            </a:prstGeom>
            <a:grpFill/>
            <a:ln>
              <a:solidFill>
                <a:srgbClr val="FD95E9"/>
              </a:solidFill>
            </a:ln>
          </p:spPr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uk-UA" sz="1800">
                  <a:latin typeface="Alegreya" charset="0"/>
                </a:rPr>
                <a:t>До жіночих статевих залоз належать яєчники, в яких дозрівають яйцеклітини, а до чоловічих – яєчка (сім’яники), в яких дозрівають сперматозоїди </a:t>
              </a:r>
            </a:p>
          </p:txBody>
        </p:sp>
        <p:sp>
          <p:nvSpPr>
            <p:cNvPr id="33" name="Прямокутник 32">
              <a:extLst>
                <a:ext uri="{FF2B5EF4-FFF2-40B4-BE49-F238E27FC236}">
                  <a16:creationId xmlns:a16="http://schemas.microsoft.com/office/drawing/2014/main" id="{01906554-AED8-4818-8413-2D9BAEC2BA6C}"/>
                </a:ext>
              </a:extLst>
            </p:cNvPr>
            <p:cNvSpPr/>
            <p:nvPr/>
          </p:nvSpPr>
          <p:spPr>
            <a:xfrm>
              <a:off x="349326" y="3901174"/>
              <a:ext cx="8150578" cy="527406"/>
            </a:xfrm>
            <a:prstGeom prst="rect">
              <a:avLst/>
            </a:prstGeom>
            <a:grpFill/>
            <a:ln>
              <a:solidFill>
                <a:srgbClr val="FD95E9"/>
              </a:solidFill>
            </a:ln>
          </p:spPr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uk-UA" sz="1800" dirty="0">
                  <a:latin typeface="Alegreya" charset="0"/>
                </a:rPr>
                <a:t>Окрім статевих клітин у статевих залозах виробляються чоловічі та жіночі статеві гормони </a:t>
              </a:r>
              <a:endPara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legreya" charset="0"/>
              </a:endParaRPr>
            </a:p>
          </p:txBody>
        </p:sp>
      </p:grpSp>
      <p:sp>
        <p:nvSpPr>
          <p:cNvPr id="10" name="Google Shape;98;p16"/>
          <p:cNvSpPr txBox="1"/>
          <p:nvPr/>
        </p:nvSpPr>
        <p:spPr>
          <a:xfrm>
            <a:off x="1835766" y="0"/>
            <a:ext cx="655491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§ 60. Будова та функції репродуктивної системи людини 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11" name="Google Shape;100;p16"/>
          <p:cNvCxnSpPr/>
          <p:nvPr/>
        </p:nvCxnSpPr>
        <p:spPr>
          <a:xfrm rot="10800000" flipH="1">
            <a:off x="1766890" y="473132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</p:spTree>
    <p:extLst>
      <p:ext uri="{BB962C8B-B14F-4D97-AF65-F5344CB8AC3E}">
        <p14:creationId xmlns:p14="http://schemas.microsoft.com/office/powerpoint/2010/main" val="2587732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3024119" y="863617"/>
            <a:ext cx="3303086" cy="338554"/>
          </a:xfrm>
          <a:prstGeom prst="rect">
            <a:avLst/>
          </a:prstGeom>
          <a:solidFill>
            <a:srgbClr val="FEC2C2"/>
          </a:solidFill>
          <a:ln>
            <a:solidFill>
              <a:srgbClr val="FD95E9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3105FF9-D5A8-4C7F-ADC2-F9C05CDAB79A}"/>
              </a:ext>
            </a:extLst>
          </p:cNvPr>
          <p:cNvSpPr/>
          <p:nvPr/>
        </p:nvSpPr>
        <p:spPr>
          <a:xfrm>
            <a:off x="261304" y="1514034"/>
            <a:ext cx="8634340" cy="3031599"/>
          </a:xfrm>
          <a:prstGeom prst="rect">
            <a:avLst/>
          </a:prstGeom>
          <a:solidFill>
            <a:srgbClr val="FEC2C2"/>
          </a:solidFill>
          <a:ln w="19050">
            <a:solidFill>
              <a:srgbClr val="FD95E9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b="1" i="1" dirty="0">
                <a:latin typeface="Segoe Print" panose="02000600000000000000" pitchFamily="2" charset="0"/>
              </a:rPr>
              <a:t>        </a:t>
            </a:r>
            <a:r>
              <a:rPr lang="uk-UA" sz="2000" b="1" dirty="0">
                <a:latin typeface="Segoe Print" panose="02000600000000000000" pitchFamily="2" charset="0"/>
              </a:rPr>
              <a:t>Поміркуйте</a:t>
            </a:r>
            <a:r>
              <a:rPr lang="uk-UA" sz="2000" b="1" dirty="0"/>
              <a:t> </a:t>
            </a:r>
          </a:p>
          <a:p>
            <a:pPr>
              <a:lnSpc>
                <a:spcPct val="150000"/>
              </a:lnSpc>
            </a:pPr>
            <a:endParaRPr lang="uk-UA" dirty="0"/>
          </a:p>
          <a:p>
            <a:r>
              <a:rPr lang="uk-UA" sz="2000" dirty="0">
                <a:latin typeface="Segoe Print" pitchFamily="2" charset="0"/>
              </a:rPr>
              <a:t>1. Чому чоловічих статевих клітин утворюється багато, а для запліднення потрібна лише одна жіноча й одна чоловіча гамети? </a:t>
            </a:r>
          </a:p>
          <a:p>
            <a:r>
              <a:rPr lang="uk-UA" sz="2000" dirty="0">
                <a:latin typeface="Segoe Print" pitchFamily="2" charset="0"/>
              </a:rPr>
              <a:t>2. Яку функцію виконує простата у функціонуванні чоловічої статевої системи? </a:t>
            </a:r>
          </a:p>
          <a:p>
            <a:r>
              <a:rPr lang="uk-UA" sz="2000" dirty="0">
                <a:latin typeface="Segoe Print" pitchFamily="2" charset="0"/>
              </a:rPr>
              <a:t>3. Чому чоловічі статеві органи розташовуються зовні від організму, а жіночі – всередині? </a:t>
            </a:r>
            <a:endParaRPr lang="uk-UA" sz="2800" b="1" dirty="0">
              <a:latin typeface="Segoe Print" pitchFamily="2" charset="0"/>
            </a:endParaRPr>
          </a:p>
        </p:txBody>
      </p:sp>
      <p:pic>
        <p:nvPicPr>
          <p:cNvPr id="10" name="Picture 2" descr="Більше 119 900 стокових ілюстрацій, векторної графіки та картинок  роялті-фрі на тему знак питання - iStock">
            <a:extLst>
              <a:ext uri="{FF2B5EF4-FFF2-40B4-BE49-F238E27FC236}">
                <a16:creationId xmlns:a16="http://schemas.microsoft.com/office/drawing/2014/main" id="{D7913258-AF30-48D9-BC01-DF2A37A99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217" y="1617997"/>
            <a:ext cx="355229" cy="3552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Google Shape;98;p16"/>
          <p:cNvSpPr txBox="1"/>
          <p:nvPr/>
        </p:nvSpPr>
        <p:spPr>
          <a:xfrm>
            <a:off x="1942092" y="0"/>
            <a:ext cx="655491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§ 60. Будова та функції репродуктивної системи людини 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8" name="Google Shape;100;p16"/>
          <p:cNvCxnSpPr/>
          <p:nvPr/>
        </p:nvCxnSpPr>
        <p:spPr>
          <a:xfrm rot="10800000" flipH="1">
            <a:off x="1724360" y="46249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</p:spTree>
    <p:extLst>
      <p:ext uri="{BB962C8B-B14F-4D97-AF65-F5344CB8AC3E}">
        <p14:creationId xmlns:p14="http://schemas.microsoft.com/office/powerpoint/2010/main" val="2693897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6" descr="Qr code scanning with characters concept | Premium Vect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62" y="1911577"/>
            <a:ext cx="2963917" cy="2963917"/>
          </a:xfrm>
          <a:prstGeom prst="rect">
            <a:avLst/>
          </a:prstGeom>
          <a:noFill/>
        </p:spPr>
      </p:pic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3024119" y="863617"/>
            <a:ext cx="3303086" cy="338554"/>
          </a:xfrm>
          <a:prstGeom prst="rect">
            <a:avLst/>
          </a:prstGeom>
          <a:solidFill>
            <a:srgbClr val="FEC2C2"/>
          </a:solidFill>
          <a:ln>
            <a:solidFill>
              <a:srgbClr val="FD95E9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3105FF9-D5A8-4C7F-ADC2-F9C05CDAB79A}"/>
              </a:ext>
            </a:extLst>
          </p:cNvPr>
          <p:cNvSpPr/>
          <p:nvPr/>
        </p:nvSpPr>
        <p:spPr>
          <a:xfrm>
            <a:off x="2386987" y="1430907"/>
            <a:ext cx="4797584" cy="507831"/>
          </a:xfrm>
          <a:prstGeom prst="rect">
            <a:avLst/>
          </a:prstGeom>
          <a:solidFill>
            <a:srgbClr val="FEC2C2"/>
          </a:solidFill>
          <a:ln w="19050">
            <a:solidFill>
              <a:srgbClr val="FD95E9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800" b="1" dirty="0">
                <a:latin typeface="Segoe Print" pitchFamily="2" charset="0"/>
              </a:rPr>
              <a:t>Скануйте код та виконайте вправу</a:t>
            </a:r>
          </a:p>
        </p:txBody>
      </p:sp>
      <p:sp>
        <p:nvSpPr>
          <p:cNvPr id="7" name="Google Shape;98;p16"/>
          <p:cNvSpPr txBox="1"/>
          <p:nvPr/>
        </p:nvSpPr>
        <p:spPr>
          <a:xfrm>
            <a:off x="1942092" y="0"/>
            <a:ext cx="655491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§ 60. Будова та функції репродуктивної системи людини 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8" name="Google Shape;100;p16"/>
          <p:cNvCxnSpPr/>
          <p:nvPr/>
        </p:nvCxnSpPr>
        <p:spPr>
          <a:xfrm rot="10800000" flipH="1">
            <a:off x="1724360" y="46249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pic>
        <p:nvPicPr>
          <p:cNvPr id="41986" name="Picture 2" descr="Male and female symbols boy and girl blue and pink vector signs on white  background gender icons | Premium Vect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2460" y="2285999"/>
            <a:ext cx="3214330" cy="2572491"/>
          </a:xfrm>
          <a:prstGeom prst="rect">
            <a:avLst/>
          </a:prstGeom>
          <a:noFill/>
        </p:spPr>
      </p:pic>
      <p:pic>
        <p:nvPicPr>
          <p:cNvPr id="41988" name="Picture 4" descr="https://learningapps.org/qrcode.php?id=phcmj4x4c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378" y="2287456"/>
            <a:ext cx="2399534" cy="2399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3897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5970740" y="2286360"/>
            <a:ext cx="2389938" cy="1200329"/>
          </a:xfrm>
          <a:prstGeom prst="rect">
            <a:avLst/>
          </a:prstGeom>
          <a:solidFill>
            <a:srgbClr val="FEC2C2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Опрацюйте параграф 60, вивчіть основні терміни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D2B0746-D4FF-42CC-9983-F83917D30F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63" r="9981"/>
          <a:stretch/>
        </p:blipFill>
        <p:spPr>
          <a:xfrm>
            <a:off x="609598" y="948744"/>
            <a:ext cx="5068712" cy="3681399"/>
          </a:xfrm>
          <a:prstGeom prst="rect">
            <a:avLst/>
          </a:prstGeom>
        </p:spPr>
      </p:pic>
      <p:sp>
        <p:nvSpPr>
          <p:cNvPr id="7" name="Google Shape;98;p16"/>
          <p:cNvSpPr txBox="1"/>
          <p:nvPr/>
        </p:nvSpPr>
        <p:spPr>
          <a:xfrm>
            <a:off x="1857031" y="0"/>
            <a:ext cx="655491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§ 60. Будова та функції репродуктивної системи людини 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8" name="Google Shape;100;p16"/>
          <p:cNvCxnSpPr/>
          <p:nvPr/>
        </p:nvCxnSpPr>
        <p:spPr>
          <a:xfrm rot="10800000" flipH="1">
            <a:off x="1734991" y="50502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</p:spTree>
    <p:extLst>
      <p:ext uri="{BB962C8B-B14F-4D97-AF65-F5344CB8AC3E}">
        <p14:creationId xmlns:p14="http://schemas.microsoft.com/office/powerpoint/2010/main" val="2913517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9649" y="610600"/>
            <a:ext cx="6850495" cy="716100"/>
          </a:xfrm>
          <a:prstGeom prst="roundRect">
            <a:avLst>
              <a:gd name="adj" fmla="val 25677"/>
            </a:avLst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9650" y="610600"/>
            <a:ext cx="6424800" cy="716100"/>
          </a:xfrm>
          <a:prstGeom prst="roundRect">
            <a:avLst>
              <a:gd name="adj" fmla="val 25677"/>
            </a:avLst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1594148" y="1455899"/>
            <a:ext cx="5678521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uk-UA" sz="2800" dirty="0">
                <a:solidFill>
                  <a:srgbClr val="0C77C3"/>
                </a:solidFill>
                <a:latin typeface="Alegreya" panose="020B0604020202020204" charset="0"/>
              </a:rPr>
              <a:t>§ 60. Будова та функції репродуктивної системи людини </a:t>
            </a:r>
            <a:endParaRPr lang="uk-UA" sz="2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pic>
        <p:nvPicPr>
          <p:cNvPr id="14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378" y="3778087"/>
            <a:ext cx="714119" cy="7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кутник 2"/>
          <p:cNvSpPr/>
          <p:nvPr/>
        </p:nvSpPr>
        <p:spPr>
          <a:xfrm>
            <a:off x="953497" y="3831600"/>
            <a:ext cx="4069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>
                <a:latin typeface="Alegreya" charset="0"/>
              </a:rPr>
              <a:t>Що таке репродукція? </a:t>
            </a:r>
          </a:p>
          <a:p>
            <a:r>
              <a:rPr lang="uk-UA" sz="1800" dirty="0">
                <a:latin typeface="Alegreya" charset="0"/>
              </a:rPr>
              <a:t>Де використовують цей термін? </a:t>
            </a:r>
            <a:endParaRPr lang="uk-UA" sz="2000" dirty="0">
              <a:latin typeface="Alegreya" charset="0"/>
            </a:endParaRPr>
          </a:p>
        </p:txBody>
      </p:sp>
      <p:sp>
        <p:nvSpPr>
          <p:cNvPr id="9" name="Google Shape;86;p15"/>
          <p:cNvSpPr txBox="1"/>
          <p:nvPr/>
        </p:nvSpPr>
        <p:spPr>
          <a:xfrm>
            <a:off x="1668975" y="599333"/>
            <a:ext cx="6405139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10. 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РОЗМНОЖЕННЯ ТА РОЗВИТОК ЛЮДИНИ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6" name="AutoShape 2" descr="Сексуальна освіта в Україні: що це таке та чому вона важлива під час війни  | Моя Школа | OBOZ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" name="AutoShape 4" descr="Сексуальна освіта в Україні: що це таке та чому вона важлива під час війни  | Моя Школа | OBOZ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270" name="AutoShape 6" descr="Сексуальна освіта в Україні: що це таке та чому вона важлива під час вій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274" name="Picture 10" descr="Gender symbols, результатов — 330 тысяч: изображения, стоковые фотографии,  картинки без лицензионных платежей | Shutterstock"/>
          <p:cNvPicPr>
            <a:picLocks noChangeAspect="1" noChangeArrowheads="1"/>
          </p:cNvPicPr>
          <p:nvPr/>
        </p:nvPicPr>
        <p:blipFill>
          <a:blip r:embed="rId5">
            <a:lum bright="2000"/>
          </a:blip>
          <a:srcRect b="8388"/>
          <a:stretch>
            <a:fillRect/>
          </a:stretch>
        </p:blipFill>
        <p:spPr bwMode="auto">
          <a:xfrm>
            <a:off x="5113803" y="2333477"/>
            <a:ext cx="3935186" cy="2713532"/>
          </a:xfrm>
          <a:prstGeom prst="rect">
            <a:avLst/>
          </a:prstGeom>
          <a:noFill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65" y="449951"/>
            <a:ext cx="1587518" cy="1374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/>
        </p:nvSpPr>
        <p:spPr>
          <a:xfrm>
            <a:off x="1931469" y="63798"/>
            <a:ext cx="655491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§ 60. Будова та функції репродуктивної системи людини 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100" name="Google Shape;100;p16"/>
          <p:cNvCxnSpPr/>
          <p:nvPr/>
        </p:nvCxnSpPr>
        <p:spPr>
          <a:xfrm rot="10800000" flipH="1">
            <a:off x="1777522" y="494397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" name="Google Shape;99;p16"/>
          <p:cNvSpPr txBox="1"/>
          <p:nvPr/>
        </p:nvSpPr>
        <p:spPr>
          <a:xfrm>
            <a:off x="2437388" y="533271"/>
            <a:ext cx="477502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Які функції репродуктивної системи людини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grpSp>
        <p:nvGrpSpPr>
          <p:cNvPr id="19" name="Групувати 18"/>
          <p:cNvGrpSpPr/>
          <p:nvPr/>
        </p:nvGrpSpPr>
        <p:grpSpPr>
          <a:xfrm>
            <a:off x="248790" y="1096434"/>
            <a:ext cx="3216898" cy="646331"/>
            <a:chOff x="248790" y="1096434"/>
            <a:chExt cx="3216898" cy="646331"/>
          </a:xfrm>
        </p:grpSpPr>
        <p:sp>
          <p:nvSpPr>
            <p:cNvPr id="6" name="TextBox 5"/>
            <p:cNvSpPr txBox="1"/>
            <p:nvPr/>
          </p:nvSpPr>
          <p:spPr>
            <a:xfrm>
              <a:off x="834223" y="1096434"/>
              <a:ext cx="2631465" cy="646331"/>
            </a:xfrm>
            <a:prstGeom prst="rect">
              <a:avLst/>
            </a:prstGeom>
            <a:solidFill>
              <a:srgbClr val="EBF7FF"/>
            </a:solidFill>
            <a:ln w="1905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uk-UA" sz="1200" dirty="0">
                  <a:latin typeface="Segoe Print" pitchFamily="2" charset="0"/>
                </a:rPr>
                <a:t>Пригадайте основні ознаки живого. Яку ознаку називають розмноженням?</a:t>
              </a:r>
              <a:endParaRPr lang="uk-UA" dirty="0">
                <a:latin typeface="Segoe Print" pitchFamily="2" charset="0"/>
              </a:endParaRPr>
            </a:p>
          </p:txBody>
        </p:sp>
        <p:pic>
          <p:nvPicPr>
            <p:cNvPr id="2050" name="Picture 2" descr="Більше 119 900 стокових ілюстрацій, векторної графіки та картинок  роялті-фрі на тему знак питання - iStoc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8790" y="1199407"/>
              <a:ext cx="460663" cy="460663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</p:pic>
      </p:grpSp>
      <p:sp>
        <p:nvSpPr>
          <p:cNvPr id="13" name="Прямокутник 12"/>
          <p:cNvSpPr/>
          <p:nvPr/>
        </p:nvSpPr>
        <p:spPr>
          <a:xfrm>
            <a:off x="3776353" y="1060696"/>
            <a:ext cx="4874821" cy="830997"/>
          </a:xfrm>
          <a:prstGeom prst="rect">
            <a:avLst/>
          </a:prstGeom>
          <a:solidFill>
            <a:srgbClr val="FEC2C2"/>
          </a:solidFill>
          <a:ln>
            <a:solidFill>
              <a:srgbClr val="FD95E9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Alegreya" charset="0"/>
              </a:rPr>
              <a:t>Однією з умов існування і процвітання будь-якого біологічного виду є здатність відтворювати собі подібних </a:t>
            </a:r>
            <a:endParaRPr lang="uk-UA" sz="1800" dirty="0">
              <a:latin typeface="Alegreya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237506" y="2129474"/>
            <a:ext cx="4085112" cy="1077218"/>
          </a:xfrm>
          <a:prstGeom prst="rect">
            <a:avLst/>
          </a:prstGeom>
          <a:solidFill>
            <a:srgbClr val="EDFDBB"/>
          </a:solidFill>
          <a:ln>
            <a:solidFill>
              <a:srgbClr val="E3FC9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Alegreya" charset="0"/>
              </a:rPr>
              <a:t>Для того щоби певна популяція будь-якого виду або людська спільнота існували тривалий час, смертність не повинна перевищувати народжуваність </a:t>
            </a:r>
            <a:endParaRPr lang="uk-UA" sz="1800" dirty="0">
              <a:latin typeface="Alegreya" charset="0"/>
            </a:endParaRPr>
          </a:p>
        </p:txBody>
      </p:sp>
      <p:pic>
        <p:nvPicPr>
          <p:cNvPr id="11" name="Picture 8" descr="Download Gender, Symbol, Male. Royalty-Free Vector Graphic - Pixab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1872" y="2062243"/>
            <a:ext cx="3394716" cy="2713121"/>
          </a:xfrm>
          <a:prstGeom prst="rect">
            <a:avLst/>
          </a:prstGeom>
          <a:noFill/>
        </p:spPr>
      </p:pic>
      <p:sp>
        <p:nvSpPr>
          <p:cNvPr id="12" name="Прямокутник 11"/>
          <p:cNvSpPr/>
          <p:nvPr/>
        </p:nvSpPr>
        <p:spPr>
          <a:xfrm>
            <a:off x="249375" y="3315028"/>
            <a:ext cx="4085112" cy="584775"/>
          </a:xfrm>
          <a:prstGeom prst="rect">
            <a:avLst/>
          </a:prstGeom>
          <a:solidFill>
            <a:srgbClr val="EDFDBB"/>
          </a:solidFill>
          <a:ln>
            <a:solidFill>
              <a:srgbClr val="E3FC9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>
                <a:latin typeface="Alegreya" charset="0"/>
              </a:rPr>
              <a:t>Продовження роду і створення міцної сім’ї є природною потребою людини</a:t>
            </a:r>
            <a:endParaRPr lang="uk-UA" sz="1800">
              <a:latin typeface="Alegreya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223651" y="4051299"/>
            <a:ext cx="4874821" cy="830997"/>
          </a:xfrm>
          <a:prstGeom prst="rect">
            <a:avLst/>
          </a:prstGeom>
          <a:solidFill>
            <a:srgbClr val="FEC2C2"/>
          </a:solidFill>
          <a:ln>
            <a:solidFill>
              <a:srgbClr val="FD95E9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>
                <a:latin typeface="Alegreya" charset="0"/>
              </a:rPr>
              <a:t>Людина розмножується статевим способом. Функцію розмноження забезпечує репродуктивна система, до складу якої входять статеві органи</a:t>
            </a:r>
            <a:endParaRPr lang="uk-UA" sz="1800">
              <a:latin typeface="Alegrey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/>
        </p:nvSpPr>
        <p:spPr>
          <a:xfrm>
            <a:off x="1931469" y="63798"/>
            <a:ext cx="655491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§ 60. Будова та функції репродуктивної системи людини 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100" name="Google Shape;100;p16"/>
          <p:cNvCxnSpPr/>
          <p:nvPr/>
        </p:nvCxnSpPr>
        <p:spPr>
          <a:xfrm rot="10800000" flipH="1">
            <a:off x="1777522" y="494397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" name="Google Shape;99;p16"/>
          <p:cNvSpPr txBox="1"/>
          <p:nvPr/>
        </p:nvSpPr>
        <p:spPr>
          <a:xfrm>
            <a:off x="2437388" y="533271"/>
            <a:ext cx="477502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Які функції репродуктивної системи людини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2268187" y="1155699"/>
            <a:ext cx="4874821" cy="369332"/>
          </a:xfrm>
          <a:prstGeom prst="rect">
            <a:avLst/>
          </a:prstGeom>
          <a:solidFill>
            <a:srgbClr val="FEC2C2"/>
          </a:solidFill>
          <a:ln>
            <a:solidFill>
              <a:srgbClr val="FD95E9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800">
                <a:latin typeface="Alegreya" charset="0"/>
              </a:rPr>
              <a:t>Розрізняють чоловічу й жіночу статеві системи</a:t>
            </a:r>
            <a:endParaRPr lang="uk-UA" sz="2000">
              <a:latin typeface="Alegreya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819381" y="1951349"/>
            <a:ext cx="3206338" cy="369332"/>
          </a:xfrm>
          <a:prstGeom prst="rect">
            <a:avLst/>
          </a:prstGeom>
          <a:solidFill>
            <a:srgbClr val="EDFDBB"/>
          </a:solidFill>
          <a:ln>
            <a:solidFill>
              <a:srgbClr val="E3FC9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800" dirty="0">
                <a:latin typeface="Alegreya" charset="0"/>
              </a:rPr>
              <a:t>Статеві органи складаються:</a:t>
            </a:r>
            <a:endParaRPr lang="uk-UA" sz="2000" dirty="0">
              <a:latin typeface="Alegreya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522498" y="2566888"/>
            <a:ext cx="4085112" cy="584775"/>
          </a:xfrm>
          <a:prstGeom prst="rect">
            <a:avLst/>
          </a:prstGeom>
          <a:solidFill>
            <a:srgbClr val="EDFDBB"/>
          </a:solidFill>
          <a:ln>
            <a:solidFill>
              <a:srgbClr val="E3FC92"/>
            </a:solidFill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uk-UA" sz="1600">
                <a:latin typeface="Alegreya" charset="0"/>
              </a:rPr>
              <a:t> статевих залоз, де формуються статеві клітини;</a:t>
            </a:r>
            <a:endParaRPr lang="uk-UA" sz="1800">
              <a:latin typeface="Alegreya" charset="0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570000" y="3433786"/>
            <a:ext cx="4085112" cy="584775"/>
          </a:xfrm>
          <a:prstGeom prst="rect">
            <a:avLst/>
          </a:prstGeom>
          <a:solidFill>
            <a:srgbClr val="EDFDBB"/>
          </a:solidFill>
          <a:ln>
            <a:solidFill>
              <a:srgbClr val="E3FC92"/>
            </a:solidFill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uk-UA" sz="1600" dirty="0">
                <a:latin typeface="Alegreya" charset="0"/>
              </a:rPr>
              <a:t> статевих шляхів, якими ці клітини досягають місця запліднення;</a:t>
            </a:r>
            <a:endParaRPr lang="uk-UA" sz="1800" dirty="0">
              <a:latin typeface="Alegreya" charset="0"/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570001" y="4312560"/>
            <a:ext cx="4085112" cy="338554"/>
          </a:xfrm>
          <a:prstGeom prst="rect">
            <a:avLst/>
          </a:prstGeom>
          <a:solidFill>
            <a:srgbClr val="EDFDBB"/>
          </a:solidFill>
          <a:ln>
            <a:solidFill>
              <a:srgbClr val="E3FC92"/>
            </a:solidFill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uk-UA" sz="1600" dirty="0">
                <a:latin typeface="Alegreya" charset="0"/>
              </a:rPr>
              <a:t> зовнішніх статевих органів</a:t>
            </a:r>
            <a:endParaRPr lang="uk-UA" sz="1800" dirty="0">
              <a:latin typeface="Alegreya" charset="0"/>
            </a:endParaRPr>
          </a:p>
        </p:txBody>
      </p:sp>
      <p:pic>
        <p:nvPicPr>
          <p:cNvPr id="3" name="Picture 2" descr="Стокова ілюстрація Гендерна Ікона Хлопчика І Дівчинки Логотип Чоловічий І  Жіночий Знак Чоловічий І Жіночий Синьорожевий Символ Виділені На Білому Тлі  Вект — Завантажте зображення зараз - iSto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7718" y="1833152"/>
            <a:ext cx="4338782" cy="2889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/>
        </p:nvSpPr>
        <p:spPr>
          <a:xfrm>
            <a:off x="1931469" y="63798"/>
            <a:ext cx="655491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§ 60. Будова та функції репродуктивної системи людини 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100" name="Google Shape;100;p16"/>
          <p:cNvCxnSpPr/>
          <p:nvPr/>
        </p:nvCxnSpPr>
        <p:spPr>
          <a:xfrm rot="10800000" flipH="1">
            <a:off x="1777522" y="494397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" name="Google Shape;99;p16"/>
          <p:cNvSpPr txBox="1"/>
          <p:nvPr/>
        </p:nvSpPr>
        <p:spPr>
          <a:xfrm>
            <a:off x="2437388" y="533271"/>
            <a:ext cx="477502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Яка будова чоловічої статевої системи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2268187" y="1155699"/>
            <a:ext cx="4874821" cy="369332"/>
          </a:xfrm>
          <a:prstGeom prst="rect">
            <a:avLst/>
          </a:prstGeom>
          <a:solidFill>
            <a:srgbClr val="FEC2C2"/>
          </a:solidFill>
          <a:ln>
            <a:solidFill>
              <a:srgbClr val="FD95E9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800">
                <a:latin typeface="Alegreya" charset="0"/>
              </a:rPr>
              <a:t>Розрізняють чоловічу й жіночу статеві системи</a:t>
            </a:r>
            <a:endParaRPr lang="uk-UA" sz="2000">
              <a:latin typeface="Alegreya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5652499" y="1939467"/>
            <a:ext cx="3206338" cy="646331"/>
          </a:xfrm>
          <a:prstGeom prst="rect">
            <a:avLst/>
          </a:prstGeom>
          <a:solidFill>
            <a:srgbClr val="EDFDBB"/>
          </a:solidFill>
          <a:ln>
            <a:solidFill>
              <a:srgbClr val="E3FC9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Alegreya" charset="0"/>
              </a:rPr>
              <a:t>До </a:t>
            </a:r>
            <a:r>
              <a:rPr lang="uk-UA" sz="1800" dirty="0">
                <a:latin typeface="Alegreya" charset="0"/>
              </a:rPr>
              <a:t>внутрішніх чоловічих статевих органів </a:t>
            </a:r>
            <a:r>
              <a:rPr lang="ru-RU" sz="1800" dirty="0">
                <a:latin typeface="Alegreya" charset="0"/>
              </a:rPr>
              <a:t>належать </a:t>
            </a:r>
            <a:r>
              <a:rPr lang="uk-UA" sz="1800" dirty="0">
                <a:latin typeface="Alegreya" charset="0"/>
              </a:rPr>
              <a:t>:</a:t>
            </a:r>
            <a:endParaRPr lang="uk-UA" sz="2000" dirty="0">
              <a:latin typeface="Alegreya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5616873" y="2804388"/>
            <a:ext cx="3322874" cy="338554"/>
          </a:xfrm>
          <a:prstGeom prst="rect">
            <a:avLst/>
          </a:prstGeom>
          <a:solidFill>
            <a:srgbClr val="EDFDBB"/>
          </a:solidFill>
          <a:ln>
            <a:solidFill>
              <a:srgbClr val="E3FC92"/>
            </a:solidFill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uk-UA" sz="1600" dirty="0">
                <a:latin typeface="Alegreya" charset="0"/>
              </a:rPr>
              <a:t> сім’яники, або яєчка;</a:t>
            </a:r>
            <a:endParaRPr lang="uk-UA" sz="1800" dirty="0">
              <a:latin typeface="Alegreya" charset="0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5604998" y="3445655"/>
            <a:ext cx="3313230" cy="338554"/>
          </a:xfrm>
          <a:prstGeom prst="rect">
            <a:avLst/>
          </a:prstGeom>
          <a:solidFill>
            <a:srgbClr val="EDFDBB"/>
          </a:solidFill>
          <a:ln>
            <a:solidFill>
              <a:srgbClr val="E3FC92"/>
            </a:solidFill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uk-UA" sz="1600" dirty="0">
                <a:latin typeface="Alegreya" charset="0"/>
              </a:rPr>
              <a:t> придатки яєчок;</a:t>
            </a:r>
            <a:endParaRPr lang="uk-UA" sz="1800" dirty="0">
              <a:latin typeface="Alegreya" charset="0"/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5605000" y="4122548"/>
            <a:ext cx="3313230" cy="338554"/>
          </a:xfrm>
          <a:prstGeom prst="rect">
            <a:avLst/>
          </a:prstGeom>
          <a:solidFill>
            <a:srgbClr val="EDFDBB"/>
          </a:solidFill>
          <a:ln>
            <a:solidFill>
              <a:srgbClr val="E3FC92"/>
            </a:solidFill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uk-UA" sz="1600" dirty="0">
                <a:latin typeface="Alegreya" charset="0"/>
              </a:rPr>
              <a:t> передміхурова залоза – простата</a:t>
            </a:r>
            <a:endParaRPr lang="uk-UA" sz="1800" dirty="0">
              <a:latin typeface="Alegreya" charset="0"/>
            </a:endParaRPr>
          </a:p>
        </p:txBody>
      </p:sp>
      <p:pic>
        <p:nvPicPr>
          <p:cNvPr id="28674" name="Picture 2" descr="C:\Users\kants\Pictures\Screenshots\Знімок екрана (170).png"/>
          <p:cNvPicPr>
            <a:picLocks noChangeAspect="1" noChangeArrowheads="1"/>
          </p:cNvPicPr>
          <p:nvPr/>
        </p:nvPicPr>
        <p:blipFill>
          <a:blip r:embed="rId3"/>
          <a:srcRect l="19686" t="33809" r="27220" b="24596"/>
          <a:stretch>
            <a:fillRect/>
          </a:stretch>
        </p:blipFill>
        <p:spPr bwMode="auto">
          <a:xfrm>
            <a:off x="237510" y="1977840"/>
            <a:ext cx="5243979" cy="23097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/>
        </p:nvSpPr>
        <p:spPr>
          <a:xfrm>
            <a:off x="1931469" y="63798"/>
            <a:ext cx="655491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§ 60. Будова та функції репродуктивної системи людини 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100" name="Google Shape;100;p16"/>
          <p:cNvCxnSpPr/>
          <p:nvPr/>
        </p:nvCxnSpPr>
        <p:spPr>
          <a:xfrm rot="10800000" flipH="1">
            <a:off x="1777522" y="494397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" name="Google Shape;99;p16"/>
          <p:cNvSpPr txBox="1"/>
          <p:nvPr/>
        </p:nvSpPr>
        <p:spPr>
          <a:xfrm>
            <a:off x="2437388" y="533271"/>
            <a:ext cx="477502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Яка будова чоловічої статевої системи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213756" y="1072576"/>
            <a:ext cx="6252359" cy="646331"/>
          </a:xfrm>
          <a:prstGeom prst="rect">
            <a:avLst/>
          </a:prstGeom>
          <a:solidFill>
            <a:srgbClr val="FEC2C2"/>
          </a:solidFill>
          <a:ln>
            <a:solidFill>
              <a:srgbClr val="FD95E9"/>
            </a:solidFill>
          </a:ln>
        </p:spPr>
        <p:txBody>
          <a:bodyPr wrap="square">
            <a:spAutoFit/>
          </a:bodyPr>
          <a:lstStyle/>
          <a:p>
            <a:r>
              <a:rPr lang="uk-UA" sz="1800" dirty="0">
                <a:latin typeface="Alegreya" charset="0"/>
              </a:rPr>
              <a:t>Сім’яники, або яєчка, – парні статеві залози овальної форми, що містяться </a:t>
            </a:r>
            <a:r>
              <a:rPr lang="ru-RU" sz="1800" dirty="0">
                <a:latin typeface="Alegreya" charset="0"/>
              </a:rPr>
              <a:t>у </a:t>
            </a:r>
            <a:r>
              <a:rPr lang="uk-UA" sz="1800" dirty="0">
                <a:latin typeface="Alegreya" charset="0"/>
              </a:rPr>
              <a:t>мошонці</a:t>
            </a:r>
            <a:r>
              <a:rPr lang="ru-RU" sz="1800" dirty="0">
                <a:latin typeface="Alegreya" charset="0"/>
              </a:rPr>
              <a:t> </a:t>
            </a:r>
            <a:endParaRPr lang="uk-UA" sz="2000" dirty="0">
              <a:latin typeface="Alegreya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5652499" y="1939467"/>
            <a:ext cx="3206338" cy="830997"/>
          </a:xfrm>
          <a:prstGeom prst="rect">
            <a:avLst/>
          </a:prstGeom>
          <a:solidFill>
            <a:srgbClr val="EDFDBB"/>
          </a:solidFill>
          <a:ln>
            <a:solidFill>
              <a:srgbClr val="E3FC9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Alegreya" charset="0"/>
              </a:rPr>
              <a:t>Сім’яники зараховують до залоз змішаної секреції</a:t>
            </a:r>
            <a:r>
              <a:rPr lang="ru-RU" sz="1600" dirty="0">
                <a:latin typeface="Alegreya" charset="0"/>
              </a:rPr>
              <a:t>, вони </a:t>
            </a:r>
            <a:r>
              <a:rPr lang="uk-UA" sz="1600" dirty="0">
                <a:latin typeface="Alegreya" charset="0"/>
              </a:rPr>
              <a:t>виконують подвійну функцію:</a:t>
            </a:r>
          </a:p>
        </p:txBody>
      </p:sp>
      <p:sp>
        <p:nvSpPr>
          <p:cNvPr id="15" name="Прямокутник 14"/>
          <p:cNvSpPr/>
          <p:nvPr/>
        </p:nvSpPr>
        <p:spPr>
          <a:xfrm>
            <a:off x="5604998" y="3445655"/>
            <a:ext cx="3313230" cy="338554"/>
          </a:xfrm>
          <a:prstGeom prst="rect">
            <a:avLst/>
          </a:prstGeom>
          <a:solidFill>
            <a:srgbClr val="EDFDBB"/>
          </a:solidFill>
          <a:ln>
            <a:solidFill>
              <a:srgbClr val="E3FC92"/>
            </a:solidFill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uk-UA" sz="1600" dirty="0">
                <a:latin typeface="Alegreya" charset="0"/>
              </a:rPr>
              <a:t> утворення сперматозоїдів;</a:t>
            </a:r>
          </a:p>
        </p:txBody>
      </p:sp>
      <p:sp>
        <p:nvSpPr>
          <p:cNvPr id="16" name="Прямокутник 15"/>
          <p:cNvSpPr/>
          <p:nvPr/>
        </p:nvSpPr>
        <p:spPr>
          <a:xfrm>
            <a:off x="5605000" y="4122548"/>
            <a:ext cx="3313230" cy="338554"/>
          </a:xfrm>
          <a:prstGeom prst="rect">
            <a:avLst/>
          </a:prstGeom>
          <a:solidFill>
            <a:srgbClr val="EDFDBB"/>
          </a:solidFill>
          <a:ln>
            <a:solidFill>
              <a:srgbClr val="E3FC92"/>
            </a:solidFill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uk-UA" sz="1600" dirty="0">
                <a:latin typeface="Alegreya" charset="0"/>
              </a:rPr>
              <a:t> виділення гормону тестостерону</a:t>
            </a:r>
          </a:p>
        </p:txBody>
      </p:sp>
      <p:pic>
        <p:nvPicPr>
          <p:cNvPr id="28674" name="Picture 2" descr="C:\Users\kants\Pictures\Screenshots\Знімок екрана (170).png"/>
          <p:cNvPicPr>
            <a:picLocks noChangeAspect="1" noChangeArrowheads="1"/>
          </p:cNvPicPr>
          <p:nvPr/>
        </p:nvPicPr>
        <p:blipFill>
          <a:blip r:embed="rId3"/>
          <a:srcRect l="19686" t="33809" r="27220" b="24596"/>
          <a:stretch>
            <a:fillRect/>
          </a:stretch>
        </p:blipFill>
        <p:spPr bwMode="auto">
          <a:xfrm>
            <a:off x="237510" y="2298465"/>
            <a:ext cx="5243979" cy="23097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/>
        </p:nvSpPr>
        <p:spPr>
          <a:xfrm>
            <a:off x="1931469" y="63798"/>
            <a:ext cx="655491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§ 60. Будова та функції репродуктивної системи людини 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100" name="Google Shape;100;p16"/>
          <p:cNvCxnSpPr/>
          <p:nvPr/>
        </p:nvCxnSpPr>
        <p:spPr>
          <a:xfrm rot="10800000" flipH="1">
            <a:off x="1777522" y="494397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" name="Google Shape;99;p16"/>
          <p:cNvSpPr txBox="1"/>
          <p:nvPr/>
        </p:nvSpPr>
        <p:spPr>
          <a:xfrm>
            <a:off x="2437388" y="533271"/>
            <a:ext cx="477502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Яка будова чоловічої статевої системи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213756" y="1072576"/>
            <a:ext cx="6252359" cy="646331"/>
          </a:xfrm>
          <a:prstGeom prst="rect">
            <a:avLst/>
          </a:prstGeom>
          <a:solidFill>
            <a:srgbClr val="FEC2C2"/>
          </a:solidFill>
          <a:ln>
            <a:solidFill>
              <a:srgbClr val="FD95E9"/>
            </a:solidFill>
          </a:ln>
        </p:spPr>
        <p:txBody>
          <a:bodyPr wrap="square">
            <a:spAutoFit/>
          </a:bodyPr>
          <a:lstStyle/>
          <a:p>
            <a:r>
              <a:rPr lang="uk-UA" sz="1800" dirty="0">
                <a:latin typeface="Alegreya" charset="0"/>
              </a:rPr>
              <a:t>Під сечовим міхуром верхню частину сечівника охоплює передміхурова залоза  – простата</a:t>
            </a:r>
            <a:endParaRPr lang="uk-UA" sz="2000" dirty="0">
              <a:latin typeface="Alegreya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664861" y="3732641"/>
            <a:ext cx="3301497" cy="1077218"/>
          </a:xfrm>
          <a:prstGeom prst="rect">
            <a:avLst/>
          </a:prstGeom>
          <a:solidFill>
            <a:srgbClr val="EDFDBB"/>
          </a:solidFill>
          <a:ln>
            <a:solidFill>
              <a:srgbClr val="E3FC9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Alegreya" charset="0"/>
              </a:rPr>
              <a:t>До зовнішніх чоловічих статевих органів належать мошонка, що вміщує яєчка та їхні придатки, і статевий член, або пеніс</a:t>
            </a:r>
          </a:p>
        </p:txBody>
      </p:sp>
      <p:sp>
        <p:nvSpPr>
          <p:cNvPr id="15" name="Прямокутник 14"/>
          <p:cNvSpPr/>
          <p:nvPr/>
        </p:nvSpPr>
        <p:spPr>
          <a:xfrm>
            <a:off x="641112" y="1901863"/>
            <a:ext cx="3313230" cy="1323439"/>
          </a:xfrm>
          <a:prstGeom prst="rect">
            <a:avLst/>
          </a:prstGeom>
          <a:solidFill>
            <a:srgbClr val="EDFDBB"/>
          </a:solidFill>
          <a:ln>
            <a:solidFill>
              <a:srgbClr val="E3FC9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Alegreya" charset="0"/>
              </a:rPr>
              <a:t>Функції простати: вона виділяє слиз, який забезпечує просування сперматозоїдів сім'явиносною протокою, а також процес сім’явипорскування.</a:t>
            </a:r>
          </a:p>
        </p:txBody>
      </p:sp>
      <p:pic>
        <p:nvPicPr>
          <p:cNvPr id="30722" name="Picture 2" descr="Vettoriali stock royalty-free di Male reproductive system"/>
          <p:cNvPicPr>
            <a:picLocks noChangeAspect="1" noChangeArrowheads="1"/>
          </p:cNvPicPr>
          <p:nvPr/>
        </p:nvPicPr>
        <p:blipFill>
          <a:blip r:embed="rId3">
            <a:lum bright="3000"/>
          </a:blip>
          <a:srcRect/>
          <a:stretch>
            <a:fillRect/>
          </a:stretch>
        </p:blipFill>
        <p:spPr bwMode="auto">
          <a:xfrm>
            <a:off x="4682585" y="2363189"/>
            <a:ext cx="1361955" cy="2102655"/>
          </a:xfrm>
          <a:prstGeom prst="rect">
            <a:avLst/>
          </a:prstGeom>
          <a:noFill/>
        </p:spPr>
      </p:pic>
      <p:pic>
        <p:nvPicPr>
          <p:cNvPr id="30724" name="Picture 4" descr="Стокова ілюстрація Гендерна Ікона Хлопчика І Дівчинки Логотип Чоловічий І  Жіночий Знак Чоловічий І Жіночий Синьорожевий Символ Виділені На Білому Тлі  Вект — Завантажте зображення зараз - iStock"/>
          <p:cNvPicPr>
            <a:picLocks noChangeAspect="1" noChangeArrowheads="1"/>
          </p:cNvPicPr>
          <p:nvPr/>
        </p:nvPicPr>
        <p:blipFill>
          <a:blip r:embed="rId4">
            <a:lum bright="2000" contrast="4000"/>
          </a:blip>
          <a:srcRect r="47262" b="9014"/>
          <a:stretch>
            <a:fillRect/>
          </a:stretch>
        </p:blipFill>
        <p:spPr bwMode="auto">
          <a:xfrm>
            <a:off x="6567055" y="1607739"/>
            <a:ext cx="2149435" cy="3023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/>
        </p:nvSpPr>
        <p:spPr>
          <a:xfrm>
            <a:off x="1931469" y="63798"/>
            <a:ext cx="655491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§ 60. Будова та функції репродуктивної системи людини 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100" name="Google Shape;100;p16"/>
          <p:cNvCxnSpPr/>
          <p:nvPr/>
        </p:nvCxnSpPr>
        <p:spPr>
          <a:xfrm rot="10800000" flipH="1">
            <a:off x="1777522" y="494397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" name="Google Shape;99;p16"/>
          <p:cNvSpPr txBox="1"/>
          <p:nvPr/>
        </p:nvSpPr>
        <p:spPr>
          <a:xfrm>
            <a:off x="2437388" y="533271"/>
            <a:ext cx="477502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Яка будова жіночих статевих органів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914381" y="1072576"/>
            <a:ext cx="7386452" cy="369332"/>
          </a:xfrm>
          <a:prstGeom prst="rect">
            <a:avLst/>
          </a:prstGeom>
          <a:solidFill>
            <a:srgbClr val="FEC2C2"/>
          </a:solidFill>
          <a:ln>
            <a:solidFill>
              <a:srgbClr val="FD95E9"/>
            </a:solidFill>
          </a:ln>
        </p:spPr>
        <p:txBody>
          <a:bodyPr wrap="square">
            <a:spAutoFit/>
          </a:bodyPr>
          <a:lstStyle/>
          <a:p>
            <a:r>
              <a:rPr lang="uk-UA" sz="1800">
                <a:latin typeface="Alegreya" charset="0"/>
              </a:rPr>
              <a:t>Органи жіночої статевої системи поділяють на зовнішні та внутрішні</a:t>
            </a:r>
            <a:endParaRPr lang="uk-UA" sz="2000">
              <a:latin typeface="Alegreya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629234" y="2960744"/>
            <a:ext cx="3301497" cy="338554"/>
          </a:xfrm>
          <a:prstGeom prst="rect">
            <a:avLst/>
          </a:prstGeom>
          <a:solidFill>
            <a:srgbClr val="EDFDBB"/>
          </a:solidFill>
          <a:ln>
            <a:solidFill>
              <a:srgbClr val="E3FC92"/>
            </a:solidFill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uk-UA" sz="1600" dirty="0">
                <a:latin typeface="Alegreya" charset="0"/>
              </a:rPr>
              <a:t> яєчники;</a:t>
            </a:r>
          </a:p>
        </p:txBody>
      </p:sp>
      <p:sp>
        <p:nvSpPr>
          <p:cNvPr id="15" name="Прямокутник 14"/>
          <p:cNvSpPr/>
          <p:nvPr/>
        </p:nvSpPr>
        <p:spPr>
          <a:xfrm>
            <a:off x="760020" y="2008742"/>
            <a:ext cx="3016191" cy="584775"/>
          </a:xfrm>
          <a:prstGeom prst="rect">
            <a:avLst/>
          </a:prstGeom>
          <a:solidFill>
            <a:srgbClr val="EDFDBB"/>
          </a:solidFill>
          <a:ln>
            <a:solidFill>
              <a:srgbClr val="E3FC9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Alegreya" charset="0"/>
              </a:rPr>
              <a:t>До внутрішніх  органів жіночої статевої системи належать:</a:t>
            </a:r>
          </a:p>
        </p:txBody>
      </p:sp>
      <p:pic>
        <p:nvPicPr>
          <p:cNvPr id="34818" name="Picture 2" descr="C:\Users\kants\Pictures\Screenshots\Знімок екрана (171).png"/>
          <p:cNvPicPr>
            <a:picLocks noChangeAspect="1" noChangeArrowheads="1"/>
          </p:cNvPicPr>
          <p:nvPr/>
        </p:nvPicPr>
        <p:blipFill>
          <a:blip r:embed="rId3">
            <a:lum bright="3000" contrast="3000"/>
          </a:blip>
          <a:srcRect l="27947" t="28421" r="31946" b="34294"/>
          <a:stretch>
            <a:fillRect/>
          </a:stretch>
        </p:blipFill>
        <p:spPr bwMode="auto">
          <a:xfrm>
            <a:off x="4051330" y="1914718"/>
            <a:ext cx="4918847" cy="2570877"/>
          </a:xfrm>
          <a:prstGeom prst="rect">
            <a:avLst/>
          </a:prstGeom>
          <a:noFill/>
        </p:spPr>
      </p:pic>
      <p:sp>
        <p:nvSpPr>
          <p:cNvPr id="11" name="Прямокутник 10"/>
          <p:cNvSpPr/>
          <p:nvPr/>
        </p:nvSpPr>
        <p:spPr>
          <a:xfrm>
            <a:off x="629234" y="3447632"/>
            <a:ext cx="3301497" cy="338554"/>
          </a:xfrm>
          <a:prstGeom prst="rect">
            <a:avLst/>
          </a:prstGeom>
          <a:solidFill>
            <a:srgbClr val="EDFDBB"/>
          </a:solidFill>
          <a:ln>
            <a:solidFill>
              <a:srgbClr val="E3FC92"/>
            </a:solidFill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uk-UA" sz="1600" dirty="0">
                <a:latin typeface="Alegreya" charset="0"/>
              </a:rPr>
              <a:t> маткові труби;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617358" y="4005773"/>
            <a:ext cx="3301497" cy="338554"/>
          </a:xfrm>
          <a:prstGeom prst="rect">
            <a:avLst/>
          </a:prstGeom>
          <a:solidFill>
            <a:srgbClr val="EDFDBB"/>
          </a:solidFill>
          <a:ln>
            <a:solidFill>
              <a:srgbClr val="E3FC92"/>
            </a:solidFill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uk-UA" sz="1600" dirty="0">
                <a:latin typeface="Alegreya" charset="0"/>
              </a:rPr>
              <a:t> матка;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641108" y="4540162"/>
            <a:ext cx="3301497" cy="338554"/>
          </a:xfrm>
          <a:prstGeom prst="rect">
            <a:avLst/>
          </a:prstGeom>
          <a:solidFill>
            <a:srgbClr val="EDFDBB"/>
          </a:solidFill>
          <a:ln>
            <a:solidFill>
              <a:srgbClr val="E3FC92"/>
            </a:solidFill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uk-UA" sz="1600" dirty="0">
                <a:latin typeface="Alegreya" charset="0"/>
              </a:rPr>
              <a:t> піхва</a:t>
            </a:r>
          </a:p>
        </p:txBody>
      </p:sp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/>
        </p:nvSpPr>
        <p:spPr>
          <a:xfrm>
            <a:off x="1931469" y="63798"/>
            <a:ext cx="655491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§ 60. Будова та функції репродуктивної системи людини 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100" name="Google Shape;100;p16"/>
          <p:cNvCxnSpPr/>
          <p:nvPr/>
        </p:nvCxnSpPr>
        <p:spPr>
          <a:xfrm rot="10800000" flipH="1">
            <a:off x="1777522" y="494397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" name="Google Shape;99;p16"/>
          <p:cNvSpPr txBox="1"/>
          <p:nvPr/>
        </p:nvSpPr>
        <p:spPr>
          <a:xfrm>
            <a:off x="2437388" y="533271"/>
            <a:ext cx="477502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Яка будова жіночих статевих органів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914381" y="1072576"/>
            <a:ext cx="7386452" cy="369332"/>
          </a:xfrm>
          <a:prstGeom prst="rect">
            <a:avLst/>
          </a:prstGeom>
          <a:solidFill>
            <a:srgbClr val="FEC2C2"/>
          </a:solidFill>
          <a:ln>
            <a:solidFill>
              <a:srgbClr val="FD95E9"/>
            </a:solidFill>
          </a:ln>
        </p:spPr>
        <p:txBody>
          <a:bodyPr wrap="square">
            <a:spAutoFit/>
          </a:bodyPr>
          <a:lstStyle/>
          <a:p>
            <a:r>
              <a:rPr lang="uk-UA" sz="1800">
                <a:latin typeface="Alegreya" charset="0"/>
              </a:rPr>
              <a:t>Органи жіночої статевої системи поділяють на зовнішні та внутрішні</a:t>
            </a:r>
            <a:endParaRPr lang="uk-UA" sz="2000">
              <a:latin typeface="Alegreya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629234" y="2960744"/>
            <a:ext cx="3301497" cy="338554"/>
          </a:xfrm>
          <a:prstGeom prst="rect">
            <a:avLst/>
          </a:prstGeom>
          <a:solidFill>
            <a:srgbClr val="EDFDBB"/>
          </a:solidFill>
          <a:ln>
            <a:solidFill>
              <a:srgbClr val="E3FC92"/>
            </a:solidFill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uk-UA" sz="1600" dirty="0">
                <a:latin typeface="Alegreya" charset="0"/>
              </a:rPr>
              <a:t> лобковий горб;</a:t>
            </a:r>
          </a:p>
        </p:txBody>
      </p:sp>
      <p:sp>
        <p:nvSpPr>
          <p:cNvPr id="15" name="Прямокутник 14"/>
          <p:cNvSpPr/>
          <p:nvPr/>
        </p:nvSpPr>
        <p:spPr>
          <a:xfrm>
            <a:off x="760020" y="2008742"/>
            <a:ext cx="3016191" cy="584775"/>
          </a:xfrm>
          <a:prstGeom prst="rect">
            <a:avLst/>
          </a:prstGeom>
          <a:solidFill>
            <a:srgbClr val="EDFDBB"/>
          </a:solidFill>
          <a:ln>
            <a:solidFill>
              <a:srgbClr val="E3FC9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Alegreya" charset="0"/>
              </a:rPr>
              <a:t>До зовнішніх органів жіночої статевої системи належать:</a:t>
            </a:r>
          </a:p>
        </p:txBody>
      </p:sp>
      <p:pic>
        <p:nvPicPr>
          <p:cNvPr id="34818" name="Picture 2" descr="C:\Users\kants\Pictures\Screenshots\Знімок екрана (171).png"/>
          <p:cNvPicPr>
            <a:picLocks noChangeAspect="1" noChangeArrowheads="1"/>
          </p:cNvPicPr>
          <p:nvPr/>
        </p:nvPicPr>
        <p:blipFill>
          <a:blip r:embed="rId3">
            <a:lum bright="3000" contrast="3000"/>
          </a:blip>
          <a:srcRect l="27947" t="28421" r="31946" b="34294"/>
          <a:stretch>
            <a:fillRect/>
          </a:stretch>
        </p:blipFill>
        <p:spPr bwMode="auto">
          <a:xfrm>
            <a:off x="4051330" y="1914718"/>
            <a:ext cx="4918847" cy="2570877"/>
          </a:xfrm>
          <a:prstGeom prst="rect">
            <a:avLst/>
          </a:prstGeom>
          <a:noFill/>
        </p:spPr>
      </p:pic>
      <p:sp>
        <p:nvSpPr>
          <p:cNvPr id="11" name="Прямокутник 10"/>
          <p:cNvSpPr/>
          <p:nvPr/>
        </p:nvSpPr>
        <p:spPr>
          <a:xfrm>
            <a:off x="629234" y="3447632"/>
            <a:ext cx="3301497" cy="338554"/>
          </a:xfrm>
          <a:prstGeom prst="rect">
            <a:avLst/>
          </a:prstGeom>
          <a:solidFill>
            <a:srgbClr val="EDFDBB"/>
          </a:solidFill>
          <a:ln>
            <a:solidFill>
              <a:srgbClr val="E3FC92"/>
            </a:solidFill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uk-UA" sz="1600">
                <a:latin typeface="Alegreya" charset="0"/>
              </a:rPr>
              <a:t> великі й малі статеві губи;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617358" y="4005773"/>
            <a:ext cx="3301497" cy="338554"/>
          </a:xfrm>
          <a:prstGeom prst="rect">
            <a:avLst/>
          </a:prstGeom>
          <a:solidFill>
            <a:srgbClr val="EDFDBB"/>
          </a:solidFill>
          <a:ln>
            <a:solidFill>
              <a:srgbClr val="E3FC92"/>
            </a:solidFill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uk-UA" sz="1600" dirty="0">
                <a:latin typeface="Alegreya" charset="0"/>
              </a:rPr>
              <a:t> клітор</a:t>
            </a:r>
          </a:p>
        </p:txBody>
      </p:sp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661</Words>
  <Application>Microsoft Office PowerPoint</Application>
  <PresentationFormat>Екран (16:9)</PresentationFormat>
  <Paragraphs>77</Paragraphs>
  <Slides>14</Slides>
  <Notes>14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9" baseType="lpstr">
      <vt:lpstr>Alegreya</vt:lpstr>
      <vt:lpstr>Arial</vt:lpstr>
      <vt:lpstr>Wingdings</vt:lpstr>
      <vt:lpstr>Segoe Print</vt:lpstr>
      <vt:lpstr>Simple Light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Валентина</dc:creator>
  <cp:lastModifiedBy>Ludmila Mialkivska</cp:lastModifiedBy>
  <cp:revision>98</cp:revision>
  <dcterms:modified xsi:type="dcterms:W3CDTF">2025-08-22T09:36:52Z</dcterms:modified>
</cp:coreProperties>
</file>