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8" r:id="rId2"/>
    <p:sldId id="271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82" r:id="rId12"/>
    <p:sldId id="283" r:id="rId13"/>
    <p:sldId id="286" r:id="rId14"/>
    <p:sldId id="287" r:id="rId15"/>
    <p:sldId id="285" r:id="rId16"/>
  </p:sldIdLst>
  <p:sldSz cx="9144000" cy="5143500" type="screen16x9"/>
  <p:notesSz cx="6858000" cy="9144000"/>
  <p:embeddedFontLst>
    <p:embeddedFont>
      <p:font typeface="Alegreya" panose="020B0604020202020204" charset="0"/>
      <p:regular r:id="rId18"/>
      <p:bold r:id="rId19"/>
      <p:italic r:id="rId20"/>
      <p:boldItalic r:id="rId21"/>
    </p:embeddedFont>
    <p:embeddedFont>
      <p:font typeface="Segoe Print" panose="02000600000000000000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008000"/>
    <a:srgbClr val="CC3399"/>
    <a:srgbClr val="993366"/>
    <a:srgbClr val="FF99CC"/>
    <a:srgbClr val="FFD54F"/>
    <a:srgbClr val="EDFDBB"/>
    <a:srgbClr val="FD95E9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6" autoAdjust="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стембріональний розвиток людини. 10кл. | Тест на 8 запитань. Біолог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379" y="2307633"/>
            <a:ext cx="6263733" cy="2562226"/>
          </a:xfrm>
          <a:prstGeom prst="rect">
            <a:avLst/>
          </a:prstGeom>
          <a:noFill/>
        </p:spPr>
      </p:pic>
      <p:pic>
        <p:nvPicPr>
          <p:cNvPr id="8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594148" y="1515274"/>
            <a:ext cx="717936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575" y="2550720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869694" y="2467868"/>
            <a:ext cx="340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Alegreya" charset="0"/>
              </a:rPr>
              <a:t>Який спосіб життя повинна вести людина для того, </a:t>
            </a:r>
          </a:p>
          <a:p>
            <a:r>
              <a:rPr lang="uk-UA" sz="1800" dirty="0">
                <a:latin typeface="Alegreya" charset="0"/>
              </a:rPr>
              <a:t>щоб її біологічний вік </a:t>
            </a:r>
          </a:p>
          <a:p>
            <a:r>
              <a:rPr lang="uk-UA" sz="1800" dirty="0">
                <a:latin typeface="Alegreya" charset="0"/>
              </a:rPr>
              <a:t>не перевищував хронологічний? </a:t>
            </a:r>
            <a:endParaRPr lang="uk-UA" sz="2000" dirty="0">
              <a:latin typeface="Alegreya" charset="0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ТЕМА 10.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 ТА РОЗВИТОК ЛЮДИНИ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6" name="AutoShape 2" descr="Сексуальна освіта в Україні: що це таке та чому вона важлива під час війни  | Моя Школа | OBOZ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AutoShape 4" descr="Сексуальна освіта в Україні: що це таке та чому вона важлива під час війни  | Моя Школа | OBOZ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70" name="AutoShape 6" descr="Сексуальна освіта в Україні: що це таке та чому вона важлива під час вій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4" name="AutoShape 4" descr="Fetal: векторна графіка, зображення, Fetal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2" y="482495"/>
            <a:ext cx="1587518" cy="1374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9432" y="1209880"/>
            <a:ext cx="3801381" cy="1323439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+mn-lt"/>
              </a:rPr>
              <a:t>Критичні періоди розвитку – це періоди, коли організм найбільш чутливий до дії різноманітних факторів, здатних порушувати нормальний розвиток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430384" y="3259941"/>
            <a:ext cx="3684900" cy="15696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+mn-lt"/>
              </a:rPr>
              <a:t>Середня тривалість життя є показником здоров’я нації. Здоров’я нації – велика цінність, від якої залежить продуктивність праці, економічний розвиток країни, соціальний добробут населення</a:t>
            </a:r>
          </a:p>
        </p:txBody>
      </p:sp>
      <p:pic>
        <p:nvPicPr>
          <p:cNvPr id="44034" name="Picture 2" descr="Concepto de tiempo del reloj biológico dos mujeres cerca del reloj grande  por la noche régimen correcto y estilo de vida saludable | Vector Prem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399" y="982639"/>
            <a:ext cx="4152349" cy="4006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52867" y="751970"/>
            <a:ext cx="3303086" cy="338554"/>
          </a:xfrm>
          <a:prstGeom prst="rect">
            <a:avLst/>
          </a:prstGeom>
          <a:solidFill>
            <a:srgbClr val="ADDB7B"/>
          </a:solidFill>
          <a:ln w="38100"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230579" y="1612100"/>
            <a:ext cx="8661518" cy="2926864"/>
            <a:chOff x="310677" y="1360929"/>
            <a:chExt cx="8176235" cy="2388321"/>
          </a:xfrm>
          <a:solidFill>
            <a:srgbClr val="ADDB7B"/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336334" y="1360929"/>
              <a:ext cx="8150578" cy="979468"/>
            </a:xfrm>
            <a:prstGeom prst="rect">
              <a:avLst/>
            </a:prstGeom>
            <a:grpFill/>
            <a:ln w="3810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latin typeface="Alegreya" charset="0"/>
                </a:rPr>
                <a:t>У процесі постембріонального розвитку людини виділяють такі періоди: новонародженості, грудний, раннього дитинства, першого дитинства, другого дитинства (молодший шкільний період), підлітковий, юнацький періоди, зрілий вік, похилий та старечий вік</a:t>
              </a: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A4B9930-9148-45ED-ACA4-64EEFD511C4B}"/>
                </a:ext>
              </a:extLst>
            </p:cNvPr>
            <p:cNvSpPr/>
            <p:nvPr/>
          </p:nvSpPr>
          <p:spPr>
            <a:xfrm>
              <a:off x="320213" y="2597149"/>
              <a:ext cx="8150578" cy="301375"/>
            </a:xfrm>
            <a:prstGeom prst="rect">
              <a:avLst/>
            </a:prstGeom>
            <a:grpFill/>
            <a:ln w="3810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>
                  <a:latin typeface="Alegreya" charset="0"/>
                </a:rPr>
                <a:t>Хронологічний вік людини – це вік реально прожитого часу </a:t>
              </a:r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01906554-AED8-4818-8413-2D9BAEC2BA6C}"/>
                </a:ext>
              </a:extLst>
            </p:cNvPr>
            <p:cNvSpPr/>
            <p:nvPr/>
          </p:nvSpPr>
          <p:spPr>
            <a:xfrm>
              <a:off x="310677" y="3221844"/>
              <a:ext cx="8150578" cy="527406"/>
            </a:xfrm>
            <a:prstGeom prst="rect">
              <a:avLst/>
            </a:prstGeom>
            <a:grpFill/>
            <a:ln w="3810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latin typeface="Alegreya" charset="0"/>
                </a:rPr>
                <a:t>Біологічний вік – той, який характеризує фізіологічний стан організму, що відповідає певній віковій групі людини </a:t>
              </a:r>
              <a:endPara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endParaRPr>
            </a:p>
          </p:txBody>
        </p:sp>
      </p:grpSp>
      <p:sp>
        <p:nvSpPr>
          <p:cNvPr id="10" name="Google Shape;98;p16"/>
          <p:cNvSpPr txBox="1"/>
          <p:nvPr/>
        </p:nvSpPr>
        <p:spPr>
          <a:xfrm>
            <a:off x="1835766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1" name="Google Shape;100;p16"/>
          <p:cNvCxnSpPr/>
          <p:nvPr/>
        </p:nvCxnSpPr>
        <p:spPr>
          <a:xfrm rot="10800000" flipH="1">
            <a:off x="1766890" y="473132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047869" y="762591"/>
            <a:ext cx="3303086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361087" y="1612951"/>
            <a:ext cx="8312680" cy="3031599"/>
          </a:xfrm>
          <a:prstGeom prst="rect">
            <a:avLst/>
          </a:prstGeom>
          <a:solidFill>
            <a:srgbClr val="ADDB7B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i="1" dirty="0">
                <a:latin typeface="Segoe Print" panose="02000600000000000000" pitchFamily="2" charset="0"/>
              </a:rPr>
              <a:t>        </a:t>
            </a:r>
            <a:r>
              <a:rPr lang="uk-UA" sz="2000" b="1" dirty="0">
                <a:latin typeface="Segoe Print" panose="02000600000000000000" pitchFamily="2" charset="0"/>
              </a:rPr>
              <a:t>Поміркуйте</a:t>
            </a:r>
            <a:r>
              <a:rPr lang="uk-UA" sz="2000" b="1" dirty="0"/>
              <a:t> </a:t>
            </a:r>
          </a:p>
          <a:p>
            <a:pPr algn="just">
              <a:lnSpc>
                <a:spcPct val="150000"/>
              </a:lnSpc>
            </a:pPr>
            <a:endParaRPr lang="uk-UA" dirty="0"/>
          </a:p>
          <a:p>
            <a:pPr algn="just"/>
            <a:r>
              <a:rPr lang="uk-UA" sz="2000" dirty="0">
                <a:latin typeface="Segoe Print" pitchFamily="2" charset="0"/>
              </a:rPr>
              <a:t>1. Чому не всі ділянки черепа немовляти з’єднані швами? </a:t>
            </a:r>
          </a:p>
          <a:p>
            <a:pPr algn="just"/>
            <a:r>
              <a:rPr lang="uk-UA" sz="2000" dirty="0">
                <a:latin typeface="Segoe Print" pitchFamily="2" charset="0"/>
              </a:rPr>
              <a:t>2. У якому віці в немовляти починають формуватися шийний, грудний і поперековий вигини хребта? </a:t>
            </a:r>
          </a:p>
          <a:p>
            <a:pPr algn="just"/>
            <a:r>
              <a:rPr lang="uk-UA" sz="2000" dirty="0">
                <a:latin typeface="Segoe Print" pitchFamily="2" charset="0"/>
              </a:rPr>
              <a:t>3. З якого періоду життя в дитини починається розвиток абстрактного мислення? </a:t>
            </a:r>
          </a:p>
          <a:p>
            <a:pPr algn="just"/>
            <a:r>
              <a:rPr lang="uk-UA" sz="2000" dirty="0">
                <a:latin typeface="Segoe Print" pitchFamily="2" charset="0"/>
              </a:rPr>
              <a:t>4. Чому статеве дозрівання в хлопчиків і дівчат відрізняється в часі? </a:t>
            </a:r>
            <a:endParaRPr lang="uk-UA" sz="2800" b="1" dirty="0"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073" y="1756070"/>
            <a:ext cx="355229" cy="3552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Google Shape;98;p16"/>
          <p:cNvSpPr txBox="1"/>
          <p:nvPr/>
        </p:nvSpPr>
        <p:spPr>
          <a:xfrm>
            <a:off x="1942092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724360" y="46249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047869" y="544223"/>
            <a:ext cx="3303086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1780455" y="971503"/>
            <a:ext cx="5848644" cy="507831"/>
          </a:xfrm>
          <a:prstGeom prst="rect">
            <a:avLst/>
          </a:prstGeom>
          <a:solidFill>
            <a:srgbClr val="ADDB7B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800" b="1" dirty="0">
                <a:latin typeface="Segoe Print" pitchFamily="2" charset="0"/>
              </a:rPr>
              <a:t>Відшукайте слова у філворді та поясніть їх</a:t>
            </a:r>
          </a:p>
        </p:txBody>
      </p:sp>
      <p:sp>
        <p:nvSpPr>
          <p:cNvPr id="7" name="Google Shape;98;p16"/>
          <p:cNvSpPr txBox="1"/>
          <p:nvPr/>
        </p:nvSpPr>
        <p:spPr>
          <a:xfrm>
            <a:off x="1942092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724360" y="46249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aphicFrame>
        <p:nvGraphicFramePr>
          <p:cNvPr id="11" name="Таблиця 10"/>
          <p:cNvGraphicFramePr>
            <a:graphicFrameLocks noGrp="1"/>
          </p:cNvGraphicFramePr>
          <p:nvPr/>
        </p:nvGraphicFramePr>
        <p:xfrm>
          <a:off x="1915427" y="1644765"/>
          <a:ext cx="5613400" cy="3377565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ю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ж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ж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3047869" y="544223"/>
            <a:ext cx="3303086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1780455" y="971503"/>
            <a:ext cx="5848644" cy="473206"/>
          </a:xfrm>
          <a:prstGeom prst="rect">
            <a:avLst/>
          </a:prstGeom>
          <a:solidFill>
            <a:srgbClr val="ADDB7B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800" b="1" dirty="0">
                <a:latin typeface="Segoe Print" pitchFamily="2" charset="0"/>
              </a:rPr>
              <a:t>Перевірте знайдені слова у філворді</a:t>
            </a:r>
          </a:p>
        </p:txBody>
      </p:sp>
      <p:sp>
        <p:nvSpPr>
          <p:cNvPr id="7" name="Google Shape;98;p16"/>
          <p:cNvSpPr txBox="1"/>
          <p:nvPr/>
        </p:nvSpPr>
        <p:spPr>
          <a:xfrm>
            <a:off x="1942092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724360" y="46249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aphicFrame>
        <p:nvGraphicFramePr>
          <p:cNvPr id="11" name="Таблиця 10"/>
          <p:cNvGraphicFramePr>
            <a:graphicFrameLocks noGrp="1"/>
          </p:cNvGraphicFramePr>
          <p:nvPr/>
        </p:nvGraphicFramePr>
        <p:xfrm>
          <a:off x="1915427" y="1644765"/>
          <a:ext cx="5613400" cy="3377565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>
                          <a:solidFill>
                            <a:srgbClr val="993366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>
                          <a:solidFill>
                            <a:srgbClr val="993366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993366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99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80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8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8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8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8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8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8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0000"/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ю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CC3300"/>
                          </a:solidFill>
                          <a:latin typeface="Alegreya" charset="0"/>
                        </a:rPr>
                        <a:t>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ж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latin typeface="Alegreya" charset="0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ж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sng" strike="noStrike" dirty="0">
                          <a:solidFill>
                            <a:srgbClr val="FF3300"/>
                          </a:solidFill>
                          <a:latin typeface="Alegreya" charset="0"/>
                        </a:rPr>
                        <a:t>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latin typeface="Alegreya" charset="0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DFDBB"/>
                        </a:gs>
                        <a:gs pos="50000">
                          <a:srgbClr val="FFC000"/>
                        </a:gs>
                        <a:gs pos="100000">
                          <a:srgbClr val="FFD54F"/>
                        </a:gs>
                      </a:gsLst>
                      <a:lin ang="7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solidFill>
            <a:srgbClr val="ADDB7B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63,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sp>
        <p:nvSpPr>
          <p:cNvPr id="7" name="Google Shape;98;p16"/>
          <p:cNvSpPr txBox="1"/>
          <p:nvPr/>
        </p:nvSpPr>
        <p:spPr>
          <a:xfrm>
            <a:off x="1857031" y="0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8" name="Google Shape;100;p16"/>
          <p:cNvCxnSpPr/>
          <p:nvPr/>
        </p:nvCxnSpPr>
        <p:spPr>
          <a:xfrm rot="10800000" flipH="1">
            <a:off x="1734991" y="50502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oj biológico interno, estilo de vida saludable de la mujer. Rutina de  niña en la ilustra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3391"/>
            <a:ext cx="4847290" cy="3260109"/>
          </a:xfrm>
          <a:prstGeom prst="rect">
            <a:avLst/>
          </a:prstGeom>
          <a:noFill/>
        </p:spPr>
      </p:pic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19" name="Групувати 18"/>
          <p:cNvGrpSpPr/>
          <p:nvPr/>
        </p:nvGrpSpPr>
        <p:grpSpPr>
          <a:xfrm>
            <a:off x="248790" y="1199407"/>
            <a:ext cx="3216898" cy="465022"/>
            <a:chOff x="248790" y="1199407"/>
            <a:chExt cx="3216898" cy="465022"/>
          </a:xfrm>
        </p:grpSpPr>
        <p:sp>
          <p:nvSpPr>
            <p:cNvPr id="6" name="TextBox 5"/>
            <p:cNvSpPr txBox="1"/>
            <p:nvPr/>
          </p:nvSpPr>
          <p:spPr>
            <a:xfrm>
              <a:off x="834223" y="1202764"/>
              <a:ext cx="2631465" cy="461665"/>
            </a:xfrm>
            <a:prstGeom prst="rect">
              <a:avLst/>
            </a:prstGeom>
            <a:solidFill>
              <a:srgbClr val="EBF7FF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latin typeface="Segoe Print" pitchFamily="2" charset="0"/>
                </a:rPr>
                <a:t>Поміркуйте, яку галузь науки називають хронобіологією.</a:t>
              </a:r>
              <a:endParaRPr lang="uk-UA" dirty="0">
                <a:latin typeface="Segoe Print" pitchFamily="2" charset="0"/>
              </a:endParaRPr>
            </a:p>
          </p:txBody>
        </p:sp>
        <p:pic>
          <p:nvPicPr>
            <p:cNvPr id="2050" name="Picture 2" descr="Більше 119 900 стокових ілюстрацій, векторної графіки та картинок  роялті-фрі на тему знак питання - iSto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790" y="1199407"/>
              <a:ext cx="460663" cy="46066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13" name="Прямокутник 12"/>
          <p:cNvSpPr/>
          <p:nvPr/>
        </p:nvSpPr>
        <p:spPr>
          <a:xfrm>
            <a:off x="4742121" y="2439485"/>
            <a:ext cx="4169867" cy="1200329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Alegreya" charset="0"/>
              </a:rPr>
              <a:t>Постембріональний розвиток людини – це період життя, який починається після народження дитини і триває до смерті людини </a:t>
            </a:r>
            <a:endParaRPr lang="uk-UA" sz="20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418162" y="3861754"/>
            <a:ext cx="3129635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За цей час організм росте, розвивається, набуває здатності до розмноження, згодом – старіє та вмирає </a:t>
            </a:r>
            <a:endParaRPr lang="uk-UA" sz="1800">
              <a:latin typeface="Alegreya" charset="0"/>
            </a:endParaRPr>
          </a:p>
        </p:txBody>
      </p:sp>
      <p:pic>
        <p:nvPicPr>
          <p:cNvPr id="11" name="Picture 2" descr="Розвиток людини - Біологія. Повторне видання. 8 клас. Задорожний"/>
          <p:cNvPicPr>
            <a:picLocks noChangeAspect="1" noChangeArrowheads="1"/>
          </p:cNvPicPr>
          <p:nvPr/>
        </p:nvPicPr>
        <p:blipFill>
          <a:blip r:embed="rId5"/>
          <a:srcRect t="51877"/>
          <a:stretch>
            <a:fillRect/>
          </a:stretch>
        </p:blipFill>
        <p:spPr bwMode="auto">
          <a:xfrm>
            <a:off x="3748256" y="925666"/>
            <a:ext cx="4925110" cy="136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возраст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3">
            <a:lum bright="7000" contrast="3000"/>
          </a:blip>
          <a:srcRect r="8264" b="5424"/>
          <a:stretch>
            <a:fillRect/>
          </a:stretch>
        </p:blipFill>
        <p:spPr bwMode="auto">
          <a:xfrm>
            <a:off x="6417002" y="1255593"/>
            <a:ext cx="2726998" cy="2811438"/>
          </a:xfrm>
          <a:prstGeom prst="rect">
            <a:avLst/>
          </a:prstGeom>
          <a:noFill/>
        </p:spPr>
      </p:pic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838859" y="924583"/>
            <a:ext cx="5821246" cy="584775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У різні періоди життя людини інтенсивність процесів росту й розвитку неоднакова, що зумовлено віковими особливостями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7547" y="1773644"/>
            <a:ext cx="6455391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Хронологічний  вік – це період (у роках, місяцях, днях), прожитий від дня народження до певного моменту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41194" y="2606149"/>
            <a:ext cx="6455391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Біологічний вік характеризує реальний фізіологічний стан організму, який відповідає характеристикам певної вікової групи людей 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527238" y="4311506"/>
            <a:ext cx="8070853" cy="584775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Різниця між хронологічним і біологічним віком людини на етапі дозрівання може сягати п’яти років, а на етапі старіння – до 20 років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77112" y="3424398"/>
            <a:ext cx="4658912" cy="584775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На біологічний вік людини впливають також соціально-економічні умови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ibujo de dibujos animados de un personaje de bebé recién nacido | Vector  Prem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455" y="2218851"/>
            <a:ext cx="2924649" cy="2924649"/>
          </a:xfrm>
          <a:prstGeom prst="rect">
            <a:avLst/>
          </a:prstGeom>
          <a:noFill/>
        </p:spPr>
      </p:pic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-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2129" y="1061060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ПЕРІОД   НОВОНАРОДЖЕНОСТІ</a:t>
            </a:r>
            <a:endParaRPr lang="uk-UA" sz="16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27548" y="1773644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Період новонародженості охоплює перші десять днів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790364" y="2920048"/>
            <a:ext cx="3384645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Дитина в цей час отримує основну масу поживних речовин із материнським молоком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660230" y="1088355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ГРУДНИЙ  ПЕРІОД</a:t>
            </a:r>
            <a:endParaRPr lang="uk-UA" sz="1600" dirty="0">
              <a:latin typeface="Alegreya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804014" y="1814588"/>
            <a:ext cx="3370996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Триває до 1 року й супроводжується активним ростом і збільшенням маси тіла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4790364" y="3998221"/>
            <a:ext cx="3384645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У віці шести місяців у дитини починають прорізуватися молочні зуби, зміни відбуваються  в скелеті і скелетній мускулатурі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2129" y="1061060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ПЕРІОД   РАНЬОГО ДИТИНСТВА</a:t>
            </a:r>
            <a:endParaRPr lang="uk-UA" sz="16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27548" y="1773644"/>
            <a:ext cx="33709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охоплює 1–3-й роки життя </a:t>
            </a:r>
            <a:endParaRPr lang="uk-UA" sz="1600" dirty="0">
              <a:latin typeface="Alegreya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804012" y="2305899"/>
            <a:ext cx="3384645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У цей період розвитку діти сприймають багато інформації про навколишній світ й активно розвиваються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660230" y="1088355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ПЕРІОД  </a:t>
            </a:r>
            <a:r>
              <a:rPr lang="uk-UA" sz="1600" b="1" dirty="0"/>
              <a:t>ПЕРШОГО</a:t>
            </a:r>
            <a:r>
              <a:rPr lang="ru-RU" sz="1600" b="1" dirty="0"/>
              <a:t> ДИТИНСТВА</a:t>
            </a:r>
            <a:endParaRPr lang="uk-UA" sz="1600" dirty="0">
              <a:latin typeface="Alegreya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804014" y="1773644"/>
            <a:ext cx="33709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охоплює 4–7-й роки життя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4790364" y="3657021"/>
            <a:ext cx="33846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У період першого дитинства у дітей виникає бажання вчитися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41196" y="2305906"/>
            <a:ext cx="3370996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У цей період діти інтенсивно розвиваються, особливо швидко розвивається мова, а з нею – і мислення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68492" y="3670682"/>
            <a:ext cx="3370996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У період раннього дитинства виникає прагнення ходити, інтерес до ігор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2129" y="1061060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ПЕРІОД   ДРУГОГО  ДИТИНСТВА</a:t>
            </a:r>
            <a:endParaRPr lang="uk-UA" sz="16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27548" y="1773644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триває з 8-го по 12-й роки життя дитини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995084" y="2660747"/>
            <a:ext cx="33846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збігається з періодом статевого дозрівання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660230" y="1088355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ПІДЛІТКОВИЙ  ПЕРІОД  </a:t>
            </a:r>
            <a:endParaRPr lang="uk-UA" sz="1600" dirty="0">
              <a:latin typeface="Alegreya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995086" y="1773644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у дівчат триває з 12-го по 15-й роки, у хлопців – з 13–го по 16–й)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4967788" y="3575140"/>
            <a:ext cx="3384645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спостерігають прискорення росту (близько 7–8 см за рік); збільшення маси тіла, перебудова організму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54844" y="2688047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характерне уповільнення темпів росту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41197" y="3629744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У процесі навчання розвиваються розумові здібності 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2129" y="1061060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ЮНАЦЬКИЙ  ПЕРІОД</a:t>
            </a:r>
            <a:endParaRPr lang="uk-UA" sz="16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68492" y="1773644"/>
            <a:ext cx="3370996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у хлопців він триває впродовж 17–21-го років життя, у дівчат – 16–20-го років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995084" y="2592505"/>
            <a:ext cx="33846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найпродуктивніший період у житті людини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660230" y="1088355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ЗРІЛИЙ  ПЕРІОД  </a:t>
            </a:r>
            <a:endParaRPr lang="uk-UA" sz="1600" dirty="0">
              <a:latin typeface="Alegreya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995086" y="1773644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настає у 21 рік у жінок та 22 роки у чоловіків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4967788" y="3438657"/>
            <a:ext cx="3384645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людина намагається максимально реалізувати себе в обраній професії, сім’ї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82139" y="2756282"/>
            <a:ext cx="3370996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ріст і розвиток організму переважно завершуються, усі системи органів практично досягають своєї зрілості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82140" y="4052819"/>
            <a:ext cx="3370996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legreya" charset="0"/>
              </a:rPr>
              <a:t>підсилюються процеси психологічного і</a:t>
            </a:r>
            <a:r>
              <a:rPr lang="ru-RU" sz="1600" dirty="0">
                <a:latin typeface="Alegreya" charset="0"/>
              </a:rPr>
              <a:t> культурного </a:t>
            </a:r>
            <a:r>
              <a:rPr lang="uk-UA" sz="1600" dirty="0">
                <a:latin typeface="Alegreya" charset="0"/>
              </a:rPr>
              <a:t>дозрівання 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2129" y="1061060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ПОХИЛИЙ ПЕРІОД</a:t>
            </a:r>
            <a:endParaRPr lang="uk-UA" sz="1600" dirty="0">
              <a:latin typeface="Alegreya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68492" y="1623516"/>
            <a:ext cx="3370996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починається з 61-го року життя в чоловіків і з 58-го року в жінок і триває до 74-го року життя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995084" y="2442377"/>
            <a:ext cx="3384645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У цьому віці багато людей мають ясний розум і здатні до творчої праці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660230" y="1074707"/>
            <a:ext cx="3801381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СТАРЕЧИЙ  ПЕРІОД  </a:t>
            </a:r>
            <a:endParaRPr lang="uk-UA" sz="1600" dirty="0">
              <a:latin typeface="Alegreya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995086" y="1623516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у чоловіків і жінок починається з 75-го року життя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82139" y="2606154"/>
            <a:ext cx="3370996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Багато людей зберігають у цей період достатньо високу професійну працездатність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5240743" y="4312126"/>
            <a:ext cx="337099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>
                <a:latin typeface="Alegreya" charset="0"/>
              </a:rPr>
              <a:t>Довгожителі – це люди, чий вік перевищує 90 років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5479097" y="3695080"/>
            <a:ext cx="3023460" cy="338554"/>
          </a:xfrm>
          <a:prstGeom prst="rect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ДОВГОЖИТЕЛІ</a:t>
            </a:r>
            <a:endParaRPr lang="uk-UA" sz="1600" dirty="0">
              <a:latin typeface="Alegreya" charset="0"/>
            </a:endParaRPr>
          </a:p>
        </p:txBody>
      </p:sp>
      <p:pic>
        <p:nvPicPr>
          <p:cNvPr id="33800" name="Picture 8" descr="пожилые люди PNG и картинки пнг | рисунок Векторы и PSD | Бесплатная  загрузка на Pngtree"/>
          <p:cNvPicPr>
            <a:picLocks noChangeAspect="1" noChangeArrowheads="1"/>
          </p:cNvPicPr>
          <p:nvPr/>
        </p:nvPicPr>
        <p:blipFill>
          <a:blip r:embed="rId3"/>
          <a:srcRect t="50795"/>
          <a:stretch>
            <a:fillRect/>
          </a:stretch>
        </p:blipFill>
        <p:spPr bwMode="auto">
          <a:xfrm>
            <a:off x="682389" y="3456270"/>
            <a:ext cx="3598222" cy="1687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Бумажный стикер установил плоское примечание изолировало иллюстрацию  вектора. Коллекция липких пустых напоминаний. | Премиум вектор"/>
          <p:cNvPicPr>
            <a:picLocks noChangeAspect="1" noChangeArrowheads="1"/>
          </p:cNvPicPr>
          <p:nvPr/>
        </p:nvPicPr>
        <p:blipFill>
          <a:blip r:embed="rId3"/>
          <a:srcRect l="8271" t="49754"/>
          <a:stretch>
            <a:fillRect/>
          </a:stretch>
        </p:blipFill>
        <p:spPr bwMode="auto">
          <a:xfrm>
            <a:off x="13643" y="586850"/>
            <a:ext cx="6660101" cy="3548417"/>
          </a:xfrm>
          <a:prstGeom prst="rect">
            <a:avLst/>
          </a:prstGeom>
          <a:noFill/>
        </p:spPr>
      </p:pic>
      <p:sp>
        <p:nvSpPr>
          <p:cNvPr id="98" name="Google Shape;98;p16"/>
          <p:cNvSpPr txBox="1"/>
          <p:nvPr/>
        </p:nvSpPr>
        <p:spPr>
          <a:xfrm>
            <a:off x="1931469" y="63798"/>
            <a:ext cx="655491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§ 63. Постембріональний розвиток людини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rot="10800000" flipH="1">
            <a:off x="1777522" y="49439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446655" y="492327"/>
            <a:ext cx="72606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Який вік людини називають хронологічним, а який – біологічним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279768" y="1723284"/>
            <a:ext cx="2381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Segoe Print" pitchFamily="2" charset="0"/>
              </a:rPr>
              <a:t>Старіння організму – загальнобіологічна закономірність 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480168" y="1140808"/>
            <a:ext cx="25521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Segoe Print" pitchFamily="2" charset="0"/>
              </a:rPr>
              <a:t>Чинників, що перешкоджають старінню: активний спосіб життя, раціональне харчування, тривале перебування на свіжому повітрі, уникання стресів, відмова від шкідливих звичок тощо</a:t>
            </a:r>
          </a:p>
        </p:txBody>
      </p:sp>
      <p:pic>
        <p:nvPicPr>
          <p:cNvPr id="41986" name="Picture 2" descr="пожилые люди PNG и картинки пнг | рисунок Векторы и PSD | Бесплатная  загрузка на Pngtree"/>
          <p:cNvPicPr>
            <a:picLocks noChangeAspect="1" noChangeArrowheads="1"/>
          </p:cNvPicPr>
          <p:nvPr/>
        </p:nvPicPr>
        <p:blipFill>
          <a:blip r:embed="rId4"/>
          <a:srcRect b="49603"/>
          <a:stretch>
            <a:fillRect/>
          </a:stretch>
        </p:blipFill>
        <p:spPr bwMode="auto">
          <a:xfrm>
            <a:off x="1274029" y="3415376"/>
            <a:ext cx="3707404" cy="1728124"/>
          </a:xfrm>
          <a:prstGeom prst="rect">
            <a:avLst/>
          </a:prstGeom>
          <a:noFill/>
        </p:spPr>
      </p:pic>
      <p:pic>
        <p:nvPicPr>
          <p:cNvPr id="41990" name="Picture 6" descr="Concepto de tiempo del reloj biológico dos mujeres cerca del reloj grande  por la noche régimen correcto y estilo de vida saludable | Vector Premium"/>
          <p:cNvPicPr>
            <a:picLocks noChangeAspect="1" noChangeArrowheads="1"/>
          </p:cNvPicPr>
          <p:nvPr/>
        </p:nvPicPr>
        <p:blipFill>
          <a:blip r:embed="rId5"/>
          <a:srcRect l="6498" r="5870"/>
          <a:stretch>
            <a:fillRect/>
          </a:stretch>
        </p:blipFill>
        <p:spPr bwMode="auto">
          <a:xfrm>
            <a:off x="6168789" y="1856095"/>
            <a:ext cx="2852382" cy="260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1171</Words>
  <Application>Microsoft Office PowerPoint</Application>
  <PresentationFormat>Екран (16:9)</PresentationFormat>
  <Paragraphs>401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Segoe Print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Ludmila Mialkivska</cp:lastModifiedBy>
  <cp:revision>111</cp:revision>
  <dcterms:modified xsi:type="dcterms:W3CDTF">2025-08-22T09:49:08Z</dcterms:modified>
</cp:coreProperties>
</file>