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5" r:id="rId2"/>
    <p:sldId id="276" r:id="rId3"/>
    <p:sldId id="277" r:id="rId4"/>
    <p:sldId id="269" r:id="rId5"/>
    <p:sldId id="268" r:id="rId6"/>
    <p:sldId id="267" r:id="rId7"/>
    <p:sldId id="266" r:id="rId8"/>
    <p:sldId id="270" r:id="rId9"/>
    <p:sldId id="271" r:id="rId10"/>
    <p:sldId id="272" r:id="rId11"/>
    <p:sldId id="273" r:id="rId12"/>
    <p:sldId id="275" r:id="rId13"/>
    <p:sldId id="288" r:id="rId14"/>
    <p:sldId id="279" r:id="rId15"/>
    <p:sldId id="259" r:id="rId16"/>
    <p:sldId id="260" r:id="rId17"/>
    <p:sldId id="278" r:id="rId18"/>
    <p:sldId id="263" r:id="rId19"/>
    <p:sldId id="281" r:id="rId20"/>
    <p:sldId id="264" r:id="rId21"/>
    <p:sldId id="280" r:id="rId22"/>
    <p:sldId id="282" r:id="rId23"/>
    <p:sldId id="257" r:id="rId24"/>
    <p:sldId id="261" r:id="rId25"/>
    <p:sldId id="284" r:id="rId26"/>
    <p:sldId id="289" r:id="rId27"/>
    <p:sldId id="285" r:id="rId28"/>
    <p:sldId id="290" r:id="rId29"/>
    <p:sldId id="287" r:id="rId30"/>
    <p:sldId id="286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C94A3C-37A3-4ACD-8886-FA8C3E9721E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65754-9CB5-4469-AE7A-211296F17D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556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10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911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471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5754-9CB5-4469-AE7A-211296F17D0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649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1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408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14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98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084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7709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244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85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593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055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91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99293-26D2-4131-BA9B-F5E1664B1938}" type="datetimeFigureOut">
              <a:rPr lang="ru-RU" smtClean="0"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2FF32-8800-40E0-885B-73699F0B2D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211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7&#1082;&#1083;%20&#1090;&#1086;%20&#1093;&#1110;&#1084;&#1110;&#1103;%20&#1074;&#1110;&#1076;&#1082;&#1088;&#1091;&#1088;&#1086;&#1082;.pptx#-1,18,&#1055;&#1088;&#1077;&#1079;&#1077;&#1085;&#1090;&#1072;&#1094;&#1080;&#1103; PowerPoin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hyperlink" Target="7&#1082;&#1083;%20&#1090;&#1086;%20&#1093;&#1110;&#1084;&#1110;&#1103;%20&#1074;&#1110;&#1076;&#1082;&#1088;&#1091;&#1088;&#1086;&#1082;.pptx#-1,20,&#1055;&#1088;&#1077;&#1079;&#1077;&#1085;&#1090;&#1072;&#1094;&#1080;&#1103; PowerPoint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35011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/>
              <a:t/>
            </a:r>
            <a:br>
              <a:rPr lang="uk-UA" sz="5800" b="1" dirty="0" smtClean="0"/>
            </a:br>
            <a:r>
              <a:rPr lang="uk-UA" sz="7400" b="1" dirty="0" smtClean="0"/>
              <a:t>                 Відкритий урок для 7 класу з хімії</a:t>
            </a:r>
          </a:p>
          <a:p>
            <a:r>
              <a:rPr lang="uk-UA" sz="13900" b="1" dirty="0" smtClean="0">
                <a:solidFill>
                  <a:srgbClr val="FF0000"/>
                </a:solidFill>
              </a:rPr>
              <a:t>  </a:t>
            </a:r>
            <a:r>
              <a:rPr lang="uk-UA" sz="13900" b="1" dirty="0" smtClean="0">
                <a:solidFill>
                  <a:srgbClr val="002060"/>
                </a:solidFill>
              </a:rPr>
              <a:t>Т/О  у вигляді гри: «Зіграй зі мною» з теми: </a:t>
            </a:r>
            <a:r>
              <a:rPr lang="uk-UA" sz="13900" b="1" dirty="0" smtClean="0">
                <a:solidFill>
                  <a:srgbClr val="FF0000"/>
                </a:solidFill>
              </a:rPr>
              <a:t>«Від хімічних елементів до хімічних </a:t>
            </a:r>
            <a:r>
              <a:rPr lang="uk-UA" sz="13900" b="1" dirty="0" err="1" smtClean="0">
                <a:solidFill>
                  <a:srgbClr val="FF0000"/>
                </a:solidFill>
              </a:rPr>
              <a:t>сполук</a:t>
            </a:r>
            <a:r>
              <a:rPr lang="uk-UA" sz="13900" b="1" dirty="0" smtClean="0">
                <a:solidFill>
                  <a:srgbClr val="FF0000"/>
                </a:solidFill>
              </a:rPr>
              <a:t>»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96994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7054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Pb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LiF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Mg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</a:rPr>
              <a:t>ВІДПОВІДЬ: </a:t>
            </a:r>
            <a:r>
              <a:rPr lang="uk-UA" sz="3200" b="1" dirty="0" smtClean="0">
                <a:solidFill>
                  <a:schemeClr val="tx1"/>
                </a:solidFill>
              </a:rPr>
              <a:t>Зд№1 В) Виграшна лінія – </a:t>
            </a:r>
            <a:r>
              <a:rPr lang="uk-UA" sz="3600" b="1" dirty="0" smtClean="0">
                <a:solidFill>
                  <a:srgbClr val="C00000"/>
                </a:solidFill>
              </a:rPr>
              <a:t>ПРОСТІ РЕЧОВИНИ</a:t>
            </a:r>
            <a:r>
              <a:rPr lang="uk-UA" sz="3200" b="1" dirty="0" smtClean="0">
                <a:solidFill>
                  <a:schemeClr val="tx1"/>
                </a:solidFill>
              </a:rPr>
              <a:t>.</a:t>
            </a:r>
            <a:endParaRPr lang="uk-UA" sz="3200" b="1" dirty="0">
              <a:solidFill>
                <a:schemeClr val="tx1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469557" y="3724507"/>
            <a:ext cx="10570150" cy="267630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547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1789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Li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MgO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                                                                                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96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SnO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rgbClr val="C00000"/>
                </a:solidFill>
              </a:rPr>
              <a:t>ВІДПОВІДЬ: </a:t>
            </a:r>
            <a:r>
              <a:rPr lang="uk-UA" sz="2800" b="1" dirty="0" smtClean="0">
                <a:solidFill>
                  <a:schemeClr val="tx1"/>
                </a:solidFill>
              </a:rPr>
              <a:t>Зд№1 Г) виграшна лінія </a:t>
            </a:r>
            <a:r>
              <a:rPr lang="uk-UA" sz="3200" b="1" dirty="0" smtClean="0">
                <a:solidFill>
                  <a:schemeClr val="tx1"/>
                </a:solidFill>
              </a:rPr>
              <a:t>– </a:t>
            </a:r>
            <a:r>
              <a:rPr lang="uk-UA" sz="3200" b="1" dirty="0" smtClean="0">
                <a:solidFill>
                  <a:srgbClr val="C00000"/>
                </a:solidFill>
              </a:rPr>
              <a:t>СКЛАДНІ РЕЧОВИНИ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1620982" y="1413164"/>
            <a:ext cx="180109" cy="500149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8972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ЗД№2 Гра  «ДОМІНО» </a:t>
            </a:r>
            <a:r>
              <a:rPr lang="uk-UA" sz="5700" b="1" dirty="0" smtClean="0">
                <a:solidFill>
                  <a:srgbClr val="002060"/>
                </a:solidFill>
              </a:rPr>
              <a:t>(для 3-х команд)</a:t>
            </a:r>
            <a:endParaRPr lang="uk-UA" sz="7400" b="1" dirty="0" smtClean="0">
              <a:solidFill>
                <a:srgbClr val="002060"/>
              </a:solidFill>
            </a:endParaRPr>
          </a:p>
          <a:p>
            <a:r>
              <a:rPr lang="uk-UA" sz="7400" b="1" dirty="0" smtClean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 smtClean="0">
                <a:solidFill>
                  <a:srgbClr val="C00000"/>
                </a:solidFill>
              </a:rPr>
              <a:t>ХЕ, прості та складні речовини, суміші.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6557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18835"/>
              </p:ext>
            </p:extLst>
          </p:nvPr>
        </p:nvGraphicFramePr>
        <p:xfrm>
          <a:off x="806332" y="166254"/>
          <a:ext cx="10773296" cy="6367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6648"/>
                <a:gridCol w="5386648"/>
              </a:tblGrid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1.  кухонна сіль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гідроген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пероксиду (пероксид)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2.   </a:t>
                      </a:r>
                      <a:r>
                        <a:rPr lang="uk-UA" sz="2400" b="1" dirty="0" err="1" smtClean="0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 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суміш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3.   озон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неМе,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4.   кров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ХЕ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5.   складна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речовина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азот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6. 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 Br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питна сода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NaHCO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N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-78%; O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-21%;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всі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інші гази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- 1%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H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неМе,</a:t>
                      </a:r>
                      <a:r>
                        <a:rPr lang="uk-UA" sz="2400" b="1" baseline="0" dirty="0" smtClean="0">
                          <a:solidFill>
                            <a:schemeClr val="tx1"/>
                          </a:solidFill>
                        </a:rPr>
                        <a:t> проста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Al 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XE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суміш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   повітря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   складна речовина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0629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.   ртуть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r>
                        <a:rPr lang="uk-UA" sz="24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</a:rPr>
                        <a:t> N2</a:t>
                      </a:r>
                      <a:endParaRPr lang="uk-UA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8038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3584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ЗД№3 Гра «ХІМІЧНИЙ МОРСЬКИЙ БІЙ»</a:t>
            </a:r>
          </a:p>
          <a:p>
            <a:r>
              <a:rPr lang="uk-UA" sz="13100" b="1" dirty="0" smtClean="0">
                <a:solidFill>
                  <a:srgbClr val="C00000"/>
                </a:solidFill>
              </a:rPr>
              <a:t>Формули речовин </a:t>
            </a:r>
            <a:r>
              <a:rPr lang="uk-UA" sz="13100" b="1" dirty="0">
                <a:solidFill>
                  <a:srgbClr val="C00000"/>
                </a:solidFill>
              </a:rPr>
              <a:t> </a:t>
            </a:r>
            <a:r>
              <a:rPr lang="uk-UA" sz="13100" b="1" dirty="0" smtClean="0">
                <a:solidFill>
                  <a:srgbClr val="C00000"/>
                </a:solidFill>
              </a:rPr>
              <a:t>і складні речовини. 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0298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294250"/>
              </p:ext>
            </p:extLst>
          </p:nvPr>
        </p:nvGraphicFramePr>
        <p:xfrm>
          <a:off x="167607" y="90510"/>
          <a:ext cx="11641876" cy="6676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493">
                  <a:extLst>
                    <a:ext uri="{9D8B030D-6E8A-4147-A177-3AD203B41FA5}">
                      <a16:colId xmlns="" xmlns:a16="http://schemas.microsoft.com/office/drawing/2014/main" val="1199204091"/>
                    </a:ext>
                  </a:extLst>
                </a:gridCol>
                <a:gridCol w="1717288">
                  <a:extLst>
                    <a:ext uri="{9D8B030D-6E8A-4147-A177-3AD203B41FA5}">
                      <a16:colId xmlns="" xmlns:a16="http://schemas.microsoft.com/office/drawing/2014/main" val="2917624289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148547640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3109572080"/>
                    </a:ext>
                  </a:extLst>
                </a:gridCol>
                <a:gridCol w="1739590">
                  <a:extLst>
                    <a:ext uri="{9D8B030D-6E8A-4147-A177-3AD203B41FA5}">
                      <a16:colId xmlns="" xmlns:a16="http://schemas.microsoft.com/office/drawing/2014/main" val="2103207831"/>
                    </a:ext>
                  </a:extLst>
                </a:gridCol>
                <a:gridCol w="1895707">
                  <a:extLst>
                    <a:ext uri="{9D8B030D-6E8A-4147-A177-3AD203B41FA5}">
                      <a16:colId xmlns="" xmlns:a16="http://schemas.microsoft.com/office/drawing/2014/main" val="1158509309"/>
                    </a:ext>
                  </a:extLst>
                </a:gridCol>
                <a:gridCol w="1784198">
                  <a:extLst>
                    <a:ext uri="{9D8B030D-6E8A-4147-A177-3AD203B41FA5}">
                      <a16:colId xmlns="" xmlns:a16="http://schemas.microsoft.com/office/drawing/2014/main" val="3730233121"/>
                    </a:ext>
                  </a:extLst>
                </a:gridCol>
              </a:tblGrid>
              <a:tr h="1211387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№</a:t>
                      </a:r>
                      <a:r>
                        <a:rPr lang="ru-RU" sz="2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4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3 </a:t>
                      </a:r>
                      <a:endParaRPr lang="en-US" sz="2400" baseline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Визначте 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</a:p>
                    <a:p>
                      <a:r>
                        <a:rPr lang="uk-UA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бінарні </a:t>
                      </a:r>
                      <a:endParaRPr lang="en-US" sz="24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</a:p>
                    <a:p>
                      <a:r>
                        <a:rPr lang="uk-UA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складні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</a:p>
                    <a:p>
                      <a:r>
                        <a:rPr lang="uk-UA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речовини.       </a:t>
                      </a:r>
                      <a:endParaRPr lang="uk-UA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uk-UA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7624688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H</a:t>
                      </a:r>
                      <a:r>
                        <a:rPr lang="uk-UA" sz="3200" b="1" dirty="0" smtClean="0"/>
                        <a:t>С</a:t>
                      </a:r>
                      <a:r>
                        <a:rPr lang="en-US" sz="3200" b="1" dirty="0" smtClean="0"/>
                        <a:t>l</a:t>
                      </a:r>
                      <a:r>
                        <a:rPr lang="uk-UA" sz="3200" b="1" dirty="0" smtClean="0"/>
                        <a:t>О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/>
                        <a:t>PbS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ZnSO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chemeClr val="tx1"/>
                          </a:solidFill>
                        </a:rPr>
                        <a:t>BaO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0165367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K</a:t>
                      </a:r>
                      <a:r>
                        <a:rPr lang="en-US" sz="2400" b="1" dirty="0" smtClean="0"/>
                        <a:t>3</a:t>
                      </a:r>
                      <a:r>
                        <a:rPr lang="en-US" sz="3200" b="1" dirty="0" smtClean="0"/>
                        <a:t>N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LiNO</a:t>
                      </a:r>
                      <a:r>
                        <a:rPr lang="en-US" sz="2400" b="1" dirty="0" smtClean="0"/>
                        <a:t>2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785829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Hg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O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H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SiO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CH</a:t>
                      </a:r>
                      <a:r>
                        <a:rPr lang="en-US" sz="2400" b="1" dirty="0" smtClean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3384696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NH</a:t>
                      </a:r>
                      <a:r>
                        <a:rPr lang="en-US" sz="2400" b="1" dirty="0" smtClean="0"/>
                        <a:t>4</a:t>
                      </a:r>
                      <a:r>
                        <a:rPr lang="en-US" sz="3200" b="1" dirty="0" smtClean="0"/>
                        <a:t>NO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 smtClean="0"/>
                    </a:p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Fe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Na</a:t>
                      </a:r>
                      <a:r>
                        <a:rPr lang="en-US" sz="2400" b="1" dirty="0" smtClean="0"/>
                        <a:t>3</a:t>
                      </a:r>
                      <a:r>
                        <a:rPr lang="en-US" sz="3200" b="1" dirty="0" smtClean="0"/>
                        <a:t>P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885307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Zn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C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Li</a:t>
                      </a:r>
                      <a:r>
                        <a:rPr lang="en-US" sz="2400" b="1" dirty="0" smtClean="0"/>
                        <a:t>3</a:t>
                      </a:r>
                      <a:r>
                        <a:rPr lang="en-US" sz="3200" b="1" dirty="0" smtClean="0"/>
                        <a:t>B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Na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SiO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268941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6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AgBrO</a:t>
                      </a:r>
                      <a:r>
                        <a:rPr lang="en-US" sz="2400" b="1" dirty="0" smtClean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Cl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O</a:t>
                      </a:r>
                      <a:r>
                        <a:rPr lang="en-US" sz="2400" b="1" dirty="0" smtClean="0"/>
                        <a:t>7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Fe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O</a:t>
                      </a:r>
                      <a:r>
                        <a:rPr lang="en-US" sz="2400" b="1" dirty="0" smtClean="0"/>
                        <a:t>3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2629514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96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678908"/>
              </p:ext>
            </p:extLst>
          </p:nvPr>
        </p:nvGraphicFramePr>
        <p:xfrm>
          <a:off x="167607" y="90510"/>
          <a:ext cx="11641876" cy="6684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493">
                  <a:extLst>
                    <a:ext uri="{9D8B030D-6E8A-4147-A177-3AD203B41FA5}">
                      <a16:colId xmlns="" xmlns:a16="http://schemas.microsoft.com/office/drawing/2014/main" val="1199204091"/>
                    </a:ext>
                  </a:extLst>
                </a:gridCol>
                <a:gridCol w="1717288">
                  <a:extLst>
                    <a:ext uri="{9D8B030D-6E8A-4147-A177-3AD203B41FA5}">
                      <a16:colId xmlns="" xmlns:a16="http://schemas.microsoft.com/office/drawing/2014/main" val="2917624289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1485476402"/>
                    </a:ext>
                  </a:extLst>
                </a:gridCol>
                <a:gridCol w="1828800">
                  <a:extLst>
                    <a:ext uri="{9D8B030D-6E8A-4147-A177-3AD203B41FA5}">
                      <a16:colId xmlns="" xmlns:a16="http://schemas.microsoft.com/office/drawing/2014/main" val="3109572080"/>
                    </a:ext>
                  </a:extLst>
                </a:gridCol>
                <a:gridCol w="1739590">
                  <a:extLst>
                    <a:ext uri="{9D8B030D-6E8A-4147-A177-3AD203B41FA5}">
                      <a16:colId xmlns="" xmlns:a16="http://schemas.microsoft.com/office/drawing/2014/main" val="2103207831"/>
                    </a:ext>
                  </a:extLst>
                </a:gridCol>
                <a:gridCol w="1895707">
                  <a:extLst>
                    <a:ext uri="{9D8B030D-6E8A-4147-A177-3AD203B41FA5}">
                      <a16:colId xmlns="" xmlns:a16="http://schemas.microsoft.com/office/drawing/2014/main" val="1158509309"/>
                    </a:ext>
                  </a:extLst>
                </a:gridCol>
                <a:gridCol w="1784198">
                  <a:extLst>
                    <a:ext uri="{9D8B030D-6E8A-4147-A177-3AD203B41FA5}">
                      <a16:colId xmlns="" xmlns:a16="http://schemas.microsoft.com/office/drawing/2014/main" val="3730233121"/>
                    </a:ext>
                  </a:extLst>
                </a:gridCol>
              </a:tblGrid>
              <a:tr h="1211387"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№</a:t>
                      </a:r>
                      <a:r>
                        <a:rPr lang="ru-RU" sz="2400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 7 </a:t>
                      </a:r>
                      <a:endParaRPr lang="en-US" sz="2400" baseline="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24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Визначте </a:t>
                      </a:r>
                      <a:r>
                        <a:rPr lang="uk-UA" sz="1800" dirty="0" smtClean="0">
                          <a:solidFill>
                            <a:srgbClr val="C00000"/>
                          </a:solidFill>
                        </a:rPr>
                        <a:t>ВІДПОВІДЬ:</a:t>
                      </a:r>
                      <a:endParaRPr lang="uk-UA" sz="18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ru-RU" sz="18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бінарні </a:t>
                      </a:r>
                      <a:endParaRPr lang="en-US" sz="2000" dirty="0" smtClean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В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складні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Г</a:t>
                      </a:r>
                    </a:p>
                    <a:p>
                      <a:r>
                        <a:rPr lang="uk-UA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речовини.       </a:t>
                      </a:r>
                      <a:endParaRPr lang="uk-UA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  <a:p>
                      <a:endParaRPr lang="uk-UA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Д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</a:rPr>
                        <a:t>Е</a:t>
                      </a:r>
                      <a:endParaRPr lang="ru-RU" sz="2000" dirty="0">
                        <a:solidFill>
                          <a:schemeClr val="accent5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37624688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H</a:t>
                      </a:r>
                      <a:r>
                        <a:rPr lang="uk-UA" sz="3200" b="1" dirty="0" smtClean="0"/>
                        <a:t>С</a:t>
                      </a:r>
                      <a:r>
                        <a:rPr lang="en-US" sz="3200" b="1" dirty="0" smtClean="0"/>
                        <a:t>l</a:t>
                      </a:r>
                      <a:r>
                        <a:rPr lang="uk-UA" sz="3200" b="1" dirty="0" smtClean="0"/>
                        <a:t>О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</a:rPr>
                        <a:t>PbS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ZnSO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</a:rPr>
                        <a:t>BaO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0165367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5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K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N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LiNO</a:t>
                      </a:r>
                      <a:r>
                        <a:rPr lang="en-US" sz="2400" b="1" dirty="0" smtClean="0"/>
                        <a:t>2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1785829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3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Hg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O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H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SiO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CH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3384696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/>
                        <a:t>NH</a:t>
                      </a:r>
                      <a:r>
                        <a:rPr lang="en-US" sz="2400" b="1" dirty="0" smtClean="0"/>
                        <a:t>4</a:t>
                      </a:r>
                      <a:r>
                        <a:rPr lang="en-US" sz="3200" b="1" dirty="0" smtClean="0"/>
                        <a:t>NO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 smtClean="0"/>
                    </a:p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Fe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Na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P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48853077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ru-RU" sz="3200" b="1" dirty="0"/>
                        <a:t>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Zn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C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Li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B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Na</a:t>
                      </a:r>
                      <a:r>
                        <a:rPr lang="en-US" sz="2400" b="1" dirty="0" smtClean="0"/>
                        <a:t>2</a:t>
                      </a:r>
                      <a:r>
                        <a:rPr lang="en-US" sz="3200" b="1" dirty="0" smtClean="0"/>
                        <a:t>SiO</a:t>
                      </a:r>
                      <a:r>
                        <a:rPr lang="en-US" sz="2400" b="1" dirty="0" smtClean="0"/>
                        <a:t>3</a:t>
                      </a:r>
                      <a:endParaRPr lang="ru-RU" sz="2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62689415"/>
                  </a:ext>
                </a:extLst>
              </a:tr>
              <a:tr h="871098"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6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/>
                        <a:t>AgBrO</a:t>
                      </a:r>
                      <a:r>
                        <a:rPr lang="en-US" sz="2400" b="1" dirty="0" smtClean="0"/>
                        <a:t>4</a:t>
                      </a:r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Cl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7</a:t>
                      </a:r>
                      <a:endParaRPr lang="ru-RU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Fe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en-US" sz="3200" b="1" dirty="0" smtClean="0">
                          <a:solidFill>
                            <a:srgbClr val="C00000"/>
                          </a:solidFill>
                        </a:rPr>
                        <a:t>O</a:t>
                      </a:r>
                      <a:r>
                        <a:rPr lang="en-US" sz="2400" b="1" dirty="0" smtClean="0">
                          <a:solidFill>
                            <a:srgbClr val="C00000"/>
                          </a:solidFill>
                        </a:rPr>
                        <a:t>3</a:t>
                      </a:r>
                      <a:endParaRPr lang="ru-RU" sz="32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62629514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933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ЗД№</a:t>
            </a:r>
            <a:r>
              <a:rPr lang="uk-UA" sz="7400" b="1" dirty="0">
                <a:solidFill>
                  <a:srgbClr val="002060"/>
                </a:solidFill>
              </a:rPr>
              <a:t>4</a:t>
            </a:r>
            <a:r>
              <a:rPr lang="uk-UA" sz="7400" b="1" dirty="0" smtClean="0">
                <a:solidFill>
                  <a:srgbClr val="002060"/>
                </a:solidFill>
              </a:rPr>
              <a:t> Гра  «Криптограма-квест» </a:t>
            </a:r>
          </a:p>
          <a:p>
            <a:r>
              <a:rPr lang="uk-UA" sz="7400" b="1" dirty="0" smtClean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 smtClean="0">
                <a:solidFill>
                  <a:srgbClr val="C00000"/>
                </a:solidFill>
              </a:rPr>
              <a:t>ХЕ, валентність(ХЕ) і формули речовин.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937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1914" y="254524"/>
            <a:ext cx="3836709" cy="4619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err="1" smtClean="0">
                <a:solidFill>
                  <a:schemeClr val="accent5">
                    <a:lumMod val="75000"/>
                  </a:schemeClr>
                </a:solidFill>
              </a:rPr>
              <a:t>Зд</a:t>
            </a:r>
            <a:r>
              <a:rPr lang="uk-UA" sz="3600" b="1" dirty="0" smtClean="0">
                <a:solidFill>
                  <a:schemeClr val="accent5">
                    <a:lumMod val="75000"/>
                  </a:schemeClr>
                </a:solidFill>
              </a:rPr>
              <a:t> №4 старт</a:t>
            </a:r>
            <a:endParaRPr lang="uk-UA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021" y="4270342"/>
            <a:ext cx="4545674" cy="2270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3</a:t>
            </a:r>
            <a:r>
              <a:rPr lang="uk-UA" sz="4000" b="1" dirty="0" smtClean="0">
                <a:solidFill>
                  <a:schemeClr val="tx1"/>
                </a:solidFill>
              </a:rPr>
              <a:t>. </a:t>
            </a:r>
            <a:r>
              <a:rPr lang="uk-UA" sz="5400" b="1" dirty="0" smtClean="0">
                <a:solidFill>
                  <a:schemeClr val="tx1"/>
                </a:solidFill>
              </a:rPr>
              <a:t>«2О» </a:t>
            </a:r>
            <a:r>
              <a:rPr lang="uk-UA" sz="4000" b="1" dirty="0" smtClean="0">
                <a:solidFill>
                  <a:schemeClr val="tx1"/>
                </a:solidFill>
              </a:rPr>
              <a:t>– </a:t>
            </a:r>
            <a:r>
              <a:rPr lang="uk-UA" sz="3600" b="1" dirty="0" smtClean="0">
                <a:solidFill>
                  <a:schemeClr val="tx1"/>
                </a:solidFill>
              </a:rPr>
              <a:t>цей</a:t>
            </a:r>
            <a:r>
              <a:rPr lang="uk-UA" sz="4000" b="1" dirty="0" smtClean="0">
                <a:solidFill>
                  <a:schemeClr val="tx1"/>
                </a:solidFill>
              </a:rPr>
              <a:t> </a:t>
            </a:r>
            <a:r>
              <a:rPr lang="uk-UA" sz="3600" b="1" dirty="0" smtClean="0">
                <a:solidFill>
                  <a:schemeClr val="tx1"/>
                </a:solidFill>
              </a:rPr>
              <a:t>запис означає </a:t>
            </a:r>
          </a:p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2 молекули Оксигену.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020" y="1414018"/>
            <a:ext cx="4951028" cy="18759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chemeClr val="tx1"/>
                </a:solidFill>
              </a:rPr>
              <a:t>2</a:t>
            </a:r>
            <a:r>
              <a:rPr lang="uk-UA" sz="4400" b="1" dirty="0" smtClean="0">
                <a:solidFill>
                  <a:schemeClr val="tx1"/>
                </a:solidFill>
              </a:rPr>
              <a:t>.  В(Оксигену) = ІІІ завжди. </a:t>
            </a:r>
            <a:endParaRPr lang="uk-UA" sz="4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48314" y="254524"/>
            <a:ext cx="5738164" cy="16496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/>
            </a:pPr>
            <a:r>
              <a:rPr lang="uk-UA" sz="4800" b="1" dirty="0" smtClean="0">
                <a:solidFill>
                  <a:schemeClr val="tx1"/>
                </a:solidFill>
              </a:rPr>
              <a:t>В(Хлору) = </a:t>
            </a:r>
            <a:r>
              <a:rPr lang="en-US" sz="4800" b="1" dirty="0" smtClean="0">
                <a:solidFill>
                  <a:schemeClr val="tx1"/>
                </a:solidFill>
              </a:rPr>
              <a:t>V</a:t>
            </a:r>
            <a:r>
              <a:rPr lang="uk-UA" sz="4800" b="1" dirty="0" smtClean="0">
                <a:solidFill>
                  <a:schemeClr val="tx1"/>
                </a:solidFill>
              </a:rPr>
              <a:t>ІІ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у </a:t>
            </a:r>
          </a:p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оксиді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 С</a:t>
            </a:r>
            <a:r>
              <a:rPr lang="en-US" sz="4800" b="1" dirty="0" smtClean="0">
                <a:solidFill>
                  <a:schemeClr val="tx1"/>
                </a:solidFill>
              </a:rPr>
              <a:t>l</a:t>
            </a:r>
            <a:r>
              <a:rPr lang="en-US" sz="4000" b="1" dirty="0" smtClean="0">
                <a:solidFill>
                  <a:schemeClr val="tx1"/>
                </a:solidFill>
              </a:rPr>
              <a:t>2</a:t>
            </a:r>
            <a:r>
              <a:rPr lang="en-US" sz="4800" b="1" dirty="0" smtClean="0">
                <a:solidFill>
                  <a:schemeClr val="tx1"/>
                </a:solidFill>
              </a:rPr>
              <a:t>O</a:t>
            </a:r>
            <a:r>
              <a:rPr lang="en-US" sz="4000" b="1" dirty="0" smtClean="0">
                <a:solidFill>
                  <a:schemeClr val="tx1"/>
                </a:solidFill>
              </a:rPr>
              <a:t>7</a:t>
            </a:r>
            <a:endParaRPr lang="uk-UA" sz="4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13921" y="2837468"/>
            <a:ext cx="5507093" cy="21021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4. </a:t>
            </a:r>
            <a:r>
              <a:rPr lang="uk-UA" sz="4800" b="1" dirty="0" smtClean="0">
                <a:solidFill>
                  <a:schemeClr val="tx1"/>
                </a:solidFill>
              </a:rPr>
              <a:t>« 3 Р</a:t>
            </a:r>
            <a:r>
              <a:rPr lang="en-US" sz="4800" b="1" dirty="0" smtClean="0">
                <a:solidFill>
                  <a:schemeClr val="tx1"/>
                </a:solidFill>
              </a:rPr>
              <a:t>b(NO</a:t>
            </a:r>
            <a:r>
              <a:rPr lang="en-US" sz="4000" b="1" dirty="0" smtClean="0">
                <a:solidFill>
                  <a:schemeClr val="tx1"/>
                </a:solidFill>
              </a:rPr>
              <a:t>3</a:t>
            </a:r>
            <a:r>
              <a:rPr lang="en-US" sz="4800" b="1" dirty="0" smtClean="0">
                <a:solidFill>
                  <a:schemeClr val="tx1"/>
                </a:solidFill>
              </a:rPr>
              <a:t>)</a:t>
            </a:r>
            <a:r>
              <a:rPr lang="en-US" sz="4000" b="1" dirty="0" smtClean="0">
                <a:solidFill>
                  <a:schemeClr val="tx1"/>
                </a:solidFill>
              </a:rPr>
              <a:t>2</a:t>
            </a:r>
            <a:r>
              <a:rPr lang="uk-UA" sz="4800" b="1" dirty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»</a:t>
            </a:r>
            <a:r>
              <a:rPr lang="en-US" sz="4800" b="1" dirty="0" smtClean="0">
                <a:solidFill>
                  <a:schemeClr val="tx1"/>
                </a:solidFill>
              </a:rPr>
              <a:t> -</a:t>
            </a:r>
            <a:r>
              <a:rPr lang="uk-UA" sz="4800" b="1" dirty="0" smtClean="0">
                <a:solidFill>
                  <a:schemeClr val="tx1"/>
                </a:solidFill>
              </a:rPr>
              <a:t> </a:t>
            </a:r>
            <a:r>
              <a:rPr lang="uk-UA" sz="3600" b="1" dirty="0" smtClean="0">
                <a:solidFill>
                  <a:schemeClr val="tx1"/>
                </a:solidFill>
              </a:rPr>
              <a:t>загальна сума ХЕ у такому запису 15 атомів ХЕ.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45616" y="716437"/>
            <a:ext cx="9427" cy="697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081048" y="1093509"/>
            <a:ext cx="867266" cy="678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35431" y="3304091"/>
            <a:ext cx="18854" cy="980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720471" y="1904212"/>
            <a:ext cx="1322109" cy="2469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9389097" y="1904214"/>
            <a:ext cx="18854" cy="933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675694" y="1979628"/>
            <a:ext cx="2149312" cy="351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675694" y="4939645"/>
            <a:ext cx="2158739" cy="1178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7179717" y="5711465"/>
            <a:ext cx="171567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hlinkClick r:id="rId3" action="ppaction://hlinkpres?slideindex=18&amp;slidetitle=Презентация PowerPoint"/>
              </a:rPr>
              <a:t>Секрет</a:t>
            </a:r>
            <a:r>
              <a:rPr lang="uk-UA" sz="2800" b="1" dirty="0" smtClean="0">
                <a:solidFill>
                  <a:schemeClr val="tx1"/>
                </a:solidFill>
              </a:rPr>
              <a:t>*</a:t>
            </a:r>
            <a:endParaRPr lang="uk-UA" sz="2800" b="1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712019" y="5858242"/>
            <a:ext cx="168739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  <a:hlinkClick r:id="rId4" action="ppaction://hlinkpres?slideindex=20&amp;slidetitle=Презентация PowerPoint"/>
              </a:rPr>
              <a:t>Секрет</a:t>
            </a:r>
            <a:r>
              <a:rPr lang="uk-UA" sz="2800" b="1" dirty="0" smtClean="0">
                <a:solidFill>
                  <a:schemeClr val="tx1"/>
                </a:solidFill>
              </a:rPr>
              <a:t>**</a:t>
            </a:r>
            <a:endParaRPr lang="uk-UA" sz="2800" b="1" dirty="0">
              <a:solidFill>
                <a:schemeClr val="tx1"/>
              </a:solidFill>
            </a:endParaRPr>
          </a:p>
        </p:txBody>
      </p:sp>
      <p:cxnSp>
        <p:nvCxnSpPr>
          <p:cNvPr id="30" name="Прямая со стрелкой 29"/>
          <p:cNvCxnSpPr>
            <a:endCxn id="27" idx="0"/>
          </p:cNvCxnSpPr>
          <p:nvPr/>
        </p:nvCxnSpPr>
        <p:spPr>
          <a:xfrm>
            <a:off x="8006231" y="4983244"/>
            <a:ext cx="31325" cy="728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0498712" y="4960856"/>
            <a:ext cx="37706" cy="90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2337302" y="3488487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4527224" y="3450208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632516" y="2894024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106972" y="90261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408629" y="491843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8778711" y="2040902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917837" y="5080270"/>
            <a:ext cx="565608" cy="47605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10498712" y="5151584"/>
            <a:ext cx="671657" cy="43520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accent5"/>
                </a:solidFill>
              </a:rPr>
              <a:t>так</a:t>
            </a:r>
            <a:endParaRPr lang="uk-UA" sz="1400" b="1" dirty="0">
              <a:solidFill>
                <a:schemeClr val="accent5"/>
              </a:solidFill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7709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СЕКРЕТ*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УРА!!! УРА!!! УРА!!! </a:t>
            </a:r>
          </a:p>
          <a:p>
            <a:r>
              <a:rPr lang="uk-UA" sz="9500" b="1" dirty="0" smtClean="0">
                <a:solidFill>
                  <a:srgbClr val="FF0000"/>
                </a:solidFill>
              </a:rPr>
              <a:t> ВИ НЕЙМОВІРНІ!!!</a:t>
            </a:r>
          </a:p>
          <a:p>
            <a:r>
              <a:rPr lang="uk-UA" sz="9500" b="1" dirty="0" smtClean="0">
                <a:solidFill>
                  <a:srgbClr val="FF0000"/>
                </a:solidFill>
              </a:rPr>
              <a:t> ВИ МОЛОДЦІ!!! 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151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61751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800" b="1" dirty="0">
                <a:solidFill>
                  <a:srgbClr val="002060"/>
                </a:solidFill>
              </a:rPr>
              <a:t>Добрий день! </a:t>
            </a:r>
            <a:r>
              <a:rPr lang="ru-RU" sz="4800" b="1" dirty="0" err="1">
                <a:solidFill>
                  <a:srgbClr val="002060"/>
                </a:solidFill>
              </a:rPr>
              <a:t>Американський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  <a:r>
              <a:rPr lang="ru-RU" sz="4800" b="1" dirty="0" err="1">
                <a:solidFill>
                  <a:srgbClr val="002060"/>
                </a:solidFill>
              </a:rPr>
              <a:t>винахідник</a:t>
            </a:r>
            <a:r>
              <a:rPr lang="ru-RU" sz="4800" b="1" dirty="0">
                <a:solidFill>
                  <a:srgbClr val="002060"/>
                </a:solidFill>
              </a:rPr>
              <a:t> </a:t>
            </a:r>
            <a:br>
              <a:rPr lang="ru-RU" sz="4800" b="1" dirty="0">
                <a:solidFill>
                  <a:srgbClr val="002060"/>
                </a:solidFill>
              </a:rPr>
            </a:br>
            <a:r>
              <a:rPr lang="ru-RU" sz="6600" b="1" dirty="0" err="1">
                <a:solidFill>
                  <a:srgbClr val="C00000"/>
                </a:solidFill>
              </a:rPr>
              <a:t>Генрі</a:t>
            </a:r>
            <a:r>
              <a:rPr lang="ru-RU" sz="6600" b="1" dirty="0">
                <a:solidFill>
                  <a:srgbClr val="C00000"/>
                </a:solidFill>
              </a:rPr>
              <a:t> Форд </a:t>
            </a:r>
            <a:r>
              <a:rPr lang="ru-RU" sz="4800" b="1" dirty="0">
                <a:solidFill>
                  <a:srgbClr val="002060"/>
                </a:solidFill>
              </a:rPr>
              <a:t>сказав</a:t>
            </a:r>
            <a:r>
              <a:rPr lang="ru-RU" sz="7200" b="1" dirty="0">
                <a:solidFill>
                  <a:srgbClr val="002060"/>
                </a:solidFill>
              </a:rPr>
              <a:t>: </a:t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7200" b="1" dirty="0" err="1">
                <a:solidFill>
                  <a:srgbClr val="002060"/>
                </a:solidFill>
              </a:rPr>
              <a:t>Зібратися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>
                <a:solidFill>
                  <a:srgbClr val="C00000"/>
                </a:solidFill>
              </a:rPr>
              <a:t>початок,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002060"/>
                </a:solidFill>
              </a:rPr>
              <a:t>Триматися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C00000"/>
                </a:solidFill>
              </a:rPr>
              <a:t>прогрес</a:t>
            </a:r>
            <a:r>
              <a:rPr lang="ru-RU" sz="7200" b="1" dirty="0">
                <a:solidFill>
                  <a:srgbClr val="C00000"/>
                </a:solidFill>
              </a:rPr>
              <a:t>,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002060"/>
                </a:solidFill>
              </a:rPr>
              <a:t>Працювати</a:t>
            </a:r>
            <a:r>
              <a:rPr lang="ru-RU" sz="7200" b="1" dirty="0">
                <a:solidFill>
                  <a:srgbClr val="002060"/>
                </a:solidFill>
              </a:rPr>
              <a:t> разом - </a:t>
            </a:r>
            <a:r>
              <a:rPr lang="ru-RU" sz="7200" b="1" dirty="0" err="1">
                <a:solidFill>
                  <a:srgbClr val="002060"/>
                </a:solidFill>
              </a:rPr>
              <a:t>це</a:t>
            </a:r>
            <a:r>
              <a:rPr lang="ru-RU" sz="7200" b="1" dirty="0">
                <a:solidFill>
                  <a:srgbClr val="002060"/>
                </a:solidFill>
              </a:rPr>
              <a:t> </a:t>
            </a:r>
            <a:r>
              <a:rPr lang="ru-RU" sz="7200" b="1" dirty="0" err="1">
                <a:solidFill>
                  <a:srgbClr val="C00000"/>
                </a:solidFill>
              </a:rPr>
              <a:t>успіх</a:t>
            </a:r>
            <a:r>
              <a:rPr lang="ru-RU" sz="7200" b="1" dirty="0">
                <a:solidFill>
                  <a:srgbClr val="C00000"/>
                </a:solidFill>
              </a:rPr>
              <a:t>! </a:t>
            </a:r>
            <a:r>
              <a:rPr lang="ru-RU" sz="7200" b="1" dirty="0">
                <a:solidFill>
                  <a:srgbClr val="002060"/>
                </a:solidFill>
              </a:rPr>
              <a:t/>
            </a:r>
            <a:br>
              <a:rPr lang="ru-RU" sz="7200" b="1" dirty="0">
                <a:solidFill>
                  <a:srgbClr val="002060"/>
                </a:solidFill>
              </a:rPr>
            </a:b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Ми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зібралися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тримаємося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разом і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починаємо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працювати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Бажаю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успіху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! Перемоги! Мирного неба над головою! </a:t>
            </a:r>
            <a:r>
              <a:rPr lang="ru-RU" sz="7200" b="1" dirty="0" err="1">
                <a:solidFill>
                  <a:schemeClr val="accent2">
                    <a:lumMod val="50000"/>
                  </a:schemeClr>
                </a:solidFill>
              </a:rPr>
              <a:t>Сонячного</a:t>
            </a:r>
            <a:r>
              <a:rPr lang="ru-RU" sz="7200" b="1" dirty="0">
                <a:solidFill>
                  <a:schemeClr val="accent2">
                    <a:lumMod val="50000"/>
                  </a:schemeClr>
                </a:solidFill>
              </a:rPr>
              <a:t> дня</a:t>
            </a:r>
            <a:r>
              <a:rPr lang="ru-RU" sz="7200" b="1" dirty="0" smtClean="0">
                <a:solidFill>
                  <a:schemeClr val="accent2">
                    <a:lumMod val="50000"/>
                  </a:schemeClr>
                </a:solidFill>
              </a:rPr>
              <a:t>! </a:t>
            </a:r>
            <a:r>
              <a:rPr lang="ru-RU" sz="5700" b="1" dirty="0" smtClean="0">
                <a:solidFill>
                  <a:srgbClr val="002060"/>
                </a:solidFill>
              </a:rPr>
              <a:t>То ж, вперед!!!</a:t>
            </a:r>
          </a:p>
          <a:p>
            <a:r>
              <a:rPr lang="ru-RU" sz="4600" b="1" dirty="0" smtClean="0">
                <a:solidFill>
                  <a:srgbClr val="FF0000"/>
                </a:solidFill>
              </a:rPr>
              <a:t>(Ми </a:t>
            </a:r>
            <a:r>
              <a:rPr lang="ru-RU" sz="4600" b="1" dirty="0" err="1" smtClean="0">
                <a:solidFill>
                  <a:srgbClr val="FF0000"/>
                </a:solidFill>
              </a:rPr>
              <a:t>маємо</a:t>
            </a:r>
            <a:r>
              <a:rPr lang="ru-RU" sz="4600" b="1" dirty="0" smtClean="0">
                <a:solidFill>
                  <a:srgbClr val="FF0000"/>
                </a:solidFill>
              </a:rPr>
              <a:t> </a:t>
            </a:r>
            <a:r>
              <a:rPr lang="ru-RU" sz="4600" b="1" dirty="0" err="1" smtClean="0">
                <a:solidFill>
                  <a:srgbClr val="FF0000"/>
                </a:solidFill>
              </a:rPr>
              <a:t>прочитати</a:t>
            </a:r>
            <a:r>
              <a:rPr lang="ru-RU" sz="4600" b="1" dirty="0" smtClean="0">
                <a:solidFill>
                  <a:srgbClr val="FF0000"/>
                </a:solidFill>
              </a:rPr>
              <a:t> </a:t>
            </a:r>
            <a:r>
              <a:rPr lang="ru-RU" sz="4600" b="1" dirty="0" err="1" smtClean="0">
                <a:solidFill>
                  <a:srgbClr val="FF0000"/>
                </a:solidFill>
              </a:rPr>
              <a:t>зашифроване</a:t>
            </a:r>
            <a:r>
              <a:rPr lang="ru-RU" sz="4600" b="1" dirty="0" smtClean="0">
                <a:solidFill>
                  <a:srgbClr val="FF0000"/>
                </a:solidFill>
              </a:rPr>
              <a:t> </a:t>
            </a:r>
            <a:r>
              <a:rPr lang="ru-RU" sz="4600" b="1" dirty="0" err="1" smtClean="0">
                <a:solidFill>
                  <a:srgbClr val="FF0000"/>
                </a:solidFill>
              </a:rPr>
              <a:t>речення</a:t>
            </a:r>
            <a:r>
              <a:rPr lang="ru-RU" sz="4600" b="1" dirty="0" smtClean="0">
                <a:solidFill>
                  <a:srgbClr val="FF0000"/>
                </a:solidFill>
              </a:rPr>
              <a:t> (номерами </a:t>
            </a:r>
            <a:r>
              <a:rPr lang="ru-RU" sz="4600" b="1" dirty="0" err="1" smtClean="0">
                <a:solidFill>
                  <a:srgbClr val="FF0000"/>
                </a:solidFill>
              </a:rPr>
              <a:t>завдань</a:t>
            </a:r>
            <a:r>
              <a:rPr lang="ru-RU" sz="4600" b="1" dirty="0" smtClean="0">
                <a:solidFill>
                  <a:srgbClr val="FF0000"/>
                </a:solidFill>
              </a:rPr>
              <a:t>),  </a:t>
            </a:r>
            <a:r>
              <a:rPr lang="ru-RU" sz="4600" b="1" dirty="0" err="1" smtClean="0">
                <a:solidFill>
                  <a:srgbClr val="FF0000"/>
                </a:solidFill>
              </a:rPr>
              <a:t>виконавши</a:t>
            </a:r>
            <a:r>
              <a:rPr lang="ru-RU" sz="4600" b="1" dirty="0" smtClean="0">
                <a:solidFill>
                  <a:srgbClr val="FF0000"/>
                </a:solidFill>
              </a:rPr>
              <a:t> </a:t>
            </a:r>
            <a:r>
              <a:rPr lang="ru-RU" sz="4600" b="1" dirty="0" err="1" smtClean="0">
                <a:solidFill>
                  <a:srgbClr val="FF0000"/>
                </a:solidFill>
              </a:rPr>
              <a:t>всі</a:t>
            </a:r>
            <a:r>
              <a:rPr lang="ru-RU" sz="4600" b="1" dirty="0" smtClean="0">
                <a:solidFill>
                  <a:srgbClr val="FF0000"/>
                </a:solidFill>
              </a:rPr>
              <a:t> </a:t>
            </a:r>
            <a:r>
              <a:rPr lang="ru-RU" sz="4600" b="1" dirty="0" err="1" smtClean="0">
                <a:solidFill>
                  <a:srgbClr val="FF0000"/>
                </a:solidFill>
              </a:rPr>
              <a:t>завдання</a:t>
            </a:r>
            <a:r>
              <a:rPr lang="ru-RU" sz="4600" b="1" dirty="0" smtClean="0">
                <a:solidFill>
                  <a:srgbClr val="FF0000"/>
                </a:solidFill>
              </a:rPr>
              <a:t>)</a:t>
            </a:r>
            <a:endParaRPr lang="uk-UA" sz="103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911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0020" y="254525"/>
            <a:ext cx="4976952" cy="41603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FF0000"/>
                </a:solidFill>
              </a:rPr>
              <a:t>ВІДПОВІДЬ: </a:t>
            </a:r>
            <a:r>
              <a:rPr lang="uk-UA" sz="3600" b="1" dirty="0" err="1" smtClean="0">
                <a:solidFill>
                  <a:schemeClr val="accent5">
                    <a:lumMod val="75000"/>
                  </a:schemeClr>
                </a:solidFill>
              </a:rPr>
              <a:t>Зд</a:t>
            </a:r>
            <a:r>
              <a:rPr lang="uk-UA" sz="3600" b="1" dirty="0" smtClean="0">
                <a:solidFill>
                  <a:schemeClr val="accent5">
                    <a:lumMod val="75000"/>
                  </a:schemeClr>
                </a:solidFill>
              </a:rPr>
              <a:t> №4 старт</a:t>
            </a:r>
            <a:endParaRPr lang="uk-UA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021" y="4270342"/>
            <a:ext cx="4545674" cy="22706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</a:rPr>
              <a:t>3</a:t>
            </a:r>
            <a:r>
              <a:rPr lang="uk-UA" sz="4000" b="1" dirty="0" smtClean="0">
                <a:solidFill>
                  <a:schemeClr val="tx1"/>
                </a:solidFill>
              </a:rPr>
              <a:t>. </a:t>
            </a:r>
            <a:r>
              <a:rPr lang="uk-UA" sz="5400" b="1" dirty="0" smtClean="0">
                <a:solidFill>
                  <a:schemeClr val="tx1"/>
                </a:solidFill>
              </a:rPr>
              <a:t>«2О» </a:t>
            </a:r>
            <a:r>
              <a:rPr lang="uk-UA" sz="4000" b="1" dirty="0" smtClean="0">
                <a:solidFill>
                  <a:schemeClr val="tx1"/>
                </a:solidFill>
              </a:rPr>
              <a:t>– </a:t>
            </a:r>
            <a:r>
              <a:rPr lang="uk-UA" sz="3600" b="1" dirty="0" smtClean="0">
                <a:solidFill>
                  <a:schemeClr val="tx1"/>
                </a:solidFill>
              </a:rPr>
              <a:t>цей</a:t>
            </a:r>
            <a:r>
              <a:rPr lang="uk-UA" sz="4000" b="1" dirty="0" smtClean="0">
                <a:solidFill>
                  <a:schemeClr val="tx1"/>
                </a:solidFill>
              </a:rPr>
              <a:t> </a:t>
            </a:r>
            <a:r>
              <a:rPr lang="uk-UA" sz="3600" b="1" dirty="0" smtClean="0">
                <a:solidFill>
                  <a:schemeClr val="tx1"/>
                </a:solidFill>
              </a:rPr>
              <a:t>запис означає </a:t>
            </a:r>
          </a:p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2 молекули Оксигену.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020" y="1414018"/>
            <a:ext cx="4951028" cy="187593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>
                <a:solidFill>
                  <a:schemeClr val="tx1"/>
                </a:solidFill>
              </a:rPr>
              <a:t>2</a:t>
            </a:r>
            <a:r>
              <a:rPr lang="uk-UA" sz="4400" b="1" dirty="0" smtClean="0">
                <a:solidFill>
                  <a:schemeClr val="tx1"/>
                </a:solidFill>
              </a:rPr>
              <a:t>.  В(Оксигену) = ІІІ завжди. </a:t>
            </a:r>
            <a:endParaRPr lang="uk-UA" sz="4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48314" y="254524"/>
            <a:ext cx="5738164" cy="16496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algn="ctr">
              <a:buAutoNum type="arabicPeriod"/>
            </a:pPr>
            <a:r>
              <a:rPr lang="uk-UA" sz="4800" b="1" dirty="0" smtClean="0">
                <a:solidFill>
                  <a:schemeClr val="tx1"/>
                </a:solidFill>
              </a:rPr>
              <a:t>В(Хлору) = </a:t>
            </a:r>
            <a:r>
              <a:rPr lang="en-US" sz="4800" b="1" dirty="0" smtClean="0">
                <a:solidFill>
                  <a:schemeClr val="tx1"/>
                </a:solidFill>
              </a:rPr>
              <a:t>V</a:t>
            </a:r>
            <a:r>
              <a:rPr lang="uk-UA" sz="4800" b="1" dirty="0" smtClean="0">
                <a:solidFill>
                  <a:schemeClr val="tx1"/>
                </a:solidFill>
              </a:rPr>
              <a:t>ІІ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у </a:t>
            </a:r>
          </a:p>
          <a:p>
            <a:pPr algn="ctr"/>
            <a:r>
              <a:rPr lang="uk-UA" sz="4800" b="1" dirty="0" smtClean="0">
                <a:solidFill>
                  <a:schemeClr val="tx1"/>
                </a:solidFill>
              </a:rPr>
              <a:t>оксиді</a:t>
            </a:r>
            <a:r>
              <a:rPr lang="en-US" sz="4800" b="1" dirty="0" smtClean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 С</a:t>
            </a:r>
            <a:r>
              <a:rPr lang="en-US" sz="4800" b="1" dirty="0" smtClean="0">
                <a:solidFill>
                  <a:schemeClr val="tx1"/>
                </a:solidFill>
              </a:rPr>
              <a:t>l</a:t>
            </a:r>
            <a:r>
              <a:rPr lang="en-US" sz="4000" b="1" dirty="0" smtClean="0">
                <a:solidFill>
                  <a:schemeClr val="tx1"/>
                </a:solidFill>
              </a:rPr>
              <a:t>2</a:t>
            </a:r>
            <a:r>
              <a:rPr lang="en-US" sz="4800" b="1" dirty="0" smtClean="0">
                <a:solidFill>
                  <a:schemeClr val="tx1"/>
                </a:solidFill>
              </a:rPr>
              <a:t>O</a:t>
            </a:r>
            <a:r>
              <a:rPr lang="en-US" sz="4000" b="1" dirty="0" smtClean="0">
                <a:solidFill>
                  <a:schemeClr val="tx1"/>
                </a:solidFill>
              </a:rPr>
              <a:t>7</a:t>
            </a:r>
            <a:endParaRPr lang="uk-UA" sz="4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13921" y="2837468"/>
            <a:ext cx="5507093" cy="21021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4. </a:t>
            </a:r>
            <a:r>
              <a:rPr lang="uk-UA" sz="4800" b="1" dirty="0" smtClean="0">
                <a:solidFill>
                  <a:schemeClr val="tx1"/>
                </a:solidFill>
              </a:rPr>
              <a:t>« 3 Р</a:t>
            </a:r>
            <a:r>
              <a:rPr lang="en-US" sz="4800" b="1" dirty="0" smtClean="0">
                <a:solidFill>
                  <a:schemeClr val="tx1"/>
                </a:solidFill>
              </a:rPr>
              <a:t>b(NO</a:t>
            </a:r>
            <a:r>
              <a:rPr lang="en-US" sz="4000" b="1" dirty="0" smtClean="0">
                <a:solidFill>
                  <a:schemeClr val="tx1"/>
                </a:solidFill>
              </a:rPr>
              <a:t>3</a:t>
            </a:r>
            <a:r>
              <a:rPr lang="en-US" sz="4800" b="1" dirty="0" smtClean="0">
                <a:solidFill>
                  <a:schemeClr val="tx1"/>
                </a:solidFill>
              </a:rPr>
              <a:t>)</a:t>
            </a:r>
            <a:r>
              <a:rPr lang="en-US" sz="4000" b="1" dirty="0" smtClean="0">
                <a:solidFill>
                  <a:schemeClr val="tx1"/>
                </a:solidFill>
              </a:rPr>
              <a:t>2</a:t>
            </a:r>
            <a:r>
              <a:rPr lang="uk-UA" sz="4800" b="1" dirty="0">
                <a:solidFill>
                  <a:schemeClr val="tx1"/>
                </a:solidFill>
              </a:rPr>
              <a:t> </a:t>
            </a:r>
            <a:r>
              <a:rPr lang="uk-UA" sz="4800" b="1" dirty="0" smtClean="0">
                <a:solidFill>
                  <a:schemeClr val="tx1"/>
                </a:solidFill>
              </a:rPr>
              <a:t>»</a:t>
            </a:r>
            <a:r>
              <a:rPr lang="en-US" sz="4800" b="1" dirty="0" smtClean="0">
                <a:solidFill>
                  <a:schemeClr val="tx1"/>
                </a:solidFill>
              </a:rPr>
              <a:t> -</a:t>
            </a:r>
            <a:r>
              <a:rPr lang="uk-UA" sz="4800" b="1" dirty="0" smtClean="0">
                <a:solidFill>
                  <a:schemeClr val="tx1"/>
                </a:solidFill>
              </a:rPr>
              <a:t> </a:t>
            </a:r>
            <a:r>
              <a:rPr lang="uk-UA" sz="3600" b="1" dirty="0" smtClean="0">
                <a:solidFill>
                  <a:schemeClr val="tx1"/>
                </a:solidFill>
              </a:rPr>
              <a:t>загальна сума ХЕ у такому запису -  15 атомів ХЕ.</a:t>
            </a:r>
            <a:r>
              <a:rPr lang="en-US" sz="3600" b="1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2045616" y="716437"/>
            <a:ext cx="9427" cy="697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5081048" y="1093509"/>
            <a:ext cx="867266" cy="678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3035431" y="3304091"/>
            <a:ext cx="18854" cy="9803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720471" y="1904212"/>
            <a:ext cx="1322109" cy="2469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9389097" y="1904214"/>
            <a:ext cx="18854" cy="9332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H="1">
            <a:off x="4675694" y="1979628"/>
            <a:ext cx="2149312" cy="35161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4675694" y="4939645"/>
            <a:ext cx="2158739" cy="1178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Скругленный прямоугольник 26"/>
          <p:cNvSpPr/>
          <p:nvPr/>
        </p:nvSpPr>
        <p:spPr>
          <a:xfrm>
            <a:off x="7179717" y="5711465"/>
            <a:ext cx="171567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</a:rPr>
              <a:t>Секрет*</a:t>
            </a:r>
            <a:endParaRPr lang="uk-UA" sz="2800" b="1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712019" y="5858242"/>
            <a:ext cx="1687398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 smtClean="0">
                <a:solidFill>
                  <a:schemeClr val="tx1"/>
                </a:solidFill>
              </a:rPr>
              <a:t>Секрет**</a:t>
            </a:r>
            <a:endParaRPr lang="uk-UA" sz="2800" b="1" dirty="0">
              <a:solidFill>
                <a:schemeClr val="tx1"/>
              </a:solidFill>
            </a:endParaRPr>
          </a:p>
        </p:txBody>
      </p:sp>
      <p:cxnSp>
        <p:nvCxnSpPr>
          <p:cNvPr id="30" name="Прямая со стрелкой 29"/>
          <p:cNvCxnSpPr>
            <a:endCxn id="27" idx="0"/>
          </p:cNvCxnSpPr>
          <p:nvPr/>
        </p:nvCxnSpPr>
        <p:spPr>
          <a:xfrm>
            <a:off x="8006231" y="4983244"/>
            <a:ext cx="31325" cy="7282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10498712" y="4960856"/>
            <a:ext cx="37706" cy="9096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2337302" y="3488487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4527224" y="3450208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632516" y="2894024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так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106972" y="90261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408629" y="4918433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8778711" y="2040902"/>
            <a:ext cx="730577" cy="65987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7917837" y="5080270"/>
            <a:ext cx="565608" cy="47605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600" b="1" dirty="0" smtClean="0">
                <a:solidFill>
                  <a:schemeClr val="accent5"/>
                </a:solidFill>
              </a:rPr>
              <a:t>ні</a:t>
            </a:r>
            <a:endParaRPr lang="uk-UA" sz="1600" b="1" dirty="0">
              <a:solidFill>
                <a:schemeClr val="accent5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10498712" y="5151584"/>
            <a:ext cx="671657" cy="43520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1400" b="1" dirty="0" smtClean="0">
                <a:solidFill>
                  <a:schemeClr val="accent5"/>
                </a:solidFill>
              </a:rPr>
              <a:t>так</a:t>
            </a:r>
            <a:endParaRPr lang="uk-UA" sz="1400" b="1" dirty="0">
              <a:solidFill>
                <a:schemeClr val="accent5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337302" y="716437"/>
            <a:ext cx="272083" cy="69758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 rot="18719921">
            <a:off x="4743816" y="979110"/>
            <a:ext cx="1586842" cy="191292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7305772" flipV="1">
            <a:off x="3486803" y="3673185"/>
            <a:ext cx="4650150" cy="213925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19324534">
            <a:off x="4526090" y="5495830"/>
            <a:ext cx="2194029" cy="310423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7738946" y="4983244"/>
            <a:ext cx="178891" cy="72822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2949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             СЕКРЕТ**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 УПС !!!! Помилилися!!! Рахуйте і знаходьте загальну кількість ХЕ у речовині по правилу: </a:t>
            </a:r>
            <a:r>
              <a:rPr lang="uk-UA" sz="9500" b="1" dirty="0" smtClean="0">
                <a:solidFill>
                  <a:srgbClr val="FF0000"/>
                </a:solidFill>
              </a:rPr>
              <a:t>«КОЕФІЦІЄНТ  Х  на ІНДЕКС» </a:t>
            </a:r>
          </a:p>
          <a:p>
            <a:r>
              <a:rPr lang="uk-UA" sz="7400" b="1" dirty="0" smtClean="0">
                <a:solidFill>
                  <a:srgbClr val="002060"/>
                </a:solidFill>
              </a:rPr>
              <a:t>КРАЩЕ!!!  КРАЩЕ!!!  І ЩЕ КРАЩЕ!!!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428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ЗД№5 Гра  « </a:t>
            </a:r>
            <a:r>
              <a:rPr lang="uk-UA" sz="7400" b="1" dirty="0" err="1" smtClean="0">
                <a:solidFill>
                  <a:srgbClr val="002060"/>
                </a:solidFill>
              </a:rPr>
              <a:t>Косворд</a:t>
            </a:r>
            <a:r>
              <a:rPr lang="uk-UA" sz="7400" b="1" dirty="0">
                <a:solidFill>
                  <a:srgbClr val="002060"/>
                </a:solidFill>
              </a:rPr>
              <a:t> </a:t>
            </a:r>
            <a:r>
              <a:rPr lang="uk-UA" sz="7400" b="1" dirty="0" smtClean="0">
                <a:solidFill>
                  <a:srgbClr val="002060"/>
                </a:solidFill>
              </a:rPr>
              <a:t>- криптограма» </a:t>
            </a:r>
          </a:p>
          <a:p>
            <a:r>
              <a:rPr lang="uk-UA" sz="7400" b="1" dirty="0" smtClean="0">
                <a:solidFill>
                  <a:srgbClr val="002060"/>
                </a:solidFill>
              </a:rPr>
              <a:t>Визнач по кожній позиції від 1до 15</a:t>
            </a:r>
          </a:p>
          <a:p>
            <a:r>
              <a:rPr lang="uk-UA" sz="13100" b="1" dirty="0" smtClean="0">
                <a:solidFill>
                  <a:srgbClr val="C00000"/>
                </a:solidFill>
              </a:rPr>
              <a:t>ХЕ; прості речовин: </a:t>
            </a:r>
            <a:r>
              <a:rPr lang="uk-UA" sz="13100" b="1" dirty="0" err="1" smtClean="0">
                <a:solidFill>
                  <a:srgbClr val="C00000"/>
                </a:solidFill>
              </a:rPr>
              <a:t>Ме</a:t>
            </a:r>
            <a:r>
              <a:rPr lang="uk-UA" sz="13100" b="1" dirty="0" smtClean="0">
                <a:solidFill>
                  <a:srgbClr val="C00000"/>
                </a:solidFill>
              </a:rPr>
              <a:t> і неМе; складні речовини: бінарні та інші, суміші </a:t>
            </a:r>
          </a:p>
          <a:p>
            <a:r>
              <a:rPr lang="uk-UA" sz="13100" b="1" dirty="0" smtClean="0">
                <a:solidFill>
                  <a:srgbClr val="002060"/>
                </a:solidFill>
              </a:rPr>
              <a:t>та прочитайте послання .</a:t>
            </a:r>
            <a:endParaRPr lang="uk-UA" sz="7400" b="1" dirty="0" smtClean="0">
              <a:solidFill>
                <a:srgbClr val="00206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0960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469124"/>
              </p:ext>
            </p:extLst>
          </p:nvPr>
        </p:nvGraphicFramePr>
        <p:xfrm>
          <a:off x="172845" y="86493"/>
          <a:ext cx="11846310" cy="680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17">
                  <a:extLst>
                    <a:ext uri="{9D8B030D-6E8A-4147-A177-3AD203B41FA5}">
                      <a16:colId xmlns="" xmlns:a16="http://schemas.microsoft.com/office/drawing/2014/main" val="3019099470"/>
                    </a:ext>
                  </a:extLst>
                </a:gridCol>
                <a:gridCol w="2195901">
                  <a:extLst>
                    <a:ext uri="{9D8B030D-6E8A-4147-A177-3AD203B41FA5}">
                      <a16:colId xmlns="" xmlns:a16="http://schemas.microsoft.com/office/drawing/2014/main" val="1989672921"/>
                    </a:ext>
                  </a:extLst>
                </a:gridCol>
                <a:gridCol w="498763">
                  <a:extLst>
                    <a:ext uri="{9D8B030D-6E8A-4147-A177-3AD203B41FA5}">
                      <a16:colId xmlns="" xmlns:a16="http://schemas.microsoft.com/office/drawing/2014/main" val="2658237216"/>
                    </a:ext>
                  </a:extLst>
                </a:gridCol>
                <a:gridCol w="1273589">
                  <a:extLst>
                    <a:ext uri="{9D8B030D-6E8A-4147-A177-3AD203B41FA5}">
                      <a16:colId xmlns="" xmlns:a16="http://schemas.microsoft.com/office/drawing/2014/main" val="3659727162"/>
                    </a:ext>
                  </a:extLst>
                </a:gridCol>
                <a:gridCol w="1546502">
                  <a:extLst>
                    <a:ext uri="{9D8B030D-6E8A-4147-A177-3AD203B41FA5}">
                      <a16:colId xmlns="" xmlns:a16="http://schemas.microsoft.com/office/drawing/2014/main" val="2035816223"/>
                    </a:ext>
                  </a:extLst>
                </a:gridCol>
                <a:gridCol w="1975022">
                  <a:extLst>
                    <a:ext uri="{9D8B030D-6E8A-4147-A177-3AD203B41FA5}">
                      <a16:colId xmlns="" xmlns:a16="http://schemas.microsoft.com/office/drawing/2014/main" val="3384669929"/>
                    </a:ext>
                  </a:extLst>
                </a:gridCol>
                <a:gridCol w="2074126">
                  <a:extLst>
                    <a:ext uri="{9D8B030D-6E8A-4147-A177-3AD203B41FA5}">
                      <a16:colId xmlns="" xmlns:a16="http://schemas.microsoft.com/office/drawing/2014/main" val="2730695313"/>
                    </a:ext>
                  </a:extLst>
                </a:gridCol>
                <a:gridCol w="1717290">
                  <a:extLst>
                    <a:ext uri="{9D8B030D-6E8A-4147-A177-3AD203B41FA5}">
                      <a16:colId xmlns="" xmlns:a16="http://schemas.microsoft.com/office/drawing/2014/main" val="4233407044"/>
                    </a:ext>
                  </a:extLst>
                </a:gridCol>
              </a:tblGrid>
              <a:tr h="859265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C00000"/>
                          </a:solidFill>
                        </a:rPr>
                        <a:t>№5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  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групи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речовин</a:t>
                      </a:r>
                    </a:p>
                    <a:p>
                      <a:endParaRPr lang="uk-UA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Формули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</a:rPr>
                        <a:t>реч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Прості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 речовини метали (</a:t>
                      </a:r>
                      <a:r>
                        <a:rPr lang="uk-UA" sz="1400" baseline="0" dirty="0" err="1" smtClean="0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Складні</a:t>
                      </a:r>
                      <a:r>
                        <a:rPr lang="uk-UA" sz="1600" baseline="0" dirty="0" smtClean="0">
                          <a:solidFill>
                            <a:schemeClr val="tx1"/>
                          </a:solidFill>
                        </a:rPr>
                        <a:t> бінарні речовини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Прості речовини</a:t>
                      </a:r>
                    </a:p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неметали  неМе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Складні речовини з 3-, 4-ХЕ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Суміші   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2095941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</a:t>
                      </a:r>
                      <a:r>
                        <a:rPr lang="en-US" sz="1600" b="1" dirty="0" smtClean="0"/>
                        <a:t>3</a:t>
                      </a:r>
                      <a:r>
                        <a:rPr lang="en-US" sz="2000" b="1" dirty="0" smtClean="0"/>
                        <a:t>BO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600" b="1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uk-UA" sz="2000" b="1" baseline="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С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4531246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Ю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Ю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79163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NH</a:t>
                      </a:r>
                      <a:r>
                        <a:rPr lang="en-US" sz="1600" b="1" dirty="0" smtClean="0"/>
                        <a:t>4</a:t>
                      </a:r>
                      <a:r>
                        <a:rPr lang="en-US" sz="2000" b="1" dirty="0" smtClean="0"/>
                        <a:t>OH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Д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64706172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молоко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709471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</a:t>
                      </a:r>
                      <a:r>
                        <a:rPr lang="uk-UA" sz="1800" b="1" dirty="0" smtClean="0"/>
                        <a:t>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М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627568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6.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Al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(SO</a:t>
                      </a:r>
                      <a:r>
                        <a:rPr lang="en-US" sz="1600" b="1" dirty="0" smtClean="0"/>
                        <a:t>3</a:t>
                      </a:r>
                      <a:r>
                        <a:rPr lang="en-US" sz="2000" b="1" dirty="0" smtClean="0"/>
                        <a:t>)</a:t>
                      </a:r>
                      <a:r>
                        <a:rPr lang="en-US" sz="1600" b="1" dirty="0" smtClean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uk-UA" sz="2000" b="1" dirty="0" smtClean="0"/>
                        <a:t>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104225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7.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У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501042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8.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бронза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П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5520405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9.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ртуть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2782037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10.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В</a:t>
                      </a:r>
                      <a:r>
                        <a:rPr lang="en-US" sz="2000" b="1" dirty="0" smtClean="0"/>
                        <a:t>r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К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085620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Fe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Ї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432878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(</a:t>
                      </a:r>
                      <a:r>
                        <a:rPr lang="en-US" sz="2000" b="1" dirty="0" err="1" smtClean="0"/>
                        <a:t>BaOH</a:t>
                      </a:r>
                      <a:r>
                        <a:rPr lang="en-US" sz="2000" b="1" dirty="0" smtClean="0"/>
                        <a:t>)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SiO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Н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112305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кров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 І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О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0878078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Гідроген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Ж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Ж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2227109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срібло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r>
                        <a:rPr lang="uk-UA" sz="2000" b="1" dirty="0" smtClean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baseline="0" dirty="0" smtClean="0"/>
                        <a:t>      Е!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О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Х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Я!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</a:t>
                      </a:r>
                      <a:r>
                        <a:rPr lang="uk-UA" sz="2000" b="1" baseline="0" dirty="0" smtClean="0"/>
                        <a:t> </a:t>
                      </a:r>
                      <a:r>
                        <a:rPr lang="uk-UA" sz="2000" b="1" dirty="0" smtClean="0"/>
                        <a:t>Я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6100610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26064" y="172308"/>
            <a:ext cx="2126949" cy="67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25858" y="172308"/>
            <a:ext cx="0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0280073" y="172308"/>
            <a:ext cx="13854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180848" y="136826"/>
            <a:ext cx="19308" cy="6721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29989" y="187157"/>
            <a:ext cx="0" cy="6542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03871" y="172308"/>
            <a:ext cx="55756" cy="6685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414431" y="58586"/>
            <a:ext cx="28098" cy="6799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94002" y="187157"/>
            <a:ext cx="1" cy="6593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19679" y="6857999"/>
            <a:ext cx="11884019" cy="31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1557706" y="6504960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6674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754044"/>
              </p:ext>
            </p:extLst>
          </p:nvPr>
        </p:nvGraphicFramePr>
        <p:xfrm>
          <a:off x="172845" y="86493"/>
          <a:ext cx="11846310" cy="6802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117">
                  <a:extLst>
                    <a:ext uri="{9D8B030D-6E8A-4147-A177-3AD203B41FA5}">
                      <a16:colId xmlns="" xmlns:a16="http://schemas.microsoft.com/office/drawing/2014/main" val="3019099470"/>
                    </a:ext>
                  </a:extLst>
                </a:gridCol>
                <a:gridCol w="2195901">
                  <a:extLst>
                    <a:ext uri="{9D8B030D-6E8A-4147-A177-3AD203B41FA5}">
                      <a16:colId xmlns="" xmlns:a16="http://schemas.microsoft.com/office/drawing/2014/main" val="1989672921"/>
                    </a:ext>
                  </a:extLst>
                </a:gridCol>
                <a:gridCol w="498763">
                  <a:extLst>
                    <a:ext uri="{9D8B030D-6E8A-4147-A177-3AD203B41FA5}">
                      <a16:colId xmlns="" xmlns:a16="http://schemas.microsoft.com/office/drawing/2014/main" val="2658237216"/>
                    </a:ext>
                  </a:extLst>
                </a:gridCol>
                <a:gridCol w="1273589">
                  <a:extLst>
                    <a:ext uri="{9D8B030D-6E8A-4147-A177-3AD203B41FA5}">
                      <a16:colId xmlns="" xmlns:a16="http://schemas.microsoft.com/office/drawing/2014/main" val="3659727162"/>
                    </a:ext>
                  </a:extLst>
                </a:gridCol>
                <a:gridCol w="1546502">
                  <a:extLst>
                    <a:ext uri="{9D8B030D-6E8A-4147-A177-3AD203B41FA5}">
                      <a16:colId xmlns="" xmlns:a16="http://schemas.microsoft.com/office/drawing/2014/main" val="2035816223"/>
                    </a:ext>
                  </a:extLst>
                </a:gridCol>
                <a:gridCol w="1975022">
                  <a:extLst>
                    <a:ext uri="{9D8B030D-6E8A-4147-A177-3AD203B41FA5}">
                      <a16:colId xmlns="" xmlns:a16="http://schemas.microsoft.com/office/drawing/2014/main" val="3384669929"/>
                    </a:ext>
                  </a:extLst>
                </a:gridCol>
                <a:gridCol w="2074126">
                  <a:extLst>
                    <a:ext uri="{9D8B030D-6E8A-4147-A177-3AD203B41FA5}">
                      <a16:colId xmlns="" xmlns:a16="http://schemas.microsoft.com/office/drawing/2014/main" val="2730695313"/>
                    </a:ext>
                  </a:extLst>
                </a:gridCol>
                <a:gridCol w="1717290">
                  <a:extLst>
                    <a:ext uri="{9D8B030D-6E8A-4147-A177-3AD203B41FA5}">
                      <a16:colId xmlns="" xmlns:a16="http://schemas.microsoft.com/office/drawing/2014/main" val="4233407044"/>
                    </a:ext>
                  </a:extLst>
                </a:gridCol>
              </a:tblGrid>
              <a:tr h="859265"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rgbClr val="C00000"/>
                          </a:solidFill>
                        </a:rPr>
                        <a:t>ВІД-ПОВІДЬ: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/>
                        <a:t>  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групи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речовин</a:t>
                      </a:r>
                    </a:p>
                    <a:p>
                      <a:endParaRPr lang="uk-UA" sz="14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Формули </a:t>
                      </a:r>
                      <a:r>
                        <a:rPr lang="uk-UA" sz="1400" dirty="0" err="1">
                          <a:solidFill>
                            <a:schemeClr val="tx1"/>
                          </a:solidFill>
                        </a:rPr>
                        <a:t>реч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ХЕ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solidFill>
                            <a:schemeClr val="tx1"/>
                          </a:solidFill>
                        </a:rPr>
                        <a:t>Прості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 речовини метали (</a:t>
                      </a:r>
                      <a:r>
                        <a:rPr lang="uk-UA" sz="1400" baseline="0" dirty="0" err="1" smtClean="0">
                          <a:solidFill>
                            <a:schemeClr val="tx1"/>
                          </a:solidFill>
                        </a:rPr>
                        <a:t>Ме</a:t>
                      </a:r>
                      <a:r>
                        <a:rPr lang="uk-UA" sz="140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Складні</a:t>
                      </a:r>
                      <a:r>
                        <a:rPr lang="uk-UA" sz="1600" baseline="0" dirty="0" smtClean="0">
                          <a:solidFill>
                            <a:schemeClr val="tx1"/>
                          </a:solidFill>
                        </a:rPr>
                        <a:t> бінарні речовини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Прості речовини</a:t>
                      </a:r>
                    </a:p>
                    <a:p>
                      <a:r>
                        <a:rPr lang="uk-UA" sz="1600" dirty="0" smtClean="0">
                          <a:solidFill>
                            <a:schemeClr val="tx1"/>
                          </a:solidFill>
                        </a:rPr>
                        <a:t>неметали  неМе 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Складні речовини з 3-, 4-ХЕ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chemeClr val="tx1"/>
                          </a:solidFill>
                        </a:rPr>
                        <a:t>Суміші    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2095941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</a:t>
                      </a:r>
                      <a:r>
                        <a:rPr lang="en-US" sz="1600" b="1" dirty="0" smtClean="0"/>
                        <a:t>3</a:t>
                      </a:r>
                      <a:r>
                        <a:rPr lang="en-US" sz="2000" b="1" dirty="0" smtClean="0"/>
                        <a:t>BO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uk-UA" sz="1600" b="1" baseline="0" dirty="0" smtClean="0">
                          <a:solidFill>
                            <a:schemeClr val="tx1"/>
                          </a:solidFill>
                        </a:rPr>
                        <a:t>     </a:t>
                      </a:r>
                      <a:r>
                        <a:rPr lang="uk-UA" sz="2000" b="1" baseline="0" dirty="0" smtClean="0">
                          <a:solidFill>
                            <a:schemeClr val="tx1"/>
                          </a:solidFill>
                        </a:rPr>
                        <a:t>Л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У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С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94531246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Л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Ю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Ю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5779163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NH</a:t>
                      </a:r>
                      <a:r>
                        <a:rPr lang="en-US" sz="1600" b="1" dirty="0" smtClean="0"/>
                        <a:t>4</a:t>
                      </a:r>
                      <a:r>
                        <a:rPr lang="en-US" sz="2000" b="1" dirty="0" smtClean="0"/>
                        <a:t>OH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Д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64706172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молоко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1709471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N</a:t>
                      </a:r>
                      <a:r>
                        <a:rPr lang="uk-UA" sz="1800" b="1" dirty="0" smtClean="0"/>
                        <a:t>2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         Ї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М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627568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6.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Al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(SO</a:t>
                      </a:r>
                      <a:r>
                        <a:rPr lang="en-US" sz="1600" b="1" dirty="0" smtClean="0"/>
                        <a:t>3</a:t>
                      </a:r>
                      <a:r>
                        <a:rPr lang="en-US" sz="2000" b="1" dirty="0" smtClean="0"/>
                        <a:t>)</a:t>
                      </a:r>
                      <a:r>
                        <a:rPr lang="en-US" sz="1600" b="1" dirty="0" smtClean="0"/>
                        <a:t>3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</a:t>
                      </a:r>
                      <a:r>
                        <a:rPr lang="en-US" sz="2000" b="1" dirty="0" smtClean="0"/>
                        <a:t> </a:t>
                      </a:r>
                      <a:r>
                        <a:rPr lang="uk-UA" sz="2000" b="1" dirty="0" smtClean="0"/>
                        <a:t>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Н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А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3104225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7.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H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S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Г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А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У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501042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8.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бронза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П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П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5520405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9.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ртуть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Х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Р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2782037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10.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В</a:t>
                      </a:r>
                      <a:r>
                        <a:rPr lang="en-US" sz="2000" b="1" dirty="0" smtClean="0"/>
                        <a:t>r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К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70856201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11.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Fe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Р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У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Е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Ї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94328787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12.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(</a:t>
                      </a:r>
                      <a:r>
                        <a:rPr lang="en-US" sz="2000" b="1" dirty="0" err="1" smtClean="0"/>
                        <a:t>BaOH</a:t>
                      </a:r>
                      <a:r>
                        <a:rPr lang="en-US" sz="2000" b="1" dirty="0" smtClean="0"/>
                        <a:t>)</a:t>
                      </a:r>
                      <a:r>
                        <a:rPr lang="en-US" sz="1600" b="1" dirty="0" smtClean="0"/>
                        <a:t>2</a:t>
                      </a:r>
                      <a:r>
                        <a:rPr lang="en-US" sz="2000" b="1" dirty="0" smtClean="0"/>
                        <a:t>SiO</a:t>
                      </a:r>
                      <a:r>
                        <a:rPr lang="en-US" sz="1600" b="1" dirty="0" smtClean="0"/>
                        <a:t>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М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Т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К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М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Н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41123059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13.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кров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Ї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 І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</a:t>
                      </a:r>
                      <a:r>
                        <a:rPr lang="uk-UA" sz="2000" b="1" dirty="0" smtClean="0">
                          <a:solidFill>
                            <a:srgbClr val="C00000"/>
                          </a:solidFill>
                        </a:rPr>
                        <a:t> О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50878078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14.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Гідроген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>
                          <a:solidFill>
                            <a:srgbClr val="C00000"/>
                          </a:solidFill>
                        </a:rPr>
                        <a:t>Ж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С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Н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А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Ж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22271094"/>
                  </a:ext>
                </a:extLst>
              </a:tr>
              <a:tr h="392431">
                <a:tc>
                  <a:txBody>
                    <a:bodyPr/>
                    <a:lstStyle/>
                    <a:p>
                      <a:r>
                        <a:rPr lang="uk-UA" sz="1800" b="1" dirty="0"/>
                        <a:t>15.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срібло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/>
                        <a:t>И</a:t>
                      </a:r>
                      <a:r>
                        <a:rPr lang="uk-UA" sz="2000" b="1" dirty="0" smtClean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baseline="0" dirty="0" smtClean="0"/>
                        <a:t>     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</a:rPr>
                        <a:t> Е!</a:t>
                      </a:r>
                      <a:endParaRPr lang="ru-RU" sz="20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О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Х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    Я!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b="1" dirty="0" smtClean="0"/>
                        <a:t>        </a:t>
                      </a:r>
                      <a:r>
                        <a:rPr lang="uk-UA" sz="2000" b="1" baseline="0" dirty="0" smtClean="0"/>
                        <a:t> </a:t>
                      </a:r>
                      <a:r>
                        <a:rPr lang="uk-UA" sz="2000" b="1" dirty="0" smtClean="0"/>
                        <a:t>Я</a:t>
                      </a:r>
                      <a:r>
                        <a:rPr lang="uk-UA" sz="2000" b="1" dirty="0"/>
                        <a:t>!</a:t>
                      </a:r>
                      <a:endParaRPr lang="ru-RU" sz="20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6100610"/>
                  </a:ext>
                </a:extLst>
              </a:tr>
            </a:tbl>
          </a:graphicData>
        </a:graphic>
      </p:graphicFrame>
      <p:cxnSp>
        <p:nvCxnSpPr>
          <p:cNvPr id="5" name="Прямая соединительная линия 4"/>
          <p:cNvCxnSpPr/>
          <p:nvPr/>
        </p:nvCxnSpPr>
        <p:spPr>
          <a:xfrm>
            <a:off x="626064" y="172308"/>
            <a:ext cx="2126949" cy="675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925858" y="172308"/>
            <a:ext cx="0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H="1">
            <a:off x="10280073" y="172308"/>
            <a:ext cx="13854" cy="66087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180848" y="136826"/>
            <a:ext cx="19308" cy="67211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229989" y="187157"/>
            <a:ext cx="0" cy="65426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703871" y="172308"/>
            <a:ext cx="55756" cy="66856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H="1">
            <a:off x="3414431" y="58586"/>
            <a:ext cx="28098" cy="67994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94002" y="187157"/>
            <a:ext cx="1" cy="65939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219679" y="6857999"/>
            <a:ext cx="11884019" cy="313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5334000" y="1122218"/>
            <a:ext cx="3546764" cy="44334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278582" y="1551709"/>
            <a:ext cx="3616036" cy="3602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9130145" y="1981200"/>
            <a:ext cx="1690255" cy="30480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7051964" y="2286000"/>
            <a:ext cx="3796145" cy="4156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065818" y="2715491"/>
            <a:ext cx="1925782" cy="38792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5334000" y="3131127"/>
            <a:ext cx="3560618" cy="415637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5334000" y="3560618"/>
            <a:ext cx="5486400" cy="33250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>
            <a:off x="4059382" y="3906982"/>
            <a:ext cx="6788727" cy="36021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>
            <a:off x="3172691" y="4267200"/>
            <a:ext cx="651164" cy="41563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3158836" y="4682836"/>
            <a:ext cx="1995055" cy="38792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334000" y="5084618"/>
            <a:ext cx="3560618" cy="42949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9130145" y="5527964"/>
            <a:ext cx="1690255" cy="33250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3172691" y="5902036"/>
            <a:ext cx="7647709" cy="34636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3172691" y="6248400"/>
            <a:ext cx="651164" cy="37407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Скругленный прямоугольник 27"/>
          <p:cNvSpPr/>
          <p:nvPr/>
        </p:nvSpPr>
        <p:spPr>
          <a:xfrm>
            <a:off x="1587433" y="6504960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633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ЗД № 6 </a:t>
            </a:r>
            <a:r>
              <a:rPr lang="uk-UA" sz="7100" b="1" dirty="0" smtClean="0">
                <a:solidFill>
                  <a:srgbClr val="C00000"/>
                </a:solidFill>
              </a:rPr>
              <a:t>ІВ-т </a:t>
            </a:r>
            <a:r>
              <a:rPr lang="uk-UA" sz="7100" b="1" dirty="0" smtClean="0"/>
              <a:t>По відомих Валентностях ХЕ (В(ХЕ)) визначити індекси у формулах </a:t>
            </a:r>
            <a:r>
              <a:rPr lang="uk-UA" sz="7100" b="1" dirty="0"/>
              <a:t>бінарних </a:t>
            </a:r>
            <a:r>
              <a:rPr lang="uk-UA" sz="7100" b="1" dirty="0" smtClean="0"/>
              <a:t>речовин</a:t>
            </a:r>
            <a:r>
              <a:rPr lang="uk-UA" sz="7100" b="1" dirty="0"/>
              <a:t> (оксидів (ХЕО</a:t>
            </a:r>
            <a:r>
              <a:rPr lang="uk-UA" sz="7100" b="1" dirty="0" smtClean="0"/>
              <a:t>)):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</a:t>
            </a:r>
            <a:r>
              <a:rPr lang="uk-UA" sz="7100" b="1" dirty="0" smtClean="0">
                <a:solidFill>
                  <a:srgbClr val="C00000"/>
                </a:solidFill>
              </a:rPr>
              <a:t>ІІІ  </a:t>
            </a:r>
            <a:r>
              <a:rPr lang="en-US" sz="7100" b="1" dirty="0" smtClean="0">
                <a:solidFill>
                  <a:srgbClr val="C00000"/>
                </a:solidFill>
              </a:rPr>
              <a:t>          IV             I               II</a:t>
            </a:r>
            <a:endParaRPr lang="uk-UA" sz="7100" b="1" dirty="0" smtClean="0">
              <a:solidFill>
                <a:srgbClr val="C00000"/>
              </a:solidFill>
            </a:endParaRPr>
          </a:p>
          <a:p>
            <a:r>
              <a:rPr lang="uk-UA" sz="14800" b="1" dirty="0" smtClean="0">
                <a:solidFill>
                  <a:srgbClr val="C00000"/>
                </a:solidFill>
              </a:rPr>
              <a:t>ВО;</a:t>
            </a:r>
            <a:r>
              <a:rPr lang="uk-UA" sz="7100" b="1" dirty="0" smtClean="0">
                <a:solidFill>
                  <a:srgbClr val="C00000"/>
                </a:solidFill>
              </a:rPr>
              <a:t> </a:t>
            </a:r>
            <a:r>
              <a:rPr lang="en-US" sz="7100" b="1" dirty="0" smtClean="0">
                <a:solidFill>
                  <a:srgbClr val="C00000"/>
                </a:solidFill>
              </a:rPr>
              <a:t> </a:t>
            </a:r>
            <a:r>
              <a:rPr lang="en-US" sz="13500" b="1" dirty="0" err="1" smtClean="0">
                <a:solidFill>
                  <a:srgbClr val="C00000"/>
                </a:solidFill>
              </a:rPr>
              <a:t>SiO</a:t>
            </a:r>
            <a:r>
              <a:rPr lang="en-US" sz="13500" b="1" dirty="0" smtClean="0">
                <a:solidFill>
                  <a:srgbClr val="C00000"/>
                </a:solidFill>
              </a:rPr>
              <a:t>; </a:t>
            </a:r>
            <a:r>
              <a:rPr lang="en-US" sz="13500" b="1" dirty="0" err="1" smtClean="0">
                <a:solidFill>
                  <a:srgbClr val="C00000"/>
                </a:solidFill>
              </a:rPr>
              <a:t>LiO</a:t>
            </a:r>
            <a:r>
              <a:rPr lang="en-US" sz="13500" b="1" dirty="0" smtClean="0">
                <a:solidFill>
                  <a:srgbClr val="C00000"/>
                </a:solidFill>
              </a:rPr>
              <a:t>; </a:t>
            </a:r>
            <a:r>
              <a:rPr lang="en-US" sz="13500" b="1" dirty="0" err="1" smtClean="0">
                <a:solidFill>
                  <a:srgbClr val="C00000"/>
                </a:solidFill>
              </a:rPr>
              <a:t>HgO</a:t>
            </a:r>
            <a:endParaRPr lang="uk-UA" sz="135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r>
              <a:rPr lang="uk-UA" sz="8600" b="1" dirty="0" smtClean="0"/>
              <a:t>(+ скласти формули із заготовок) </a:t>
            </a:r>
            <a:endParaRPr lang="uk-UA" sz="14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043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ЗД № 6 </a:t>
            </a:r>
            <a:r>
              <a:rPr lang="uk-UA" sz="7100" b="1" dirty="0" smtClean="0">
                <a:solidFill>
                  <a:srgbClr val="C00000"/>
                </a:solidFill>
              </a:rPr>
              <a:t>ІІВ-т </a:t>
            </a:r>
            <a:r>
              <a:rPr lang="uk-UA" sz="7100" b="1" dirty="0" smtClean="0"/>
              <a:t>По відомих Валентностях ХЕ (В(ХЕ)) визначити індекси у формулах бінарних речовин (оксидів (ХЕО)):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</a:t>
            </a:r>
            <a:r>
              <a:rPr lang="en-US" sz="7100" b="1" dirty="0" smtClean="0">
                <a:solidFill>
                  <a:srgbClr val="C00000"/>
                </a:solidFill>
              </a:rPr>
              <a:t> </a:t>
            </a:r>
            <a:r>
              <a:rPr lang="uk-UA" sz="7100" b="1" dirty="0" smtClean="0">
                <a:solidFill>
                  <a:srgbClr val="C00000"/>
                </a:solidFill>
              </a:rPr>
              <a:t>ІІІ  </a:t>
            </a:r>
            <a:r>
              <a:rPr lang="en-US" sz="7100" b="1" dirty="0" smtClean="0">
                <a:solidFill>
                  <a:srgbClr val="C00000"/>
                </a:solidFill>
              </a:rPr>
              <a:t>            IV                I                II</a:t>
            </a:r>
            <a:endParaRPr lang="uk-UA" sz="7100" b="1" dirty="0" smtClean="0">
              <a:solidFill>
                <a:srgbClr val="C00000"/>
              </a:solidFill>
            </a:endParaRPr>
          </a:p>
          <a:p>
            <a:r>
              <a:rPr lang="uk-UA" sz="14800" b="1" dirty="0" smtClean="0">
                <a:solidFill>
                  <a:srgbClr val="C00000"/>
                </a:solidFill>
              </a:rPr>
              <a:t>А</a:t>
            </a:r>
            <a:r>
              <a:rPr lang="en-US" sz="14800" b="1" dirty="0" smtClean="0">
                <a:solidFill>
                  <a:srgbClr val="C00000"/>
                </a:solidFill>
              </a:rPr>
              <a:t>l</a:t>
            </a:r>
            <a:r>
              <a:rPr lang="uk-UA" sz="14800" b="1" dirty="0" smtClean="0">
                <a:solidFill>
                  <a:srgbClr val="C00000"/>
                </a:solidFill>
              </a:rPr>
              <a:t>О;</a:t>
            </a:r>
            <a:r>
              <a:rPr lang="uk-UA" sz="7100" b="1" dirty="0" smtClean="0">
                <a:solidFill>
                  <a:srgbClr val="C00000"/>
                </a:solidFill>
              </a:rPr>
              <a:t> </a:t>
            </a:r>
            <a:r>
              <a:rPr lang="en-US" sz="7100" b="1" dirty="0" smtClean="0">
                <a:solidFill>
                  <a:srgbClr val="C00000"/>
                </a:solidFill>
              </a:rPr>
              <a:t> </a:t>
            </a:r>
            <a:r>
              <a:rPr lang="en-US" sz="13500" b="1" dirty="0" err="1" smtClean="0">
                <a:solidFill>
                  <a:srgbClr val="C00000"/>
                </a:solidFill>
              </a:rPr>
              <a:t>PbO</a:t>
            </a:r>
            <a:r>
              <a:rPr lang="en-US" sz="13500" b="1" dirty="0" smtClean="0">
                <a:solidFill>
                  <a:srgbClr val="C00000"/>
                </a:solidFill>
              </a:rPr>
              <a:t>; </a:t>
            </a:r>
            <a:r>
              <a:rPr lang="en-US" sz="13500" b="1" dirty="0" err="1" smtClean="0">
                <a:solidFill>
                  <a:srgbClr val="C00000"/>
                </a:solidFill>
              </a:rPr>
              <a:t>AgO</a:t>
            </a:r>
            <a:r>
              <a:rPr lang="en-US" sz="13500" b="1" dirty="0" smtClean="0">
                <a:solidFill>
                  <a:srgbClr val="C00000"/>
                </a:solidFill>
              </a:rPr>
              <a:t>; </a:t>
            </a:r>
            <a:r>
              <a:rPr lang="en-US" sz="13500" b="1" dirty="0" err="1" smtClean="0">
                <a:solidFill>
                  <a:srgbClr val="C00000"/>
                </a:solidFill>
              </a:rPr>
              <a:t>CaO</a:t>
            </a:r>
            <a:endParaRPr lang="uk-UA" sz="135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r>
              <a:rPr lang="uk-UA" sz="8600" b="1" dirty="0" smtClean="0"/>
              <a:t>(+ скласти формули із заготовок) </a:t>
            </a:r>
            <a:endParaRPr lang="uk-UA" sz="140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0995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ЗД № 7 По </a:t>
            </a:r>
            <a:r>
              <a:rPr lang="uk-UA" sz="7100" b="1" dirty="0"/>
              <a:t>відомих </a:t>
            </a:r>
            <a:r>
              <a:rPr lang="uk-UA" sz="7100" b="1" dirty="0" smtClean="0"/>
              <a:t>індексах ХЕ </a:t>
            </a:r>
            <a:r>
              <a:rPr lang="uk-UA" sz="7100" b="1" dirty="0"/>
              <a:t>у формулах речовин визначити </a:t>
            </a:r>
            <a:r>
              <a:rPr lang="uk-UA" sz="7100" b="1" dirty="0" err="1" smtClean="0"/>
              <a:t>Валентность</a:t>
            </a:r>
            <a:r>
              <a:rPr lang="uk-UA" sz="7100" b="1" dirty="0" smtClean="0"/>
              <a:t> ХЕ (В(ХЕ)) :</a:t>
            </a:r>
          </a:p>
          <a:p>
            <a:r>
              <a:rPr lang="uk-UA" sz="7100" b="1" dirty="0">
                <a:solidFill>
                  <a:srgbClr val="C00000"/>
                </a:solidFill>
              </a:rPr>
              <a:t> </a:t>
            </a:r>
            <a:endParaRPr lang="uk-UA" sz="7100" b="1" dirty="0" smtClean="0">
              <a:solidFill>
                <a:srgbClr val="C00000"/>
              </a:solidFill>
            </a:endParaRPr>
          </a:p>
          <a:p>
            <a:r>
              <a:rPr lang="uk-UA" sz="14800" b="1" dirty="0" smtClean="0">
                <a:solidFill>
                  <a:srgbClr val="C00000"/>
                </a:solidFill>
              </a:rPr>
              <a:t>К</a:t>
            </a:r>
            <a:r>
              <a:rPr lang="uk-UA" sz="11300" b="1" dirty="0" smtClean="0">
                <a:solidFill>
                  <a:srgbClr val="C00000"/>
                </a:solidFill>
              </a:rPr>
              <a:t>2</a:t>
            </a:r>
            <a:r>
              <a:rPr lang="uk-UA" sz="14800" b="1" dirty="0" smtClean="0">
                <a:solidFill>
                  <a:srgbClr val="C00000"/>
                </a:solidFill>
              </a:rPr>
              <a:t>О</a:t>
            </a:r>
            <a:r>
              <a:rPr lang="en-US" sz="14800" b="1" dirty="0" smtClean="0">
                <a:solidFill>
                  <a:srgbClr val="C00000"/>
                </a:solidFill>
              </a:rPr>
              <a:t>; Fe</a:t>
            </a:r>
            <a:r>
              <a:rPr lang="en-US" sz="11300" b="1" dirty="0" smtClean="0">
                <a:solidFill>
                  <a:srgbClr val="C00000"/>
                </a:solidFill>
              </a:rPr>
              <a:t>2</a:t>
            </a:r>
            <a:r>
              <a:rPr lang="en-US" sz="14800" b="1" dirty="0" smtClean="0">
                <a:solidFill>
                  <a:srgbClr val="C00000"/>
                </a:solidFill>
              </a:rPr>
              <a:t>O</a:t>
            </a:r>
            <a:r>
              <a:rPr lang="en-US" sz="11300" b="1" dirty="0" smtClean="0">
                <a:solidFill>
                  <a:srgbClr val="C00000"/>
                </a:solidFill>
              </a:rPr>
              <a:t>3</a:t>
            </a:r>
            <a:r>
              <a:rPr lang="en-US" sz="14800" b="1" dirty="0" smtClean="0">
                <a:solidFill>
                  <a:srgbClr val="C00000"/>
                </a:solidFill>
              </a:rPr>
              <a:t>; CH</a:t>
            </a:r>
            <a:r>
              <a:rPr lang="en-US" sz="11300" b="1" dirty="0" smtClean="0">
                <a:solidFill>
                  <a:srgbClr val="C00000"/>
                </a:solidFill>
              </a:rPr>
              <a:t>4</a:t>
            </a:r>
            <a:r>
              <a:rPr lang="en-US" sz="14800" b="1" dirty="0" smtClean="0">
                <a:solidFill>
                  <a:srgbClr val="C00000"/>
                </a:solidFill>
              </a:rPr>
              <a:t>;</a:t>
            </a:r>
            <a:endParaRPr lang="uk-UA" sz="13500" b="1" dirty="0" smtClean="0">
              <a:solidFill>
                <a:srgbClr val="C00000"/>
              </a:solidFill>
            </a:endParaRPr>
          </a:p>
          <a:p>
            <a:r>
              <a:rPr lang="en-US" sz="13900" b="1" dirty="0" err="1" smtClean="0">
                <a:solidFill>
                  <a:srgbClr val="002060"/>
                </a:solidFill>
              </a:rPr>
              <a:t>BaO</a:t>
            </a:r>
            <a:r>
              <a:rPr lang="en-US" sz="13900" b="1" dirty="0" smtClean="0">
                <a:solidFill>
                  <a:srgbClr val="002060"/>
                </a:solidFill>
              </a:rPr>
              <a:t>;</a:t>
            </a:r>
            <a:r>
              <a:rPr lang="en-US" sz="13900" b="1" dirty="0" smtClean="0">
                <a:solidFill>
                  <a:srgbClr val="FF0000"/>
                </a:solidFill>
              </a:rPr>
              <a:t> </a:t>
            </a:r>
            <a:r>
              <a:rPr lang="en-US" sz="13900" b="1" dirty="0" smtClean="0">
                <a:solidFill>
                  <a:srgbClr val="002060"/>
                </a:solidFill>
              </a:rPr>
              <a:t>PH</a:t>
            </a:r>
            <a:r>
              <a:rPr lang="en-US" sz="11300" b="1" dirty="0" smtClean="0">
                <a:solidFill>
                  <a:srgbClr val="002060"/>
                </a:solidFill>
              </a:rPr>
              <a:t>3</a:t>
            </a:r>
            <a:r>
              <a:rPr lang="en-US" sz="13900" b="1" dirty="0" smtClean="0">
                <a:solidFill>
                  <a:srgbClr val="002060"/>
                </a:solidFill>
              </a:rPr>
              <a:t>; CrO</a:t>
            </a:r>
            <a:r>
              <a:rPr lang="en-US" sz="11300" b="1" dirty="0" smtClean="0">
                <a:solidFill>
                  <a:srgbClr val="002060"/>
                </a:solidFill>
              </a:rPr>
              <a:t>3</a:t>
            </a:r>
            <a:r>
              <a:rPr lang="en-US" sz="13900" b="1" dirty="0" smtClean="0">
                <a:solidFill>
                  <a:srgbClr val="002060"/>
                </a:solidFill>
              </a:rPr>
              <a:t>; H</a:t>
            </a:r>
            <a:r>
              <a:rPr lang="en-US" sz="10300" b="1" dirty="0" smtClean="0">
                <a:solidFill>
                  <a:srgbClr val="002060"/>
                </a:solidFill>
              </a:rPr>
              <a:t>2</a:t>
            </a:r>
            <a:r>
              <a:rPr lang="en-US" sz="13900" b="1" dirty="0" smtClean="0">
                <a:solidFill>
                  <a:srgbClr val="002060"/>
                </a:solidFill>
              </a:rPr>
              <a:t>S</a:t>
            </a:r>
            <a:endParaRPr lang="uk-UA" sz="16800" b="1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2909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1"/>
            <a:ext cx="11277599" cy="34319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</a:t>
            </a:r>
            <a:r>
              <a:rPr lang="uk-UA" sz="12600" b="1" dirty="0" smtClean="0">
                <a:solidFill>
                  <a:srgbClr val="C00000"/>
                </a:solidFill>
              </a:rPr>
              <a:t>УРА!!!  МОЛОДЦІ!!! </a:t>
            </a:r>
            <a:endParaRPr lang="uk-UA" sz="7100" b="1" dirty="0" smtClean="0">
              <a:solidFill>
                <a:srgbClr val="C00000"/>
              </a:solidFill>
            </a:endParaRPr>
          </a:p>
          <a:p>
            <a:r>
              <a:rPr lang="uk-UA" sz="7100" b="1" dirty="0" smtClean="0"/>
              <a:t> МИ ДІЙШЛИ ДО ФІНІШУ І ПРОЧИТАЛИ ЦІЛЕ ЗАШИФРОВАНЕ РЕЧЕННЯ УРОКУ!!!</a:t>
            </a:r>
            <a:endParaRPr lang="uk-UA" sz="135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46018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(Зашифроване речення так: НЕХАЙ-(6,7 </a:t>
            </a:r>
            <a:r>
              <a:rPr lang="uk-UA" sz="7100" b="1" dirty="0" err="1" smtClean="0"/>
              <a:t>зд</a:t>
            </a:r>
            <a:r>
              <a:rPr lang="uk-UA" sz="7100" b="1" dirty="0" smtClean="0"/>
              <a:t>) УКРАЇНА-(3) ПЕРЕМОЖЕ-(5) ТА БУДЕ-(1) НЕЗАЛЕЖНОЮ-(4)  І ВІЛЬНОЮ!!!(2))</a:t>
            </a:r>
          </a:p>
          <a:p>
            <a:endParaRPr lang="uk-UA" sz="7100" b="1" dirty="0" smtClean="0"/>
          </a:p>
          <a:p>
            <a:r>
              <a:rPr lang="uk-UA" sz="11500" b="1" dirty="0" smtClean="0">
                <a:solidFill>
                  <a:srgbClr val="C00000"/>
                </a:solidFill>
              </a:rPr>
              <a:t>НЕХАЙ УКРАЇНА ПЕРЕМОЖЕ ТА БУДЕ НЕЗАЛЕЖНОЮ І ВІЛЬНОЮ!!!</a:t>
            </a:r>
            <a:endParaRPr lang="uk-UA" sz="486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8739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498764" y="419660"/>
            <a:ext cx="11277599" cy="549854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      </a:t>
            </a:r>
            <a:r>
              <a:rPr lang="uk-UA" sz="5800" b="1" dirty="0" smtClean="0">
                <a:solidFill>
                  <a:srgbClr val="002060"/>
                </a:solidFill>
              </a:rPr>
              <a:t/>
            </a:r>
            <a:br>
              <a:rPr lang="uk-UA" sz="5800" b="1" dirty="0" smtClean="0">
                <a:solidFill>
                  <a:srgbClr val="002060"/>
                </a:solidFill>
              </a:rPr>
            </a:br>
            <a:r>
              <a:rPr lang="uk-UA" sz="7400" b="1" dirty="0" smtClean="0">
                <a:solidFill>
                  <a:srgbClr val="002060"/>
                </a:solidFill>
              </a:rPr>
              <a:t>        ЗД№</a:t>
            </a:r>
            <a:r>
              <a:rPr lang="uk-UA" sz="7400" b="1" dirty="0">
                <a:solidFill>
                  <a:srgbClr val="002060"/>
                </a:solidFill>
              </a:rPr>
              <a:t>1</a:t>
            </a:r>
            <a:r>
              <a:rPr lang="uk-UA" sz="7400" b="1" dirty="0" smtClean="0">
                <a:solidFill>
                  <a:srgbClr val="002060"/>
                </a:solidFill>
              </a:rPr>
              <a:t> Гра «ХРЕСТИКИ НУЛИКИ»</a:t>
            </a:r>
          </a:p>
          <a:p>
            <a:r>
              <a:rPr lang="uk-UA" sz="7400" b="1" dirty="0" smtClean="0">
                <a:solidFill>
                  <a:srgbClr val="002060"/>
                </a:solidFill>
              </a:rPr>
              <a:t>З теми: </a:t>
            </a:r>
          </a:p>
          <a:p>
            <a:r>
              <a:rPr lang="uk-UA" sz="13100" b="1" dirty="0" smtClean="0">
                <a:solidFill>
                  <a:srgbClr val="C00000"/>
                </a:solidFill>
              </a:rPr>
              <a:t>ХЕ, прості та складні речовини.</a:t>
            </a:r>
            <a:endParaRPr lang="uk-UA" sz="74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859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15885" y="228469"/>
            <a:ext cx="11277599" cy="27890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7100" b="1" dirty="0" smtClean="0"/>
              <a:t>    </a:t>
            </a:r>
          </a:p>
          <a:p>
            <a:r>
              <a:rPr lang="uk-UA" sz="12600" b="1" dirty="0" smtClean="0">
                <a:solidFill>
                  <a:srgbClr val="002060"/>
                </a:solidFill>
              </a:rPr>
              <a:t>УРА!!!  МОЛОДЦІ!!! МИ ЗІГРАЛИ В ГРУ </a:t>
            </a:r>
            <a:r>
              <a:rPr lang="uk-UA" sz="12600" b="1" smtClean="0">
                <a:solidFill>
                  <a:srgbClr val="002060"/>
                </a:solidFill>
              </a:rPr>
              <a:t>ТА  ДОБРЕ </a:t>
            </a:r>
            <a:r>
              <a:rPr lang="uk-UA" sz="12600" b="1" dirty="0" smtClean="0">
                <a:solidFill>
                  <a:srgbClr val="002060"/>
                </a:solidFill>
              </a:rPr>
              <a:t>ПОПРАЦЮВАЛИ!!!</a:t>
            </a:r>
            <a:r>
              <a:rPr lang="uk-UA" sz="12600" b="1" dirty="0" smtClean="0">
                <a:solidFill>
                  <a:srgbClr val="C00000"/>
                </a:solidFill>
              </a:rPr>
              <a:t> </a:t>
            </a:r>
            <a:endParaRPr lang="uk-UA" sz="7100" b="1" dirty="0" smtClean="0">
              <a:solidFill>
                <a:srgbClr val="C00000"/>
              </a:solidFill>
            </a:endParaRPr>
          </a:p>
          <a:p>
            <a:r>
              <a:rPr lang="uk-UA" sz="13900" b="1" dirty="0" smtClean="0">
                <a:solidFill>
                  <a:srgbClr val="FF0000"/>
                </a:solidFill>
              </a:rPr>
              <a:t> </a:t>
            </a:r>
            <a:endParaRPr lang="uk-UA" sz="16800" b="1" dirty="0">
              <a:solidFill>
                <a:srgbClr val="FF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15885" y="3965171"/>
            <a:ext cx="11460478" cy="197011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6600" b="1" dirty="0">
                <a:solidFill>
                  <a:srgbClr val="C00000"/>
                </a:solidFill>
              </a:rPr>
              <a:t>Щиро дякую за </a:t>
            </a:r>
            <a:r>
              <a:rPr lang="uk-UA" sz="6600" b="1">
                <a:solidFill>
                  <a:srgbClr val="C00000"/>
                </a:solidFill>
              </a:rPr>
              <a:t>увагу </a:t>
            </a:r>
            <a:endParaRPr lang="uk-UA" sz="6600" b="1" smtClean="0">
              <a:solidFill>
                <a:srgbClr val="C00000"/>
              </a:solidFill>
            </a:endParaRPr>
          </a:p>
          <a:p>
            <a:pPr algn="ctr"/>
            <a:r>
              <a:rPr lang="uk-UA" sz="6600" b="1" smtClean="0">
                <a:solidFill>
                  <a:srgbClr val="C00000"/>
                </a:solidFill>
              </a:rPr>
              <a:t>та </a:t>
            </a:r>
            <a:r>
              <a:rPr lang="uk-UA" sz="6600" b="1" dirty="0">
                <a:solidFill>
                  <a:srgbClr val="C00000"/>
                </a:solidFill>
              </a:rPr>
              <a:t>співпрацю!!!!</a:t>
            </a:r>
            <a:endParaRPr lang="uk-UA" sz="6600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8804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436689"/>
              </p:ext>
            </p:extLst>
          </p:nvPr>
        </p:nvGraphicFramePr>
        <p:xfrm>
          <a:off x="267630" y="1112110"/>
          <a:ext cx="115602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53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53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Fe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Li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rgbClr val="002060"/>
                </a:solidFill>
              </a:rPr>
              <a:t>Зд№1 А) виграшна лінія – </a:t>
            </a:r>
            <a:r>
              <a:rPr lang="uk-UA" sz="4000" b="1" dirty="0" smtClean="0">
                <a:solidFill>
                  <a:srgbClr val="C00000"/>
                </a:solidFill>
              </a:rPr>
              <a:t>ХЕ  НЕМЕТАЛИ (неМе)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696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850746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Ag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Au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Hg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solidFill>
                  <a:schemeClr val="tx1"/>
                </a:solidFill>
              </a:rPr>
              <a:t>Зд№1(Б) </a:t>
            </a:r>
            <a:r>
              <a:rPr lang="uk-UA" sz="4000" b="1" dirty="0">
                <a:solidFill>
                  <a:schemeClr val="tx1"/>
                </a:solidFill>
              </a:rPr>
              <a:t>В</a:t>
            </a:r>
            <a:r>
              <a:rPr lang="uk-UA" sz="4000" b="1" dirty="0" smtClean="0">
                <a:solidFill>
                  <a:schemeClr val="tx1"/>
                </a:solidFill>
              </a:rPr>
              <a:t>играшна лінія – </a:t>
            </a:r>
            <a:r>
              <a:rPr lang="uk-UA" sz="4800" b="1" dirty="0" smtClean="0">
                <a:solidFill>
                  <a:srgbClr val="C00000"/>
                </a:solidFill>
              </a:rPr>
              <a:t>ХЕ МЕТАЛИ ( </a:t>
            </a:r>
            <a:r>
              <a:rPr lang="uk-UA" sz="4800" b="1" dirty="0" err="1" smtClean="0">
                <a:solidFill>
                  <a:srgbClr val="C00000"/>
                </a:solidFill>
              </a:rPr>
              <a:t>Ме</a:t>
            </a:r>
            <a:r>
              <a:rPr lang="uk-UA" sz="4800" b="1" dirty="0" smtClean="0">
                <a:solidFill>
                  <a:srgbClr val="C00000"/>
                </a:solidFill>
              </a:rPr>
              <a:t>) </a:t>
            </a:r>
            <a:endParaRPr lang="uk-UA" sz="4800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3919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7054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Pb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LiF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Mg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Зд№1 В) Виграшна лінія – </a:t>
            </a:r>
            <a:r>
              <a:rPr lang="uk-UA" sz="4000" b="1" dirty="0" smtClean="0">
                <a:solidFill>
                  <a:srgbClr val="C00000"/>
                </a:solidFill>
              </a:rPr>
              <a:t>ПРОСТІ РЕЧОВИНИ</a:t>
            </a:r>
            <a:r>
              <a:rPr lang="uk-UA" sz="3600" b="1" dirty="0" smtClean="0">
                <a:solidFill>
                  <a:schemeClr val="tx1"/>
                </a:solidFill>
              </a:rPr>
              <a:t>.</a:t>
            </a:r>
            <a:endParaRPr lang="uk-UA" sz="36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787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178995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Li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MgO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                                                                                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US" sz="96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uk-UA" sz="8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SnO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r>
                        <a:rPr lang="en-US" sz="8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err="1" smtClean="0">
                          <a:solidFill>
                            <a:schemeClr val="tx1"/>
                          </a:solidFill>
                        </a:rPr>
                        <a:t>HCl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chemeClr val="tx1"/>
                </a:solidFill>
              </a:rPr>
              <a:t>Зд№1 Г) виграшна лінія </a:t>
            </a:r>
            <a:r>
              <a:rPr lang="uk-UA" sz="4000" b="1" dirty="0" smtClean="0">
                <a:solidFill>
                  <a:schemeClr val="tx1"/>
                </a:solidFill>
              </a:rPr>
              <a:t>– </a:t>
            </a:r>
            <a:r>
              <a:rPr lang="uk-UA" sz="4000" b="1" dirty="0" smtClean="0">
                <a:solidFill>
                  <a:srgbClr val="C00000"/>
                </a:solidFill>
              </a:rPr>
              <a:t>СКЛАДНІ РЕЧОВИНИ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218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465930"/>
              </p:ext>
            </p:extLst>
          </p:nvPr>
        </p:nvGraphicFramePr>
        <p:xfrm>
          <a:off x="267630" y="1112110"/>
          <a:ext cx="11560200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34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53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534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Fe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Li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</a:rPr>
              <a:t>ВІДПОВІДЬ: </a:t>
            </a:r>
            <a:r>
              <a:rPr lang="uk-UA" sz="3200" b="1" dirty="0" smtClean="0">
                <a:solidFill>
                  <a:srgbClr val="002060"/>
                </a:solidFill>
              </a:rPr>
              <a:t>Зд№1 А) виграшна лінія – </a:t>
            </a:r>
            <a:r>
              <a:rPr lang="uk-UA" sz="3200" b="1" dirty="0" smtClean="0">
                <a:solidFill>
                  <a:srgbClr val="C00000"/>
                </a:solidFill>
              </a:rPr>
              <a:t>ХЕ  НЕМЕТАЛИ(</a:t>
            </a:r>
            <a:r>
              <a:rPr lang="uk-UA" sz="3200" b="1" dirty="0" err="1" smtClean="0">
                <a:solidFill>
                  <a:srgbClr val="C00000"/>
                </a:solidFill>
              </a:rPr>
              <a:t>неМе</a:t>
            </a:r>
            <a:r>
              <a:rPr lang="uk-UA" sz="3200" b="1" dirty="0" smtClean="0">
                <a:solidFill>
                  <a:srgbClr val="C00000"/>
                </a:solidFill>
              </a:rPr>
              <a:t>)</a:t>
            </a:r>
            <a:endParaRPr lang="uk-UA" sz="3200" b="1" dirty="0">
              <a:solidFill>
                <a:srgbClr val="C00000"/>
              </a:solidFill>
            </a:endParaRPr>
          </a:p>
        </p:txBody>
      </p:sp>
      <p:sp>
        <p:nvSpPr>
          <p:cNvPr id="2" name="Стрелка вниз 1"/>
          <p:cNvSpPr/>
          <p:nvPr/>
        </p:nvSpPr>
        <p:spPr>
          <a:xfrm>
            <a:off x="8341114" y="1377476"/>
            <a:ext cx="245326" cy="4795025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19034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2\Desktop\завантаження (1)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0850746"/>
              </p:ext>
            </p:extLst>
          </p:nvPr>
        </p:nvGraphicFramePr>
        <p:xfrm>
          <a:off x="383060" y="1112110"/>
          <a:ext cx="11467071" cy="5532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2235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23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775253">
                <a:tc>
                  <a:txBody>
                    <a:bodyPr/>
                    <a:lstStyle/>
                    <a:p>
                      <a:r>
                        <a:rPr lang="uk-UA" sz="11500" b="1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Ag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Si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Ca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Au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75253"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Hg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Cl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500" b="1" dirty="0" smtClean="0">
                          <a:solidFill>
                            <a:schemeClr val="tx1"/>
                          </a:solidFill>
                        </a:rPr>
                        <a:t>Br</a:t>
                      </a:r>
                      <a:endParaRPr lang="uk-UA" sz="115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9557" y="234779"/>
            <a:ext cx="11380573" cy="64255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600" b="1" dirty="0" smtClean="0">
                <a:solidFill>
                  <a:srgbClr val="C00000"/>
                </a:solidFill>
              </a:rPr>
              <a:t>Відповідь: </a:t>
            </a:r>
            <a:r>
              <a:rPr lang="uk-UA" sz="3200" b="1" dirty="0" smtClean="0">
                <a:solidFill>
                  <a:schemeClr val="tx1"/>
                </a:solidFill>
              </a:rPr>
              <a:t>Зд№1 Б) </a:t>
            </a:r>
            <a:r>
              <a:rPr lang="uk-UA" sz="3200" b="1" dirty="0">
                <a:solidFill>
                  <a:schemeClr val="tx1"/>
                </a:solidFill>
              </a:rPr>
              <a:t>В</a:t>
            </a:r>
            <a:r>
              <a:rPr lang="uk-UA" sz="3200" b="1" dirty="0" smtClean="0">
                <a:solidFill>
                  <a:schemeClr val="tx1"/>
                </a:solidFill>
              </a:rPr>
              <a:t>играшна лінія – </a:t>
            </a:r>
            <a:r>
              <a:rPr lang="uk-UA" sz="4000" b="1" dirty="0" smtClean="0">
                <a:solidFill>
                  <a:srgbClr val="C00000"/>
                </a:solidFill>
              </a:rPr>
              <a:t>ХЕ МЕТАЛИ ( </a:t>
            </a:r>
            <a:r>
              <a:rPr lang="uk-UA" sz="4000" b="1" dirty="0" err="1" smtClean="0">
                <a:solidFill>
                  <a:srgbClr val="C00000"/>
                </a:solidFill>
              </a:rPr>
              <a:t>Ме</a:t>
            </a:r>
            <a:r>
              <a:rPr lang="uk-UA" sz="4000" b="1" dirty="0" smtClean="0">
                <a:solidFill>
                  <a:srgbClr val="C00000"/>
                </a:solidFill>
              </a:rPr>
              <a:t>) </a:t>
            </a:r>
            <a:endParaRPr lang="uk-UA" sz="4000" b="1" dirty="0">
              <a:solidFill>
                <a:srgbClr val="C00000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 rot="19903588">
            <a:off x="103950" y="3691941"/>
            <a:ext cx="11105409" cy="339857"/>
          </a:xfrm>
          <a:prstGeom prst="right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07504" y="6478588"/>
            <a:ext cx="1368152" cy="28892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Гурова ВМ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417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1254</Words>
  <Application>Microsoft Office PowerPoint</Application>
  <PresentationFormat>Широкоэкранный</PresentationFormat>
  <Paragraphs>559</Paragraphs>
  <Slides>30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2</cp:lastModifiedBy>
  <cp:revision>188</cp:revision>
  <dcterms:created xsi:type="dcterms:W3CDTF">2025-02-23T12:22:46Z</dcterms:created>
  <dcterms:modified xsi:type="dcterms:W3CDTF">2025-03-05T10:26:02Z</dcterms:modified>
</cp:coreProperties>
</file>