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8" r:id="rId4"/>
    <p:sldId id="258" r:id="rId5"/>
    <p:sldId id="257" r:id="rId6"/>
    <p:sldId id="259" r:id="rId7"/>
    <p:sldId id="261" r:id="rId8"/>
    <p:sldId id="260" r:id="rId9"/>
    <p:sldId id="265" r:id="rId10"/>
    <p:sldId id="266" r:id="rId11"/>
    <p:sldId id="267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0810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85852" y="1214422"/>
            <a:ext cx="753497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dirty="0" smtClean="0"/>
          </a:p>
          <a:p>
            <a:r>
              <a:rPr lang="ru-RU" sz="4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Закріплення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понять про</a:t>
            </a:r>
            <a:r>
              <a:rPr lang="uk-UA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ВУГЛЕВОДНІ: МЕТАН,  ЕТЕН, ЕТИН(АЦЕТИЛЕН)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357298"/>
            <a:ext cx="835821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3.Напишіть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структурні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</a:p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формули </a:t>
            </a:r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речовин:</a:t>
            </a:r>
            <a:endParaRPr lang="ru-RU" sz="3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uk-UA" sz="2800" b="1" dirty="0" smtClean="0"/>
              <a:t>                   </a:t>
            </a:r>
            <a:r>
              <a:rPr lang="uk-UA" sz="4000" b="1" dirty="0" smtClean="0"/>
              <a:t>А</a:t>
            </a:r>
            <a:r>
              <a:rPr lang="uk-UA" sz="4000" b="1" dirty="0" smtClean="0"/>
              <a:t>) 2- метил-1-бутен.</a:t>
            </a:r>
            <a:endParaRPr lang="ru-RU" sz="4000" b="1" dirty="0" smtClean="0"/>
          </a:p>
          <a:p>
            <a:r>
              <a:rPr lang="uk-UA" sz="4000" b="1" dirty="0" smtClean="0"/>
              <a:t>              Б</a:t>
            </a:r>
            <a:r>
              <a:rPr lang="uk-UA" sz="4000" b="1" dirty="0" smtClean="0"/>
              <a:t>) 3 – метил-1-пентин</a:t>
            </a:r>
            <a:r>
              <a:rPr lang="uk-UA" sz="4000" b="1" dirty="0" smtClean="0"/>
              <a:t>.</a:t>
            </a:r>
            <a:endParaRPr lang="ru-RU" sz="2800" b="1" dirty="0" smtClean="0"/>
          </a:p>
          <a:p>
            <a:r>
              <a:rPr lang="uk-UA" sz="2800" b="1" dirty="0" smtClean="0"/>
              <a:t>4</a:t>
            </a:r>
            <a:r>
              <a:rPr lang="uk-UA" sz="2800" b="1" dirty="0" smtClean="0"/>
              <a:t>.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Визначте </a:t>
            </a:r>
            <a:r>
              <a:rPr lang="uk-UA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молекулярну формулу алкену, якщо його відносна молекулярна маса дорівнює 56.</a:t>
            </a:r>
            <a:endParaRPr lang="ru-RU" sz="3200" b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uk-UA" sz="3200" b="1" dirty="0" smtClean="0"/>
              <a:t>5</a:t>
            </a:r>
            <a:r>
              <a:rPr lang="uk-UA" sz="3200" b="1" dirty="0" smtClean="0"/>
              <a:t>. </a:t>
            </a:r>
            <a:r>
              <a:rPr lang="uk-UA" sz="3200" b="1" dirty="0" smtClean="0"/>
              <a:t>Обчисліть масові частки  Карбону і Гідрогену в молекулі ацетилену.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071678"/>
            <a:ext cx="871540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/>
              <a:t>               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6. 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Здійснити перетворення: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→ СН</a:t>
            </a:r>
            <a:r>
              <a:rPr lang="uk-UA" sz="3600" b="1" baseline="-25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→ СН</a:t>
            </a:r>
            <a:r>
              <a:rPr lang="uk-UA" sz="3600" b="1" baseline="-25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en-US" sz="36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Cl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→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uk-UA" sz="3600" b="1" baseline="-25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uk-UA" sz="3600" b="1" baseline="-25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→ 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</a:t>
            </a:r>
            <a:r>
              <a:rPr lang="uk-UA" sz="3600" b="1" baseline="-25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</a:t>
            </a:r>
            <a:r>
              <a:rPr lang="uk-UA" sz="3600" b="1" baseline="-25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Br</a:t>
            </a:r>
            <a:endParaRPr lang="uk-UA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    7.Обчисліть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 який об’єм карбон (І</a:t>
            </a:r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</a:t>
            </a:r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) оксиду утвориться внаслідок згоряння пропану об’ємом 15л.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</a:t>
            </a:r>
            <a:endParaRPr lang="ru-RU" sz="3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928802"/>
            <a:ext cx="7977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Дякую за увагу</a:t>
            </a:r>
            <a:endParaRPr lang="ru-RU" sz="8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3060" t="41992" r="22584" b="12109"/>
          <a:stretch>
            <a:fillRect/>
          </a:stretch>
        </p:blipFill>
        <p:spPr bwMode="auto">
          <a:xfrm>
            <a:off x="416404" y="1928802"/>
            <a:ext cx="872759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3108" y="857232"/>
            <a:ext cx="642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Країна вуглеводнів</a:t>
            </a:r>
            <a:endParaRPr lang="ru-RU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0"/>
            <a:ext cx="9144000" cy="688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8001" t="26367" r="34114" b="33594"/>
          <a:stretch>
            <a:fillRect/>
          </a:stretch>
        </p:blipFill>
        <p:spPr bwMode="auto">
          <a:xfrm>
            <a:off x="0" y="1775592"/>
            <a:ext cx="8072462" cy="479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00298" y="0"/>
            <a:ext cx="4857785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НАЗВІТЬ ГАЗ, ЯКИЙ  ЗАСТОСОВУЮТЬ НА ЗОБРАЖЕНИХ МАЛЮНКАХ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29100" t="36133" r="33016" b="22851"/>
          <a:stretch>
            <a:fillRect/>
          </a:stretch>
        </p:blipFill>
        <p:spPr bwMode="auto">
          <a:xfrm>
            <a:off x="0" y="1466003"/>
            <a:ext cx="8858280" cy="539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000364" y="0"/>
            <a:ext cx="5500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НАЗВІТЬ ГАЗ, ЯКИЙ  ЗАСТОСОВУЮТЬ НА ЗОБРАЖЕНИХ МАЛЮНКАХ</a:t>
            </a:r>
            <a:endParaRPr lang="ru-RU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500042"/>
            <a:ext cx="7358114" cy="692497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Порівняйте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об'єми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вуглекислого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газу,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що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утвориться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разі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повного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згоряння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однакових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об'ємів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етану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етену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й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етину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r>
              <a:rPr lang="uk-UA" sz="4400" b="1" dirty="0" smtClean="0">
                <a:solidFill>
                  <a:srgbClr val="002060"/>
                </a:solidFill>
              </a:rPr>
              <a:t>СН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4</a:t>
            </a:r>
            <a:r>
              <a:rPr lang="uk-UA" sz="4400" b="1" dirty="0" smtClean="0">
                <a:solidFill>
                  <a:srgbClr val="002060"/>
                </a:solidFill>
              </a:rPr>
              <a:t> </a:t>
            </a:r>
            <a:r>
              <a:rPr lang="uk-UA" sz="4400" b="1" dirty="0" smtClean="0">
                <a:solidFill>
                  <a:srgbClr val="002060"/>
                </a:solidFill>
              </a:rPr>
              <a:t>+ 2О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 →СО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 + 2Н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О;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uk-UA" sz="4400" b="1" dirty="0" smtClean="0">
                <a:solidFill>
                  <a:srgbClr val="002060"/>
                </a:solidFill>
              </a:rPr>
              <a:t>2С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Н 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6</a:t>
            </a:r>
            <a:r>
              <a:rPr lang="uk-UA" sz="4400" b="1" dirty="0" smtClean="0">
                <a:solidFill>
                  <a:srgbClr val="002060"/>
                </a:solidFill>
              </a:rPr>
              <a:t>+ 7О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 → 4СО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 + 6Н</a:t>
            </a:r>
            <a:r>
              <a:rPr lang="uk-UA" sz="4400" b="1" baseline="-25000" dirty="0" smtClean="0">
                <a:solidFill>
                  <a:srgbClr val="002060"/>
                </a:solidFill>
              </a:rPr>
              <a:t>2</a:t>
            </a:r>
            <a:r>
              <a:rPr lang="uk-UA" sz="4400" b="1" dirty="0" smtClean="0">
                <a:solidFill>
                  <a:srgbClr val="002060"/>
                </a:solidFill>
              </a:rPr>
              <a:t>О;</a:t>
            </a:r>
            <a:endParaRPr lang="uk-UA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C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H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4</a:t>
            </a:r>
            <a:r>
              <a:rPr lang="en-US" sz="4400" b="1" dirty="0" smtClean="0">
                <a:solidFill>
                  <a:srgbClr val="002060"/>
                </a:solidFill>
              </a:rPr>
              <a:t>+ 3O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 —&gt; 2CO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+ 2H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O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r>
              <a:rPr lang="en-US" sz="4400" b="1" dirty="0" smtClean="0">
                <a:solidFill>
                  <a:srgbClr val="002060"/>
                </a:solidFill>
              </a:rPr>
              <a:t>2C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H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 + 5O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 —&gt; 4CO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 + </a:t>
            </a:r>
            <a:r>
              <a:rPr lang="en-US" sz="4400" b="1" dirty="0" smtClean="0">
                <a:solidFill>
                  <a:srgbClr val="002060"/>
                </a:solidFill>
              </a:rPr>
              <a:t>2H</a:t>
            </a:r>
            <a:r>
              <a:rPr lang="en-US" sz="4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4400" b="1" dirty="0" smtClean="0">
                <a:solidFill>
                  <a:srgbClr val="002060"/>
                </a:solidFill>
              </a:rPr>
              <a:t>O</a:t>
            </a:r>
            <a:endParaRPr lang="uk-UA" sz="4400" b="1" dirty="0" smtClean="0">
              <a:solidFill>
                <a:srgbClr val="002060"/>
              </a:solidFill>
            </a:endParaRPr>
          </a:p>
          <a:p>
            <a:r>
              <a:rPr lang="uk-UA" sz="4400" dirty="0" smtClean="0">
                <a:solidFill>
                  <a:srgbClr val="002060"/>
                </a:solidFill>
              </a:rPr>
              <a:t> 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endParaRPr lang="ru-RU" sz="3200" b="1" dirty="0" smtClean="0"/>
          </a:p>
          <a:p>
            <a:endParaRPr lang="ru-RU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1571612"/>
            <a:ext cx="74295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uk-UA" sz="2800" b="1" dirty="0" smtClean="0"/>
          </a:p>
          <a:p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</a:t>
            </a:r>
            <a:r>
              <a:rPr lang="uk-UA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ЯКОГО КЛАСУ ВУГЛЕВОДНІВ НАЛЕЖИТЬ ЦЯ РЕЧОВИНА</a:t>
            </a:r>
            <a:endParaRPr lang="ru-RU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lvl="0"/>
            <a:endParaRPr lang="uk-UA" sz="2800" b="1" dirty="0" smtClean="0"/>
          </a:p>
          <a:p>
            <a:pPr lvl="0"/>
            <a:r>
              <a:rPr lang="uk-UA" sz="2800" b="1" dirty="0" err="1" smtClean="0"/>
              <a:t>Спрей</a:t>
            </a:r>
            <a:r>
              <a:rPr lang="uk-UA" sz="2800" b="1" dirty="0" smtClean="0"/>
              <a:t> </a:t>
            </a:r>
            <a:r>
              <a:rPr lang="uk-UA" sz="2800" b="1" dirty="0" smtClean="0"/>
              <a:t>«Дин </a:t>
            </a:r>
            <a:r>
              <a:rPr lang="uk-UA" sz="2800" b="1" dirty="0" err="1" smtClean="0"/>
              <a:t>фріз</a:t>
            </a:r>
            <a:r>
              <a:rPr lang="uk-UA" sz="2800" b="1" dirty="0" smtClean="0"/>
              <a:t>» - зовнішній засіб для лікування  болю в м’язах, попереку, ревматичного болю, </a:t>
            </a:r>
            <a:r>
              <a:rPr lang="uk-UA" sz="2800" b="1" dirty="0" err="1" smtClean="0"/>
              <a:t>болю</a:t>
            </a:r>
            <a:r>
              <a:rPr lang="uk-UA" sz="2800" b="1" dirty="0" smtClean="0"/>
              <a:t> від забиття, судом, розтягнення зв’язок. Головна його складова – С</a:t>
            </a:r>
            <a:r>
              <a:rPr lang="uk-UA" sz="2800" b="1" baseline="-25000" dirty="0" smtClean="0"/>
              <a:t>5</a:t>
            </a:r>
            <a:r>
              <a:rPr lang="uk-UA" sz="2800" b="1" dirty="0" smtClean="0"/>
              <a:t>Н</a:t>
            </a:r>
            <a:r>
              <a:rPr lang="uk-UA" sz="2800" b="1" baseline="-25000" dirty="0" smtClean="0"/>
              <a:t>12</a:t>
            </a:r>
            <a:r>
              <a:rPr lang="uk-UA" sz="2800" b="1" dirty="0" smtClean="0"/>
              <a:t> (на шкірі випаровується, поглинаючи тепло, охолоджує ділянку шкіри.)</a:t>
            </a:r>
            <a:endParaRPr lang="ru-RU" sz="2800" b="1" dirty="0" smtClean="0"/>
          </a:p>
          <a:p>
            <a:r>
              <a:rPr lang="uk-UA" sz="2800" b="1" dirty="0" smtClean="0"/>
              <a:t> </a:t>
            </a:r>
            <a:endParaRPr lang="ru-RU" sz="2800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3000372"/>
          <a:ext cx="8429652" cy="285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26"/>
                <a:gridCol w="4214826"/>
              </a:tblGrid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Реакції за участю метану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Calibri"/>
                          <a:cs typeface="Times New Roman"/>
                        </a:rPr>
                        <a:t>Застосування метану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1.Повне окиснення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latin typeface="Times New Roman"/>
                          <a:ea typeface="Calibri"/>
                          <a:cs typeface="Times New Roman"/>
                        </a:rPr>
                        <a:t>А.Виробництво </a:t>
                      </a: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розчинників.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2. Хлорування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Б. Одержання сажі і водню.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latin typeface="Times New Roman"/>
                          <a:ea typeface="Calibri"/>
                          <a:cs typeface="Times New Roman"/>
                        </a:rPr>
                        <a:t>3. Термічний розклад.</a:t>
                      </a:r>
                      <a:endParaRPr lang="ru-RU" sz="18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latin typeface="Times New Roman"/>
                          <a:ea typeface="Calibri"/>
                          <a:cs typeface="Times New Roman"/>
                        </a:rPr>
                        <a:t>В. Паливо.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785794"/>
            <a:ext cx="757242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1.Установіть </a:t>
            </a: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відповідності між хімічними реакціями та застосуванням метану: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Загрузки\каотинки для презент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232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714356"/>
            <a:ext cx="8643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2. Виберіть 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реакції, 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lvl="0"/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характерні 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для алканів</a:t>
            </a:r>
            <a:r>
              <a:rPr lang="uk-UA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</a:t>
            </a:r>
          </a:p>
          <a:p>
            <a:pPr lvl="0"/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uk-UA" sz="3200" b="1" dirty="0" smtClean="0"/>
              <a:t> А. Повне окиснення;</a:t>
            </a:r>
            <a:endParaRPr lang="ru-RU" sz="3200" b="1" dirty="0" smtClean="0"/>
          </a:p>
          <a:p>
            <a:r>
              <a:rPr lang="uk-UA" sz="3200" b="1" dirty="0" smtClean="0"/>
              <a:t> Б. Каталітичне приєднання водню;</a:t>
            </a:r>
            <a:endParaRPr lang="ru-RU" sz="3200" b="1" dirty="0" smtClean="0"/>
          </a:p>
          <a:p>
            <a:r>
              <a:rPr lang="uk-UA" sz="3200" b="1" dirty="0" smtClean="0"/>
              <a:t> В. Приєднання брому;</a:t>
            </a:r>
            <a:endParaRPr lang="ru-RU" sz="3200" b="1" dirty="0" smtClean="0"/>
          </a:p>
          <a:p>
            <a:r>
              <a:rPr lang="uk-UA" sz="3200" b="1" dirty="0" smtClean="0"/>
              <a:t> Г. Окиснення розчином калій перманганату;</a:t>
            </a:r>
            <a:endParaRPr lang="ru-RU" sz="3200" b="1" dirty="0" smtClean="0"/>
          </a:p>
          <a:p>
            <a:r>
              <a:rPr lang="uk-UA" sz="3200" b="1" dirty="0" smtClean="0"/>
              <a:t> Д. Заміщення за участю хлору;</a:t>
            </a:r>
            <a:endParaRPr lang="ru-RU" sz="3200" b="1" dirty="0" smtClean="0"/>
          </a:p>
          <a:p>
            <a:r>
              <a:rPr lang="uk-UA" sz="3200" b="1" dirty="0" smtClean="0"/>
              <a:t> Ж. Термічний розклад.</a:t>
            </a:r>
            <a:endParaRPr lang="ru-RU" sz="3200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304</Words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</cp:revision>
  <dcterms:created xsi:type="dcterms:W3CDTF">2022-01-23T17:18:39Z</dcterms:created>
  <dcterms:modified xsi:type="dcterms:W3CDTF">2022-01-23T17:57:30Z</dcterms:modified>
</cp:coreProperties>
</file>