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Mulled Wine Season" charset="1" panose="0000000000000000000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2" Target="../media/image1.png" Type="http://schemas.openxmlformats.org/officeDocument/2006/relationships/image"/><Relationship Id="rId3" Target="../media/image2.jpeg" Type="http://schemas.openxmlformats.org/officeDocument/2006/relationships/image"/><Relationship Id="rId4" Target="../media/image3.jpeg" Type="http://schemas.openxmlformats.org/officeDocument/2006/relationships/image"/><Relationship Id="rId5" Target="../media/image4.jpeg" Type="http://schemas.openxmlformats.org/officeDocument/2006/relationships/image"/><Relationship Id="rId6" Target="../media/image5.jpeg" Type="http://schemas.openxmlformats.org/officeDocument/2006/relationships/image"/><Relationship Id="rId7" Target="../media/image6.jpeg" Type="http://schemas.openxmlformats.org/officeDocument/2006/relationships/image"/><Relationship Id="rId8" Target="../media/image7.jpe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27.pn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Relationship Id="rId8" Target="../media/image30.png" Type="http://schemas.openxmlformats.org/officeDocument/2006/relationships/image"/><Relationship Id="rId9" Target="../media/image31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3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5.png" Type="http://schemas.openxmlformats.org/officeDocument/2006/relationships/image"/><Relationship Id="rId4" Target="../media/image16.jpeg" Type="http://schemas.openxmlformats.org/officeDocument/2006/relationships/image"/><Relationship Id="rId5" Target="../media/image17.jpe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8.jpeg" Type="http://schemas.openxmlformats.org/officeDocument/2006/relationships/image"/><Relationship Id="rId4" Target="../media/image19.jpeg" Type="http://schemas.openxmlformats.org/officeDocument/2006/relationships/image"/><Relationship Id="rId5" Target="../media/image20.jpe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21.jpeg" Type="http://schemas.openxmlformats.org/officeDocument/2006/relationships/image"/><Relationship Id="rId4" Target="../media/image22.jpeg" Type="http://schemas.openxmlformats.org/officeDocument/2006/relationships/image"/><Relationship Id="rId5" Target="../media/image23.jpe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jpeg" Type="http://schemas.openxmlformats.org/officeDocument/2006/relationships/image"/><Relationship Id="rId2" Target="../media/image10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2.jpeg" Type="http://schemas.openxmlformats.org/officeDocument/2006/relationships/image"/><Relationship Id="rId6" Target="../media/image3.jpeg" Type="http://schemas.openxmlformats.org/officeDocument/2006/relationships/image"/><Relationship Id="rId7" Target="../media/image4.jpeg" Type="http://schemas.openxmlformats.org/officeDocument/2006/relationships/image"/><Relationship Id="rId8" Target="../media/image5.jpeg" Type="http://schemas.openxmlformats.org/officeDocument/2006/relationships/image"/><Relationship Id="rId9" Target="../media/image6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24.png" Type="http://schemas.openxmlformats.org/officeDocument/2006/relationships/image"/><Relationship Id="rId6" Target="../media/image25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2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983804" y="4801276"/>
            <a:ext cx="14413894" cy="4927367"/>
            <a:chOff x="0" y="0"/>
            <a:chExt cx="3796252" cy="129774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96252" cy="1297743"/>
            </a:xfrm>
            <a:custGeom>
              <a:avLst/>
              <a:gdLst/>
              <a:ahLst/>
              <a:cxnLst/>
              <a:rect r="r" b="b" t="t" l="l"/>
              <a:pathLst>
                <a:path h="1297743" w="3796252">
                  <a:moveTo>
                    <a:pt x="0" y="0"/>
                  </a:moveTo>
                  <a:lnTo>
                    <a:pt x="3796252" y="0"/>
                  </a:lnTo>
                  <a:lnTo>
                    <a:pt x="3796252" y="1297743"/>
                  </a:lnTo>
                  <a:lnTo>
                    <a:pt x="0" y="1297743"/>
                  </a:lnTo>
                  <a:close/>
                </a:path>
              </a:pathLst>
            </a:custGeom>
            <a:solidFill>
              <a:srgbClr val="5FC233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796252" cy="13358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2408375" y="5256446"/>
            <a:ext cx="13564750" cy="4017027"/>
            <a:chOff x="0" y="0"/>
            <a:chExt cx="18086334" cy="5356035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3"/>
            <a:srcRect l="32011" t="0" r="32011" b="0"/>
            <a:stretch>
              <a:fillRect/>
            </a:stretch>
          </p:blipFill>
          <p:spPr>
            <a:xfrm flipH="false" flipV="false">
              <a:off x="0" y="0"/>
              <a:ext cx="2908556" cy="5356035"/>
            </a:xfrm>
            <a:prstGeom prst="rect">
              <a:avLst/>
            </a:prstGeom>
          </p:spPr>
        </p:pic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4"/>
            <a:srcRect l="51541" t="0" r="17911" b="0"/>
            <a:stretch>
              <a:fillRect/>
            </a:stretch>
          </p:blipFill>
          <p:spPr>
            <a:xfrm flipH="false" flipV="false">
              <a:off x="3035556" y="0"/>
              <a:ext cx="2908556" cy="5356035"/>
            </a:xfrm>
            <a:prstGeom prst="rect">
              <a:avLst/>
            </a:prstGeom>
          </p:spPr>
        </p:pic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34726" t="0" r="34726" b="0"/>
            <a:stretch>
              <a:fillRect/>
            </a:stretch>
          </p:blipFill>
          <p:spPr>
            <a:xfrm flipH="false" flipV="false">
              <a:off x="6071111" y="0"/>
              <a:ext cx="2908556" cy="5356035"/>
            </a:xfrm>
            <a:prstGeom prst="rect">
              <a:avLst/>
            </a:prstGeom>
          </p:spPr>
        </p:pic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6"/>
            <a:srcRect l="43859" t="0" r="19960" b="0"/>
            <a:stretch>
              <a:fillRect/>
            </a:stretch>
          </p:blipFill>
          <p:spPr>
            <a:xfrm flipH="false" flipV="false">
              <a:off x="9106667" y="0"/>
              <a:ext cx="2908556" cy="5356035"/>
            </a:xfrm>
            <a:prstGeom prst="rect">
              <a:avLst/>
            </a:prstGeom>
          </p:spPr>
        </p:pic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7"/>
            <a:srcRect l="31977" t="0" r="31977" b="0"/>
            <a:stretch>
              <a:fillRect/>
            </a:stretch>
          </p:blipFill>
          <p:spPr>
            <a:xfrm flipH="false" flipV="false">
              <a:off x="12142222" y="0"/>
              <a:ext cx="2908556" cy="5356035"/>
            </a:xfrm>
            <a:prstGeom prst="rect">
              <a:avLst/>
            </a:prstGeom>
          </p:spPr>
        </p:pic>
        <p:pic>
          <p:nvPicPr>
            <p:cNvPr name="Picture 12" id="12"/>
            <p:cNvPicPr>
              <a:picLocks noChangeAspect="true"/>
            </p:cNvPicPr>
            <p:nvPr/>
          </p:nvPicPr>
          <p:blipFill>
            <a:blip r:embed="rId8"/>
            <a:srcRect l="31909" t="0" r="31909" b="0"/>
            <a:stretch>
              <a:fillRect/>
            </a:stretch>
          </p:blipFill>
          <p:spPr>
            <a:xfrm flipH="false" flipV="false">
              <a:off x="15177778" y="0"/>
              <a:ext cx="2908556" cy="5356035"/>
            </a:xfrm>
            <a:prstGeom prst="rect">
              <a:avLst/>
            </a:prstGeom>
          </p:spPr>
        </p:pic>
      </p:grpSp>
      <p:sp>
        <p:nvSpPr>
          <p:cNvPr name="TextBox 13" id="13"/>
          <p:cNvSpPr txBox="true"/>
          <p:nvPr/>
        </p:nvSpPr>
        <p:spPr>
          <a:xfrm rot="0">
            <a:off x="3148080" y="2231655"/>
            <a:ext cx="11970443" cy="2104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59"/>
              </a:lnSpc>
            </a:pPr>
            <a:r>
              <a:rPr lang="en-US" sz="6042">
                <a:solidFill>
                  <a:srgbClr val="000000"/>
                </a:solidFill>
                <a:latin typeface="Mulled Wine Season"/>
              </a:rPr>
              <a:t>Сучасні уявлення про систему органічного світу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-1885925" y="-1028700"/>
            <a:ext cx="5309419" cy="4114800"/>
          </a:xfrm>
          <a:custGeom>
            <a:avLst/>
            <a:gdLst/>
            <a:ahLst/>
            <a:cxnLst/>
            <a:rect r="r" b="b" t="t" l="l"/>
            <a:pathLst>
              <a:path h="4114800" w="5309419">
                <a:moveTo>
                  <a:pt x="0" y="0"/>
                </a:moveTo>
                <a:lnTo>
                  <a:pt x="5309420" y="0"/>
                </a:lnTo>
                <a:lnTo>
                  <a:pt x="5309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15118523" y="-1028700"/>
            <a:ext cx="5309419" cy="4114800"/>
          </a:xfrm>
          <a:custGeom>
            <a:avLst/>
            <a:gdLst/>
            <a:ahLst/>
            <a:cxnLst/>
            <a:rect r="r" b="b" t="t" l="l"/>
            <a:pathLst>
              <a:path h="4114800" w="5309419">
                <a:moveTo>
                  <a:pt x="5309419" y="0"/>
                </a:moveTo>
                <a:lnTo>
                  <a:pt x="0" y="0"/>
                </a:lnTo>
                <a:lnTo>
                  <a:pt x="0" y="4114800"/>
                </a:lnTo>
                <a:lnTo>
                  <a:pt x="5309419" y="4114800"/>
                </a:lnTo>
                <a:lnTo>
                  <a:pt x="530941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3767019" y="616982"/>
            <a:ext cx="4971193" cy="823436"/>
            <a:chOff x="0" y="0"/>
            <a:chExt cx="6628258" cy="1097915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6628258" cy="1097915"/>
              <a:chOff x="0" y="0"/>
              <a:chExt cx="1309285" cy="216872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1309285" cy="216872"/>
              </a:xfrm>
              <a:custGeom>
                <a:avLst/>
                <a:gdLst/>
                <a:ahLst/>
                <a:cxnLst/>
                <a:rect r="r" b="b" t="t" l="l"/>
                <a:pathLst>
                  <a:path h="216872" w="1309285">
                    <a:moveTo>
                      <a:pt x="79425" y="0"/>
                    </a:moveTo>
                    <a:lnTo>
                      <a:pt x="1229860" y="0"/>
                    </a:lnTo>
                    <a:cubicBezTo>
                      <a:pt x="1273726" y="0"/>
                      <a:pt x="1309285" y="35560"/>
                      <a:pt x="1309285" y="79425"/>
                    </a:cubicBezTo>
                    <a:lnTo>
                      <a:pt x="1309285" y="137447"/>
                    </a:lnTo>
                    <a:cubicBezTo>
                      <a:pt x="1309285" y="158512"/>
                      <a:pt x="1300917" y="178714"/>
                      <a:pt x="1286022" y="193609"/>
                    </a:cubicBezTo>
                    <a:cubicBezTo>
                      <a:pt x="1271127" y="208504"/>
                      <a:pt x="1250925" y="216872"/>
                      <a:pt x="1229860" y="216872"/>
                    </a:cubicBezTo>
                    <a:lnTo>
                      <a:pt x="79425" y="216872"/>
                    </a:lnTo>
                    <a:cubicBezTo>
                      <a:pt x="35560" y="216872"/>
                      <a:pt x="0" y="181312"/>
                      <a:pt x="0" y="137447"/>
                    </a:cubicBezTo>
                    <a:lnTo>
                      <a:pt x="0" y="79425"/>
                    </a:lnTo>
                    <a:cubicBezTo>
                      <a:pt x="0" y="35560"/>
                      <a:pt x="35560" y="0"/>
                      <a:pt x="79425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38100"/>
                <a:ext cx="1309285" cy="25497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20" id="20"/>
            <p:cNvSpPr txBox="true"/>
            <p:nvPr/>
          </p:nvSpPr>
          <p:spPr>
            <a:xfrm rot="0">
              <a:off x="0" y="214952"/>
              <a:ext cx="6628258" cy="7087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63"/>
                </a:lnSpc>
              </a:pPr>
              <a:r>
                <a:rPr lang="en-US" sz="3259">
                  <a:solidFill>
                    <a:srgbClr val="FFFFFF"/>
                  </a:solidFill>
                  <a:latin typeface="Mulled Wine Season"/>
                </a:rPr>
                <a:t>Біологія 7 клас НУШ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885925" y="-1028700"/>
            <a:ext cx="5309419" cy="4114800"/>
          </a:xfrm>
          <a:custGeom>
            <a:avLst/>
            <a:gdLst/>
            <a:ahLst/>
            <a:cxnLst/>
            <a:rect r="r" b="b" t="t" l="l"/>
            <a:pathLst>
              <a:path h="4114800" w="5309419">
                <a:moveTo>
                  <a:pt x="0" y="0"/>
                </a:moveTo>
                <a:lnTo>
                  <a:pt x="5309420" y="0"/>
                </a:lnTo>
                <a:lnTo>
                  <a:pt x="5309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230678" y="7200900"/>
            <a:ext cx="5309419" cy="4114800"/>
          </a:xfrm>
          <a:custGeom>
            <a:avLst/>
            <a:gdLst/>
            <a:ahLst/>
            <a:cxnLst/>
            <a:rect r="r" b="b" t="t" l="l"/>
            <a:pathLst>
              <a:path h="4114800" w="5309419">
                <a:moveTo>
                  <a:pt x="0" y="0"/>
                </a:moveTo>
                <a:lnTo>
                  <a:pt x="5309419" y="0"/>
                </a:lnTo>
                <a:lnTo>
                  <a:pt x="53094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150278" y="450527"/>
            <a:ext cx="8160799" cy="7540991"/>
          </a:xfrm>
          <a:custGeom>
            <a:avLst/>
            <a:gdLst/>
            <a:ahLst/>
            <a:cxnLst/>
            <a:rect r="r" b="b" t="t" l="l"/>
            <a:pathLst>
              <a:path h="7540991" w="8160799">
                <a:moveTo>
                  <a:pt x="0" y="0"/>
                </a:moveTo>
                <a:lnTo>
                  <a:pt x="8160799" y="0"/>
                </a:lnTo>
                <a:lnTo>
                  <a:pt x="8160799" y="7540991"/>
                </a:lnTo>
                <a:lnTo>
                  <a:pt x="0" y="75409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770511" y="6784629"/>
            <a:ext cx="936400" cy="936400"/>
          </a:xfrm>
          <a:custGeom>
            <a:avLst/>
            <a:gdLst/>
            <a:ahLst/>
            <a:cxnLst/>
            <a:rect r="r" b="b" t="t" l="l"/>
            <a:pathLst>
              <a:path h="936400" w="936400">
                <a:moveTo>
                  <a:pt x="0" y="0"/>
                </a:moveTo>
                <a:lnTo>
                  <a:pt x="936399" y="0"/>
                </a:lnTo>
                <a:lnTo>
                  <a:pt x="936399" y="936400"/>
                </a:lnTo>
                <a:lnTo>
                  <a:pt x="0" y="936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06830" y="6784629"/>
            <a:ext cx="936400" cy="936400"/>
          </a:xfrm>
          <a:custGeom>
            <a:avLst/>
            <a:gdLst/>
            <a:ahLst/>
            <a:cxnLst/>
            <a:rect r="r" b="b" t="t" l="l"/>
            <a:pathLst>
              <a:path h="936400" w="936400">
                <a:moveTo>
                  <a:pt x="0" y="0"/>
                </a:moveTo>
                <a:lnTo>
                  <a:pt x="936399" y="0"/>
                </a:lnTo>
                <a:lnTo>
                  <a:pt x="936399" y="936400"/>
                </a:lnTo>
                <a:lnTo>
                  <a:pt x="0" y="936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46572" y="2981325"/>
            <a:ext cx="9503707" cy="59465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60"/>
              </a:lnSpc>
            </a:pPr>
            <a:r>
              <a:rPr lang="en-US" sz="5614">
                <a:solidFill>
                  <a:srgbClr val="000000"/>
                </a:solidFill>
                <a:latin typeface="Mulled Wine Season"/>
              </a:rPr>
              <a:t> Приклад видів-двійників жуків з родини Вусачі: юдолія шестиплямиста (1) та юдолія паралелепіпедна (2)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885925" y="-1028700"/>
            <a:ext cx="5309419" cy="4114800"/>
          </a:xfrm>
          <a:custGeom>
            <a:avLst/>
            <a:gdLst/>
            <a:ahLst/>
            <a:cxnLst/>
            <a:rect r="r" b="b" t="t" l="l"/>
            <a:pathLst>
              <a:path h="4114800" w="5309419">
                <a:moveTo>
                  <a:pt x="0" y="0"/>
                </a:moveTo>
                <a:lnTo>
                  <a:pt x="5309420" y="0"/>
                </a:lnTo>
                <a:lnTo>
                  <a:pt x="5309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230678" y="7200900"/>
            <a:ext cx="5309419" cy="4114800"/>
          </a:xfrm>
          <a:custGeom>
            <a:avLst/>
            <a:gdLst/>
            <a:ahLst/>
            <a:cxnLst/>
            <a:rect r="r" b="b" t="t" l="l"/>
            <a:pathLst>
              <a:path h="4114800" w="5309419">
                <a:moveTo>
                  <a:pt x="0" y="0"/>
                </a:moveTo>
                <a:lnTo>
                  <a:pt x="5309419" y="0"/>
                </a:lnTo>
                <a:lnTo>
                  <a:pt x="53094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248938" y="1638731"/>
            <a:ext cx="6553144" cy="8191429"/>
          </a:xfrm>
          <a:custGeom>
            <a:avLst/>
            <a:gdLst/>
            <a:ahLst/>
            <a:cxnLst/>
            <a:rect r="r" b="b" t="t" l="l"/>
            <a:pathLst>
              <a:path h="8191429" w="6553144">
                <a:moveTo>
                  <a:pt x="0" y="0"/>
                </a:moveTo>
                <a:lnTo>
                  <a:pt x="6553143" y="0"/>
                </a:lnTo>
                <a:lnTo>
                  <a:pt x="6553143" y="8191429"/>
                </a:lnTo>
                <a:lnTo>
                  <a:pt x="0" y="81914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802081" y="492745"/>
            <a:ext cx="8925533" cy="7682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81"/>
              </a:lnSpc>
            </a:pPr>
            <a:r>
              <a:rPr lang="en-US" sz="4343">
                <a:solidFill>
                  <a:srgbClr val="000000"/>
                </a:solidFill>
                <a:latin typeface="Mulled Wine Season"/>
              </a:rPr>
              <a:t>Ернст Генріх Геккель </a:t>
            </a:r>
          </a:p>
          <a:p>
            <a:pPr algn="ctr">
              <a:lnSpc>
                <a:spcPts val="6081"/>
              </a:lnSpc>
            </a:pPr>
            <a:r>
              <a:rPr lang="en-US" sz="4343">
                <a:solidFill>
                  <a:srgbClr val="000000"/>
                </a:solidFill>
                <a:latin typeface="Mulled Wine Season"/>
              </a:rPr>
              <a:t>(1834–1919): відомий німецький вчений-еволюціоніст, першим запропонував враховувати ступінь спорідненості організмів у систематиці, запропонував назву -«екологія» для нової науки. 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330742" y="2470385"/>
            <a:ext cx="14578605" cy="5070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25"/>
              </a:lnSpc>
            </a:pPr>
            <a:r>
              <a:rPr lang="en-US" sz="14518">
                <a:solidFill>
                  <a:srgbClr val="000000"/>
                </a:solidFill>
                <a:latin typeface="Mulled Wine Season"/>
              </a:rPr>
              <a:t>Зустрінемось у 8 класі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-2626911" y="-1493471"/>
            <a:ext cx="6508829" cy="5044342"/>
          </a:xfrm>
          <a:custGeom>
            <a:avLst/>
            <a:gdLst/>
            <a:ahLst/>
            <a:cxnLst/>
            <a:rect r="r" b="b" t="t" l="l"/>
            <a:pathLst>
              <a:path h="5044342" w="6508829">
                <a:moveTo>
                  <a:pt x="0" y="0"/>
                </a:moveTo>
                <a:lnTo>
                  <a:pt x="6508829" y="0"/>
                </a:lnTo>
                <a:lnTo>
                  <a:pt x="6508829" y="5044342"/>
                </a:lnTo>
                <a:lnTo>
                  <a:pt x="0" y="5044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254637" y="7575537"/>
            <a:ext cx="5309419" cy="4114800"/>
          </a:xfrm>
          <a:custGeom>
            <a:avLst/>
            <a:gdLst/>
            <a:ahLst/>
            <a:cxnLst/>
            <a:rect r="r" b="b" t="t" l="l"/>
            <a:pathLst>
              <a:path h="4114800" w="5309419">
                <a:moveTo>
                  <a:pt x="0" y="0"/>
                </a:moveTo>
                <a:lnTo>
                  <a:pt x="5309419" y="0"/>
                </a:lnTo>
                <a:lnTo>
                  <a:pt x="53094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230678" y="7200900"/>
            <a:ext cx="5309419" cy="4114800"/>
          </a:xfrm>
          <a:custGeom>
            <a:avLst/>
            <a:gdLst/>
            <a:ahLst/>
            <a:cxnLst/>
            <a:rect r="r" b="b" t="t" l="l"/>
            <a:pathLst>
              <a:path h="4114800" w="5309419">
                <a:moveTo>
                  <a:pt x="0" y="0"/>
                </a:moveTo>
                <a:lnTo>
                  <a:pt x="5309419" y="0"/>
                </a:lnTo>
                <a:lnTo>
                  <a:pt x="53094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504248" y="1631950"/>
            <a:ext cx="2793597" cy="1529187"/>
          </a:xfrm>
          <a:custGeom>
            <a:avLst/>
            <a:gdLst/>
            <a:ahLst/>
            <a:cxnLst/>
            <a:rect r="r" b="b" t="t" l="l"/>
            <a:pathLst>
              <a:path h="1529187" w="2793597">
                <a:moveTo>
                  <a:pt x="0" y="0"/>
                </a:moveTo>
                <a:lnTo>
                  <a:pt x="2793597" y="0"/>
                </a:lnTo>
                <a:lnTo>
                  <a:pt x="2793597" y="1529187"/>
                </a:lnTo>
                <a:lnTo>
                  <a:pt x="0" y="15291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2545891"/>
            <a:ext cx="6397906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Mulled Wine Season"/>
              </a:rPr>
              <a:t>ПРОКАРІОТИ</a:t>
            </a:r>
          </a:p>
        </p:txBody>
      </p:sp>
      <p:sp>
        <p:nvSpPr>
          <p:cNvPr name="Freeform 6" id="6"/>
          <p:cNvSpPr/>
          <p:nvPr/>
        </p:nvSpPr>
        <p:spPr>
          <a:xfrm flipH="true" flipV="false" rot="0">
            <a:off x="6305295" y="1631950"/>
            <a:ext cx="2793597" cy="1529187"/>
          </a:xfrm>
          <a:custGeom>
            <a:avLst/>
            <a:gdLst/>
            <a:ahLst/>
            <a:cxnLst/>
            <a:rect r="r" b="b" t="t" l="l"/>
            <a:pathLst>
              <a:path h="1529187" w="2793597">
                <a:moveTo>
                  <a:pt x="2793597" y="0"/>
                </a:moveTo>
                <a:lnTo>
                  <a:pt x="0" y="0"/>
                </a:lnTo>
                <a:lnTo>
                  <a:pt x="0" y="1529187"/>
                </a:lnTo>
                <a:lnTo>
                  <a:pt x="2793597" y="1529187"/>
                </a:lnTo>
                <a:lnTo>
                  <a:pt x="279359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6999146">
            <a:off x="2561400" y="4190299"/>
            <a:ext cx="2919868" cy="583974"/>
          </a:xfrm>
          <a:custGeom>
            <a:avLst/>
            <a:gdLst/>
            <a:ahLst/>
            <a:cxnLst/>
            <a:rect r="r" b="b" t="t" l="l"/>
            <a:pathLst>
              <a:path h="583974" w="2919868">
                <a:moveTo>
                  <a:pt x="0" y="0"/>
                </a:moveTo>
                <a:lnTo>
                  <a:pt x="2919868" y="0"/>
                </a:lnTo>
                <a:lnTo>
                  <a:pt x="2919868" y="583974"/>
                </a:lnTo>
                <a:lnTo>
                  <a:pt x="0" y="5839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945047" y="952500"/>
            <a:ext cx="6397906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Mulled Wine Season"/>
              </a:rPr>
              <a:t>ЖИВІ ОРГАНІЗМИ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861394" y="2545891"/>
            <a:ext cx="6397906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Mulled Wine Season"/>
              </a:rPr>
              <a:t>ЕУКАРІОТИ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-1460718" y="5540247"/>
            <a:ext cx="6397906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Mulled Wine Season"/>
              </a:rPr>
              <a:t>АРХЕЇ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106341" y="7124700"/>
            <a:ext cx="6397906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Mulled Wine Season"/>
              </a:rPr>
              <a:t>БАКТЕРІЇ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426606" y="5540247"/>
            <a:ext cx="6397906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Mulled Wine Season"/>
              </a:rPr>
              <a:t>ГРИБИ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144000" y="7975600"/>
            <a:ext cx="6397906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Mulled Wine Season"/>
              </a:rPr>
              <a:t>ТВАРИНИ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142191" y="6143497"/>
            <a:ext cx="6397906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Mulled Wine Season"/>
              </a:rPr>
              <a:t>РОСЛИНИ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6999146">
            <a:off x="10883019" y="4248263"/>
            <a:ext cx="2919868" cy="583974"/>
          </a:xfrm>
          <a:custGeom>
            <a:avLst/>
            <a:gdLst/>
            <a:ahLst/>
            <a:cxnLst/>
            <a:rect r="r" b="b" t="t" l="l"/>
            <a:pathLst>
              <a:path h="583974" w="2919868">
                <a:moveTo>
                  <a:pt x="0" y="0"/>
                </a:moveTo>
                <a:lnTo>
                  <a:pt x="2919868" y="0"/>
                </a:lnTo>
                <a:lnTo>
                  <a:pt x="2919868" y="583974"/>
                </a:lnTo>
                <a:lnTo>
                  <a:pt x="0" y="5839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4844912">
            <a:off x="3929506" y="4921134"/>
            <a:ext cx="2919868" cy="583974"/>
          </a:xfrm>
          <a:custGeom>
            <a:avLst/>
            <a:gdLst/>
            <a:ahLst/>
            <a:cxnLst/>
            <a:rect r="r" b="b" t="t" l="l"/>
            <a:pathLst>
              <a:path h="583974" w="2919868">
                <a:moveTo>
                  <a:pt x="0" y="0"/>
                </a:moveTo>
                <a:lnTo>
                  <a:pt x="2919868" y="0"/>
                </a:lnTo>
                <a:lnTo>
                  <a:pt x="2919868" y="583974"/>
                </a:lnTo>
                <a:lnTo>
                  <a:pt x="0" y="5839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4844912">
            <a:off x="13293643" y="4421240"/>
            <a:ext cx="2919868" cy="583974"/>
          </a:xfrm>
          <a:custGeom>
            <a:avLst/>
            <a:gdLst/>
            <a:ahLst/>
            <a:cxnLst/>
            <a:rect r="r" b="b" t="t" l="l"/>
            <a:pathLst>
              <a:path h="583974" w="2919868">
                <a:moveTo>
                  <a:pt x="0" y="0"/>
                </a:moveTo>
                <a:lnTo>
                  <a:pt x="2919868" y="0"/>
                </a:lnTo>
                <a:lnTo>
                  <a:pt x="2919868" y="583974"/>
                </a:lnTo>
                <a:lnTo>
                  <a:pt x="0" y="5839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6281121">
            <a:off x="11303282" y="5514270"/>
            <a:ext cx="3759958" cy="751992"/>
          </a:xfrm>
          <a:custGeom>
            <a:avLst/>
            <a:gdLst/>
            <a:ahLst/>
            <a:cxnLst/>
            <a:rect r="r" b="b" t="t" l="l"/>
            <a:pathLst>
              <a:path h="751992" w="3759958">
                <a:moveTo>
                  <a:pt x="0" y="0"/>
                </a:moveTo>
                <a:lnTo>
                  <a:pt x="3759958" y="0"/>
                </a:lnTo>
                <a:lnTo>
                  <a:pt x="3759958" y="751992"/>
                </a:lnTo>
                <a:lnTo>
                  <a:pt x="0" y="7519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3139057"/>
            <a:ext cx="14604590" cy="5008480"/>
            <a:chOff x="0" y="0"/>
            <a:chExt cx="19472787" cy="6677973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23139" t="0" r="23139" b="0"/>
            <a:stretch>
              <a:fillRect/>
            </a:stretch>
          </p:blipFill>
          <p:spPr>
            <a:xfrm flipH="false" flipV="false">
              <a:off x="0" y="0"/>
              <a:ext cx="6406262" cy="6677973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21220" t="0" r="21220" b="0"/>
            <a:stretch>
              <a:fillRect/>
            </a:stretch>
          </p:blipFill>
          <p:spPr>
            <a:xfrm flipH="false" flipV="false">
              <a:off x="6533262" y="0"/>
              <a:ext cx="6406262" cy="6677973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14025" t="0" r="14025" b="0"/>
            <a:stretch>
              <a:fillRect/>
            </a:stretch>
          </p:blipFill>
          <p:spPr>
            <a:xfrm flipH="false" flipV="false">
              <a:off x="13066525" y="0"/>
              <a:ext cx="6406262" cy="6677973"/>
            </a:xfrm>
            <a:prstGeom prst="rect">
              <a:avLst/>
            </a:prstGeom>
          </p:spPr>
        </p:pic>
      </p:grpSp>
      <p:sp>
        <p:nvSpPr>
          <p:cNvPr name="Freeform 7" id="7"/>
          <p:cNvSpPr/>
          <p:nvPr/>
        </p:nvSpPr>
        <p:spPr>
          <a:xfrm flipH="false" flipV="false" rot="0">
            <a:off x="14604590" y="7420479"/>
            <a:ext cx="5309419" cy="4114800"/>
          </a:xfrm>
          <a:custGeom>
            <a:avLst/>
            <a:gdLst/>
            <a:ahLst/>
            <a:cxnLst/>
            <a:rect r="r" b="b" t="t" l="l"/>
            <a:pathLst>
              <a:path h="4114800" w="5309419">
                <a:moveTo>
                  <a:pt x="0" y="0"/>
                </a:moveTo>
                <a:lnTo>
                  <a:pt x="5309420" y="0"/>
                </a:lnTo>
                <a:lnTo>
                  <a:pt x="5309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874404"/>
            <a:ext cx="9230541" cy="854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6"/>
              </a:lnSpc>
            </a:pPr>
            <a:r>
              <a:rPr lang="en-US" sz="4997">
                <a:solidFill>
                  <a:srgbClr val="000000"/>
                </a:solidFill>
                <a:latin typeface="Mulled Wine Season"/>
              </a:rPr>
              <a:t>Одноклітинні еукаріоти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1012705" y="8042761"/>
            <a:ext cx="8803916" cy="526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2800">
                <a:solidFill>
                  <a:srgbClr val="000000"/>
                </a:solidFill>
                <a:latin typeface="Mulled Wine Season"/>
              </a:rPr>
              <a:t>Інфузорія-туфелька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032448" y="8042761"/>
            <a:ext cx="8803916" cy="526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2800">
                <a:solidFill>
                  <a:srgbClr val="000000"/>
                </a:solidFill>
                <a:latin typeface="Mulled Wine Season"/>
              </a:rPr>
              <a:t>Амеба протей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389253" y="8042761"/>
            <a:ext cx="8803916" cy="526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2800">
                <a:solidFill>
                  <a:srgbClr val="000000"/>
                </a:solidFill>
                <a:latin typeface="Mulled Wine Season"/>
              </a:rPr>
              <a:t>Евглена зелена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230678" y="7200900"/>
            <a:ext cx="5309419" cy="4114800"/>
          </a:xfrm>
          <a:custGeom>
            <a:avLst/>
            <a:gdLst/>
            <a:ahLst/>
            <a:cxnLst/>
            <a:rect r="r" b="b" t="t" l="l"/>
            <a:pathLst>
              <a:path h="4114800" w="5309419">
                <a:moveTo>
                  <a:pt x="0" y="0"/>
                </a:moveTo>
                <a:lnTo>
                  <a:pt x="5309419" y="0"/>
                </a:lnTo>
                <a:lnTo>
                  <a:pt x="53094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504248" y="1631950"/>
            <a:ext cx="2793597" cy="1529187"/>
          </a:xfrm>
          <a:custGeom>
            <a:avLst/>
            <a:gdLst/>
            <a:ahLst/>
            <a:cxnLst/>
            <a:rect r="r" b="b" t="t" l="l"/>
            <a:pathLst>
              <a:path h="1529187" w="2793597">
                <a:moveTo>
                  <a:pt x="0" y="0"/>
                </a:moveTo>
                <a:lnTo>
                  <a:pt x="2793597" y="0"/>
                </a:lnTo>
                <a:lnTo>
                  <a:pt x="2793597" y="1529187"/>
                </a:lnTo>
                <a:lnTo>
                  <a:pt x="0" y="15291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72766" y="3045445"/>
            <a:ext cx="6397906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Mulled Wine Season"/>
              </a:rPr>
              <a:t>НИЖЧІ</a:t>
            </a:r>
          </a:p>
        </p:txBody>
      </p:sp>
      <p:sp>
        <p:nvSpPr>
          <p:cNvPr name="Freeform 6" id="6"/>
          <p:cNvSpPr/>
          <p:nvPr/>
        </p:nvSpPr>
        <p:spPr>
          <a:xfrm flipH="true" flipV="false" rot="0">
            <a:off x="6305295" y="1631950"/>
            <a:ext cx="2793597" cy="1529187"/>
          </a:xfrm>
          <a:custGeom>
            <a:avLst/>
            <a:gdLst/>
            <a:ahLst/>
            <a:cxnLst/>
            <a:rect r="r" b="b" t="t" l="l"/>
            <a:pathLst>
              <a:path h="1529187" w="2793597">
                <a:moveTo>
                  <a:pt x="2793597" y="0"/>
                </a:moveTo>
                <a:lnTo>
                  <a:pt x="0" y="0"/>
                </a:lnTo>
                <a:lnTo>
                  <a:pt x="0" y="1529187"/>
                </a:lnTo>
                <a:lnTo>
                  <a:pt x="2793597" y="1529187"/>
                </a:lnTo>
                <a:lnTo>
                  <a:pt x="279359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6999146">
            <a:off x="2561400" y="4935370"/>
            <a:ext cx="2919868" cy="583974"/>
          </a:xfrm>
          <a:custGeom>
            <a:avLst/>
            <a:gdLst/>
            <a:ahLst/>
            <a:cxnLst/>
            <a:rect r="r" b="b" t="t" l="l"/>
            <a:pathLst>
              <a:path h="583974" w="2919868">
                <a:moveTo>
                  <a:pt x="0" y="0"/>
                </a:moveTo>
                <a:lnTo>
                  <a:pt x="2919868" y="0"/>
                </a:lnTo>
                <a:lnTo>
                  <a:pt x="2919868" y="583973"/>
                </a:lnTo>
                <a:lnTo>
                  <a:pt x="0" y="5839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945047" y="952500"/>
            <a:ext cx="6397906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Mulled Wine Season"/>
              </a:rPr>
              <a:t>РОСЛИНИ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487481" y="2976164"/>
            <a:ext cx="6397906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Mulled Wine Season"/>
              </a:rPr>
              <a:t>ВИЩІ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0" y="6653617"/>
            <a:ext cx="6397906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Mulled Wine Season"/>
              </a:rPr>
              <a:t>ВОДОРОСТІ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255454" y="7809421"/>
            <a:ext cx="6397906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Mulled Wine Season"/>
              </a:rPr>
              <a:t>СПОРОВІ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554624" y="6764676"/>
            <a:ext cx="6397906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Mulled Wine Season"/>
              </a:rPr>
              <a:t>НАСІННІ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4844912">
            <a:off x="13293643" y="4851513"/>
            <a:ext cx="2919868" cy="583974"/>
          </a:xfrm>
          <a:custGeom>
            <a:avLst/>
            <a:gdLst/>
            <a:ahLst/>
            <a:cxnLst/>
            <a:rect r="r" b="b" t="t" l="l"/>
            <a:pathLst>
              <a:path h="583974" w="2919868">
                <a:moveTo>
                  <a:pt x="0" y="0"/>
                </a:moveTo>
                <a:lnTo>
                  <a:pt x="2919868" y="0"/>
                </a:lnTo>
                <a:lnTo>
                  <a:pt x="2919868" y="583974"/>
                </a:lnTo>
                <a:lnTo>
                  <a:pt x="0" y="5839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6287368">
            <a:off x="10417866" y="5329250"/>
            <a:ext cx="3759958" cy="751992"/>
          </a:xfrm>
          <a:custGeom>
            <a:avLst/>
            <a:gdLst/>
            <a:ahLst/>
            <a:cxnLst/>
            <a:rect r="r" b="b" t="t" l="l"/>
            <a:pathLst>
              <a:path h="751992" w="3759958">
                <a:moveTo>
                  <a:pt x="0" y="0"/>
                </a:moveTo>
                <a:lnTo>
                  <a:pt x="3759958" y="0"/>
                </a:lnTo>
                <a:lnTo>
                  <a:pt x="3759958" y="751992"/>
                </a:lnTo>
                <a:lnTo>
                  <a:pt x="0" y="7519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3139057"/>
            <a:ext cx="14604590" cy="5008480"/>
            <a:chOff x="0" y="0"/>
            <a:chExt cx="19472787" cy="6677973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14025" t="0" r="14025" b="0"/>
            <a:stretch>
              <a:fillRect/>
            </a:stretch>
          </p:blipFill>
          <p:spPr>
            <a:xfrm flipH="false" flipV="false">
              <a:off x="0" y="0"/>
              <a:ext cx="6406262" cy="6677973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18162" t="0" r="18162" b="0"/>
            <a:stretch>
              <a:fillRect/>
            </a:stretch>
          </p:blipFill>
          <p:spPr>
            <a:xfrm flipH="false" flipV="false">
              <a:off x="6533262" y="0"/>
              <a:ext cx="6406262" cy="6677973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18102" t="0" r="18102" b="0"/>
            <a:stretch>
              <a:fillRect/>
            </a:stretch>
          </p:blipFill>
          <p:spPr>
            <a:xfrm flipH="false" flipV="false">
              <a:off x="13066525" y="0"/>
              <a:ext cx="6406262" cy="6677973"/>
            </a:xfrm>
            <a:prstGeom prst="rect">
              <a:avLst/>
            </a:prstGeom>
          </p:spPr>
        </p:pic>
      </p:grpSp>
      <p:sp>
        <p:nvSpPr>
          <p:cNvPr name="Freeform 7" id="7"/>
          <p:cNvSpPr/>
          <p:nvPr/>
        </p:nvSpPr>
        <p:spPr>
          <a:xfrm flipH="false" flipV="false" rot="0">
            <a:off x="14604590" y="7420479"/>
            <a:ext cx="5309419" cy="4114800"/>
          </a:xfrm>
          <a:custGeom>
            <a:avLst/>
            <a:gdLst/>
            <a:ahLst/>
            <a:cxnLst/>
            <a:rect r="r" b="b" t="t" l="l"/>
            <a:pathLst>
              <a:path h="4114800" w="5309419">
                <a:moveTo>
                  <a:pt x="0" y="0"/>
                </a:moveTo>
                <a:lnTo>
                  <a:pt x="5309420" y="0"/>
                </a:lnTo>
                <a:lnTo>
                  <a:pt x="5309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0" y="933450"/>
            <a:ext cx="9230541" cy="854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6"/>
              </a:lnSpc>
            </a:pPr>
            <a:r>
              <a:rPr lang="en-US" sz="4997">
                <a:solidFill>
                  <a:srgbClr val="000000"/>
                </a:solidFill>
                <a:latin typeface="Mulled Wine Season"/>
              </a:rPr>
              <a:t>Тварини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1012705" y="8042761"/>
            <a:ext cx="8803916" cy="526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2800">
                <a:solidFill>
                  <a:srgbClr val="000000"/>
                </a:solidFill>
                <a:latin typeface="Mulled Wine Season"/>
              </a:rPr>
              <a:t>Губки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032448" y="8042761"/>
            <a:ext cx="8803916" cy="526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2800">
                <a:solidFill>
                  <a:srgbClr val="000000"/>
                </a:solidFill>
                <a:latin typeface="Mulled Wine Season"/>
              </a:rPr>
              <a:t>Хребетні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389253" y="8042761"/>
            <a:ext cx="8803916" cy="526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2800">
                <a:solidFill>
                  <a:srgbClr val="000000"/>
                </a:solidFill>
                <a:latin typeface="Mulled Wine Season"/>
              </a:rPr>
              <a:t>Безхребетні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3139057"/>
            <a:ext cx="14604590" cy="5008480"/>
            <a:chOff x="0" y="0"/>
            <a:chExt cx="19472787" cy="6677973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14025" t="0" r="14025" b="0"/>
            <a:stretch>
              <a:fillRect/>
            </a:stretch>
          </p:blipFill>
          <p:spPr>
            <a:xfrm flipH="false" flipV="false">
              <a:off x="0" y="0"/>
              <a:ext cx="6406262" cy="6677973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6682" t="0" r="25805" b="0"/>
            <a:stretch>
              <a:fillRect/>
            </a:stretch>
          </p:blipFill>
          <p:spPr>
            <a:xfrm flipH="false" flipV="false">
              <a:off x="6533262" y="0"/>
              <a:ext cx="6406262" cy="6677973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18102" t="0" r="18102" b="0"/>
            <a:stretch>
              <a:fillRect/>
            </a:stretch>
          </p:blipFill>
          <p:spPr>
            <a:xfrm flipH="false" flipV="false">
              <a:off x="13066525" y="0"/>
              <a:ext cx="6406262" cy="6677973"/>
            </a:xfrm>
            <a:prstGeom prst="rect">
              <a:avLst/>
            </a:prstGeom>
          </p:spPr>
        </p:pic>
      </p:grpSp>
      <p:sp>
        <p:nvSpPr>
          <p:cNvPr name="Freeform 7" id="7"/>
          <p:cNvSpPr/>
          <p:nvPr/>
        </p:nvSpPr>
        <p:spPr>
          <a:xfrm flipH="false" flipV="false" rot="0">
            <a:off x="14604590" y="7420479"/>
            <a:ext cx="5309419" cy="4114800"/>
          </a:xfrm>
          <a:custGeom>
            <a:avLst/>
            <a:gdLst/>
            <a:ahLst/>
            <a:cxnLst/>
            <a:rect r="r" b="b" t="t" l="l"/>
            <a:pathLst>
              <a:path h="4114800" w="5309419">
                <a:moveTo>
                  <a:pt x="0" y="0"/>
                </a:moveTo>
                <a:lnTo>
                  <a:pt x="5309420" y="0"/>
                </a:lnTo>
                <a:lnTo>
                  <a:pt x="5309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0" y="933450"/>
            <a:ext cx="9230541" cy="854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6"/>
              </a:lnSpc>
            </a:pPr>
            <a:r>
              <a:rPr lang="en-US" sz="4997">
                <a:solidFill>
                  <a:srgbClr val="000000"/>
                </a:solidFill>
                <a:latin typeface="Mulled Wine Season"/>
              </a:rPr>
              <a:t>Гриби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1012705" y="8042761"/>
            <a:ext cx="8803916" cy="526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2800">
                <a:solidFill>
                  <a:srgbClr val="000000"/>
                </a:solidFill>
                <a:latin typeface="Mulled Wine Season"/>
              </a:rPr>
              <a:t>Мікроскопічні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032448" y="8042761"/>
            <a:ext cx="8803916" cy="526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2800">
                <a:solidFill>
                  <a:srgbClr val="000000"/>
                </a:solidFill>
                <a:latin typeface="Mulled Wine Season"/>
              </a:rPr>
              <a:t>Лишайники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389253" y="8042761"/>
            <a:ext cx="8803916" cy="526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2800">
                <a:solidFill>
                  <a:srgbClr val="000000"/>
                </a:solidFill>
                <a:latin typeface="Mulled Wine Season"/>
              </a:rPr>
              <a:t>Макроскопічні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4401897"/>
            <a:ext cx="7955233" cy="1098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2800">
                <a:solidFill>
                  <a:srgbClr val="000000"/>
                </a:solidFill>
                <a:latin typeface="Mulled Wine Season"/>
              </a:rPr>
              <a:t>Understand the terms Herbivores,Carnivores, and Omnivores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109739" y="8488363"/>
            <a:ext cx="12142737" cy="137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>
                <a:solidFill>
                  <a:srgbClr val="000000"/>
                </a:solidFill>
                <a:latin typeface="Mulled Wine Season"/>
              </a:rPr>
              <a:t>Спільні риси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3597767" y="8229600"/>
            <a:ext cx="5309419" cy="4114800"/>
          </a:xfrm>
          <a:custGeom>
            <a:avLst/>
            <a:gdLst/>
            <a:ahLst/>
            <a:cxnLst/>
            <a:rect r="r" b="b" t="t" l="l"/>
            <a:pathLst>
              <a:path h="4114800" w="5309419">
                <a:moveTo>
                  <a:pt x="0" y="0"/>
                </a:moveTo>
                <a:lnTo>
                  <a:pt x="5309420" y="0"/>
                </a:lnTo>
                <a:lnTo>
                  <a:pt x="5309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3341177"/>
            <a:ext cx="14413894" cy="4927367"/>
            <a:chOff x="0" y="0"/>
            <a:chExt cx="3796252" cy="129774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796252" cy="1297743"/>
            </a:xfrm>
            <a:custGeom>
              <a:avLst/>
              <a:gdLst/>
              <a:ahLst/>
              <a:cxnLst/>
              <a:rect r="r" b="b" t="t" l="l"/>
              <a:pathLst>
                <a:path h="1297743" w="3796252">
                  <a:moveTo>
                    <a:pt x="0" y="0"/>
                  </a:moveTo>
                  <a:lnTo>
                    <a:pt x="3796252" y="0"/>
                  </a:lnTo>
                  <a:lnTo>
                    <a:pt x="3796252" y="1297743"/>
                  </a:lnTo>
                  <a:lnTo>
                    <a:pt x="0" y="1297743"/>
                  </a:lnTo>
                  <a:close/>
                </a:path>
              </a:pathLst>
            </a:custGeom>
            <a:solidFill>
              <a:srgbClr val="5FC233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3796252" cy="13358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453272" y="3796347"/>
            <a:ext cx="13564750" cy="4017027"/>
            <a:chOff x="0" y="0"/>
            <a:chExt cx="18086334" cy="5356035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5"/>
            <a:srcRect l="32011" t="0" r="32011" b="0"/>
            <a:stretch>
              <a:fillRect/>
            </a:stretch>
          </p:blipFill>
          <p:spPr>
            <a:xfrm flipH="false" flipV="false">
              <a:off x="0" y="0"/>
              <a:ext cx="2908556" cy="5356035"/>
            </a:xfrm>
            <a:prstGeom prst="rect">
              <a:avLst/>
            </a:prstGeom>
          </p:spPr>
        </p:pic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6"/>
            <a:srcRect l="51541" t="0" r="17911" b="0"/>
            <a:stretch>
              <a:fillRect/>
            </a:stretch>
          </p:blipFill>
          <p:spPr>
            <a:xfrm flipH="false" flipV="false">
              <a:off x="3035556" y="0"/>
              <a:ext cx="2908556" cy="5356035"/>
            </a:xfrm>
            <a:prstGeom prst="rect">
              <a:avLst/>
            </a:prstGeom>
          </p:spPr>
        </p:pic>
        <p:pic>
          <p:nvPicPr>
            <p:cNvPr name="Picture 12" id="12"/>
            <p:cNvPicPr>
              <a:picLocks noChangeAspect="true"/>
            </p:cNvPicPr>
            <p:nvPr/>
          </p:nvPicPr>
          <p:blipFill>
            <a:blip r:embed="rId7"/>
            <a:srcRect l="34726" t="0" r="34726" b="0"/>
            <a:stretch>
              <a:fillRect/>
            </a:stretch>
          </p:blipFill>
          <p:spPr>
            <a:xfrm flipH="false" flipV="false">
              <a:off x="6071111" y="0"/>
              <a:ext cx="2908556" cy="5356035"/>
            </a:xfrm>
            <a:prstGeom prst="rect">
              <a:avLst/>
            </a:prstGeom>
          </p:spPr>
        </p:pic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8"/>
            <a:srcRect l="43859" t="0" r="19960" b="0"/>
            <a:stretch>
              <a:fillRect/>
            </a:stretch>
          </p:blipFill>
          <p:spPr>
            <a:xfrm flipH="false" flipV="false">
              <a:off x="9106667" y="0"/>
              <a:ext cx="2908556" cy="5356035"/>
            </a:xfrm>
            <a:prstGeom prst="rect">
              <a:avLst/>
            </a:prstGeom>
          </p:spPr>
        </p:pic>
        <p:pic>
          <p:nvPicPr>
            <p:cNvPr name="Picture 14" id="14"/>
            <p:cNvPicPr>
              <a:picLocks noChangeAspect="true"/>
            </p:cNvPicPr>
            <p:nvPr/>
          </p:nvPicPr>
          <p:blipFill>
            <a:blip r:embed="rId9"/>
            <a:srcRect l="31977" t="0" r="31977" b="0"/>
            <a:stretch>
              <a:fillRect/>
            </a:stretch>
          </p:blipFill>
          <p:spPr>
            <a:xfrm flipH="false" flipV="false">
              <a:off x="12142222" y="0"/>
              <a:ext cx="2908556" cy="5356035"/>
            </a:xfrm>
            <a:prstGeom prst="rect">
              <a:avLst/>
            </a:prstGeom>
          </p:spPr>
        </p:pic>
        <p:pic>
          <p:nvPicPr>
            <p:cNvPr name="Picture 15" id="15"/>
            <p:cNvPicPr>
              <a:picLocks noChangeAspect="true"/>
            </p:cNvPicPr>
            <p:nvPr/>
          </p:nvPicPr>
          <p:blipFill>
            <a:blip r:embed="rId10"/>
            <a:srcRect l="31909" t="0" r="31909" b="0"/>
            <a:stretch>
              <a:fillRect/>
            </a:stretch>
          </p:blipFill>
          <p:spPr>
            <a:xfrm flipH="false" flipV="false">
              <a:off x="15177778" y="0"/>
              <a:ext cx="2908556" cy="5356035"/>
            </a:xfrm>
            <a:prstGeom prst="rect">
              <a:avLst/>
            </a:prstGeom>
          </p:spPr>
        </p:pic>
      </p:grpSp>
      <p:sp>
        <p:nvSpPr>
          <p:cNvPr name="TextBox 16" id="16"/>
          <p:cNvSpPr txBox="true"/>
          <p:nvPr/>
        </p:nvSpPr>
        <p:spPr>
          <a:xfrm rot="0">
            <a:off x="2133010" y="923925"/>
            <a:ext cx="15544348" cy="2241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2800">
                <a:solidFill>
                  <a:srgbClr val="000000"/>
                </a:solidFill>
                <a:latin typeface="Mulled Wine Season"/>
              </a:rPr>
              <a:t>Наявність спільних рис у прокаріотів, водоростей, </a:t>
            </a:r>
          </a:p>
          <a:p>
            <a:pPr algn="ctr">
              <a:lnSpc>
                <a:spcPts val="4536"/>
              </a:lnSpc>
            </a:pPr>
            <a:r>
              <a:rPr lang="en-US" sz="2800">
                <a:solidFill>
                  <a:srgbClr val="000000"/>
                </a:solidFill>
                <a:latin typeface="Mulled Wine Season"/>
              </a:rPr>
              <a:t>вищих рослин, тварин, грибів і є свідченням єдності живої природи </a:t>
            </a:r>
          </a:p>
          <a:p>
            <a:pPr algn="ctr">
              <a:lnSpc>
                <a:spcPts val="4536"/>
              </a:lnSpc>
            </a:pPr>
            <a:r>
              <a:rPr lang="en-US" sz="2800">
                <a:solidFill>
                  <a:srgbClr val="000000"/>
                </a:solidFill>
                <a:latin typeface="Mulled Wine Season"/>
              </a:rPr>
              <a:t>та єдності походження життя на нашій планеті.</a:t>
            </a:r>
          </a:p>
          <a:p>
            <a:pPr algn="ctr">
              <a:lnSpc>
                <a:spcPts val="4536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885925" y="-1028700"/>
            <a:ext cx="5309419" cy="4114800"/>
          </a:xfrm>
          <a:custGeom>
            <a:avLst/>
            <a:gdLst/>
            <a:ahLst/>
            <a:cxnLst/>
            <a:rect r="r" b="b" t="t" l="l"/>
            <a:pathLst>
              <a:path h="4114800" w="5309419">
                <a:moveTo>
                  <a:pt x="0" y="0"/>
                </a:moveTo>
                <a:lnTo>
                  <a:pt x="5309420" y="0"/>
                </a:lnTo>
                <a:lnTo>
                  <a:pt x="5309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230678" y="7200900"/>
            <a:ext cx="5309419" cy="4114800"/>
          </a:xfrm>
          <a:custGeom>
            <a:avLst/>
            <a:gdLst/>
            <a:ahLst/>
            <a:cxnLst/>
            <a:rect r="r" b="b" t="t" l="l"/>
            <a:pathLst>
              <a:path h="4114800" w="5309419">
                <a:moveTo>
                  <a:pt x="0" y="0"/>
                </a:moveTo>
                <a:lnTo>
                  <a:pt x="5309419" y="0"/>
                </a:lnTo>
                <a:lnTo>
                  <a:pt x="53094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768785" y="3086100"/>
            <a:ext cx="6906626" cy="6759860"/>
          </a:xfrm>
          <a:custGeom>
            <a:avLst/>
            <a:gdLst/>
            <a:ahLst/>
            <a:cxnLst/>
            <a:rect r="r" b="b" t="t" l="l"/>
            <a:pathLst>
              <a:path h="6759860" w="6906626">
                <a:moveTo>
                  <a:pt x="6906626" y="0"/>
                </a:moveTo>
                <a:lnTo>
                  <a:pt x="0" y="0"/>
                </a:lnTo>
                <a:lnTo>
                  <a:pt x="0" y="6759860"/>
                </a:lnTo>
                <a:lnTo>
                  <a:pt x="6906626" y="6759860"/>
                </a:lnTo>
                <a:lnTo>
                  <a:pt x="690662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875672" y="712470"/>
            <a:ext cx="10863959" cy="443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09"/>
              </a:lnSpc>
            </a:pPr>
            <a:r>
              <a:rPr lang="en-US" sz="5499">
                <a:solidFill>
                  <a:srgbClr val="000000"/>
                </a:solidFill>
                <a:latin typeface="Mulled Wine Season"/>
              </a:rPr>
              <a:t>Систематика – наука, </a:t>
            </a:r>
          </a:p>
          <a:p>
            <a:pPr algn="ctr">
              <a:lnSpc>
                <a:spcPts val="8909"/>
              </a:lnSpc>
            </a:pPr>
            <a:r>
              <a:rPr lang="en-US" sz="5499">
                <a:solidFill>
                  <a:srgbClr val="000000"/>
                </a:solidFill>
                <a:latin typeface="Mulled Wine Season"/>
              </a:rPr>
              <a:t>що досліджує різноманітність живих організмів.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423495" y="9086850"/>
            <a:ext cx="13385694" cy="855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90"/>
              </a:lnSpc>
            </a:pPr>
            <a:r>
              <a:rPr lang="en-US" sz="4500">
                <a:solidFill>
                  <a:srgbClr val="000000"/>
                </a:solidFill>
                <a:latin typeface="Mulled Wine Season"/>
              </a:rPr>
              <a:t>Карл Лінней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030540" y="-1284938"/>
            <a:ext cx="5309419" cy="4114800"/>
          </a:xfrm>
          <a:custGeom>
            <a:avLst/>
            <a:gdLst/>
            <a:ahLst/>
            <a:cxnLst/>
            <a:rect r="r" b="b" t="t" l="l"/>
            <a:pathLst>
              <a:path h="4114800" w="5309419">
                <a:moveTo>
                  <a:pt x="0" y="0"/>
                </a:moveTo>
                <a:lnTo>
                  <a:pt x="5309419" y="0"/>
                </a:lnTo>
                <a:lnTo>
                  <a:pt x="53094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228284"/>
            <a:ext cx="3842253" cy="9861781"/>
          </a:xfrm>
          <a:custGeom>
            <a:avLst/>
            <a:gdLst/>
            <a:ahLst/>
            <a:cxnLst/>
            <a:rect r="r" b="b" t="t" l="l"/>
            <a:pathLst>
              <a:path h="9861781" w="3842253">
                <a:moveTo>
                  <a:pt x="0" y="0"/>
                </a:moveTo>
                <a:lnTo>
                  <a:pt x="3842253" y="0"/>
                </a:lnTo>
                <a:lnTo>
                  <a:pt x="3842253" y="9861781"/>
                </a:lnTo>
                <a:lnTo>
                  <a:pt x="0" y="98617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239233" y="1365574"/>
            <a:ext cx="8791307" cy="14642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68"/>
              </a:lnSpc>
            </a:pPr>
            <a:r>
              <a:rPr lang="en-US" sz="4191">
                <a:solidFill>
                  <a:srgbClr val="000000"/>
                </a:solidFill>
                <a:latin typeface="Mulled Wine Season"/>
              </a:rPr>
              <a:t>Таксон - одиниця класифікації.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772483" y="6096860"/>
            <a:ext cx="10912767" cy="14642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68"/>
              </a:lnSpc>
            </a:pPr>
            <a:r>
              <a:rPr lang="en-US" sz="4191">
                <a:solidFill>
                  <a:srgbClr val="000000"/>
                </a:solidFill>
                <a:latin typeface="Mulled Wine Season"/>
              </a:rPr>
              <a:t>Таксони нижчого рангу об’єднують у таксон вищого рангу. 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303023" y="8032665"/>
            <a:ext cx="5309419" cy="4114800"/>
          </a:xfrm>
          <a:custGeom>
            <a:avLst/>
            <a:gdLst/>
            <a:ahLst/>
            <a:cxnLst/>
            <a:rect r="r" b="b" t="t" l="l"/>
            <a:pathLst>
              <a:path h="4114800" w="5309419">
                <a:moveTo>
                  <a:pt x="0" y="0"/>
                </a:moveTo>
                <a:lnTo>
                  <a:pt x="5309419" y="0"/>
                </a:lnTo>
                <a:lnTo>
                  <a:pt x="53094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DAGIYrJXDdU</dc:identifier>
  <dcterms:modified xsi:type="dcterms:W3CDTF">2011-08-01T06:04:30Z</dcterms:modified>
  <cp:revision>1</cp:revision>
  <dc:title>Біологія 7 клас НУШ</dc:title>
</cp:coreProperties>
</file>