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37" autoAdjust="0"/>
  </p:normalViewPr>
  <p:slideViewPr>
    <p:cSldViewPr>
      <p:cViewPr>
        <p:scale>
          <a:sx n="66" d="100"/>
          <a:sy n="66" d="100"/>
        </p:scale>
        <p:origin x="-14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904D-08B3-439F-95F7-37C5D7F82CF8}" type="datetimeFigureOut">
              <a:rPr lang="uk-UA" smtClean="0"/>
              <a:pPr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F606-2AA9-46E9-A67F-4313CA068C1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2880320"/>
          </a:xfrm>
        </p:spPr>
        <p:txBody>
          <a:bodyPr>
            <a:normAutofit/>
          </a:bodyPr>
          <a:lstStyle/>
          <a:p>
            <a:r>
              <a:rPr lang="uk-UA" sz="6000" b="1" dirty="0" err="1">
                <a:solidFill>
                  <a:srgbClr val="0070C0"/>
                </a:solidFill>
                <a:latin typeface="Comic Sans MS" pitchFamily="66" charset="0"/>
              </a:rPr>
              <a:t>Біосоціальна</a:t>
            </a:r>
            <a:r>
              <a:rPr lang="uk-UA" sz="6000" b="1" dirty="0">
                <a:solidFill>
                  <a:srgbClr val="0070C0"/>
                </a:solidFill>
                <a:latin typeface="Comic Sans MS" pitchFamily="66" charset="0"/>
              </a:rPr>
              <a:t> природа </a:t>
            </a:r>
            <a:r>
              <a:rPr lang="uk-UA" sz="6000" b="1" dirty="0" smtClean="0">
                <a:solidFill>
                  <a:srgbClr val="0070C0"/>
                </a:solidFill>
                <a:latin typeface="Comic Sans MS" pitchFamily="66" charset="0"/>
              </a:rPr>
              <a:t>людини</a:t>
            </a:r>
            <a:endParaRPr lang="uk-UA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0" name="Picture 2" descr="Великі винаходи і нерозкриті таємниці Леонардо да Вінчі - Науково-технічна  бібліотека НТУ &quot;Дніпровська політехні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3"/>
            <a:ext cx="6480720" cy="362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6004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Comic Sans MS" pitchFamily="66" charset="0"/>
              </a:rPr>
              <a:t>Чи завжди ми знаходимось в однакових  умовах?</a:t>
            </a:r>
            <a:endParaRPr lang="uk-UA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25144"/>
            <a:ext cx="8784976" cy="2132856"/>
          </a:xfrm>
        </p:spPr>
        <p:txBody>
          <a:bodyPr>
            <a:normAutofit fontScale="92500" lnSpcReduction="10000"/>
          </a:bodyPr>
          <a:lstStyle/>
          <a:p>
            <a:r>
              <a:rPr lang="uk-UA" sz="4300" u="sng" dirty="0" smtClean="0">
                <a:solidFill>
                  <a:srgbClr val="FF0000"/>
                </a:solidFill>
                <a:latin typeface="Comic Sans MS" pitchFamily="66" charset="0"/>
              </a:rPr>
              <a:t>Адаптація</a:t>
            </a:r>
            <a:r>
              <a:rPr lang="uk-UA" dirty="0" smtClean="0">
                <a:latin typeface="Comic Sans MS" pitchFamily="66" charset="0"/>
              </a:rPr>
              <a:t> – це …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(знайдіть визначення на ст. 6 підручника)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сукупність особливостей будови, функцій та поведінки біологічного виду, що забезпечує його існування в умовах довкілля</a:t>
            </a:r>
            <a:endParaRPr lang="uk-UA" sz="2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0" name="Picture 2" descr="Принципи фізіологічної регуляції в екстремальних умовах. Адаптація та  акліматизація - Біологія. З поглибленим вивченням біології. 8 клас.  Задорож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67650" cy="2314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61049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Comic Sans MS" pitchFamily="66" charset="0"/>
              </a:rPr>
              <a:t>Наш організм до умов, що змінюються, має здатність </a:t>
            </a:r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адаптуватись</a:t>
            </a:r>
            <a:endParaRPr lang="uk-U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Ознаки організму людини як біологічної системи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uk-UA" u="sng" dirty="0" smtClean="0">
                <a:solidFill>
                  <a:srgbClr val="FF0000"/>
                </a:solidFill>
                <a:latin typeface="Comic Sans MS" pitchFamily="66" charset="0"/>
              </a:rPr>
              <a:t>Єдність хімічного складу</a:t>
            </a:r>
            <a:endParaRPr lang="uk-UA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Ознаки організму людини як біологічної системи</a:t>
            </a:r>
            <a:endParaRPr lang="uk-UA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Хімічний склад клітини. Неорганічні сполуки » mozok.click"/>
          <p:cNvPicPr>
            <a:picLocks noChangeAspect="1" noChangeArrowheads="1"/>
          </p:cNvPicPr>
          <p:nvPr/>
        </p:nvPicPr>
        <p:blipFill>
          <a:blip r:embed="rId2" cstate="print"/>
          <a:srcRect t="3810"/>
          <a:stretch>
            <a:fillRect/>
          </a:stretch>
        </p:blipFill>
        <p:spPr bwMode="auto">
          <a:xfrm>
            <a:off x="395536" y="1700808"/>
            <a:ext cx="836630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720080"/>
          </a:xfrm>
        </p:spPr>
        <p:txBody>
          <a:bodyPr/>
          <a:lstStyle/>
          <a:p>
            <a:r>
              <a:rPr lang="uk-UA" u="sng" dirty="0" smtClean="0">
                <a:solidFill>
                  <a:srgbClr val="FF0000"/>
                </a:solidFill>
                <a:latin typeface="Comic Sans MS" pitchFamily="66" charset="0"/>
              </a:rPr>
              <a:t>Обмін речовин і енергії</a:t>
            </a:r>
            <a:endParaRPr lang="uk-UA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Ознаки організму людини як біологічної системи</a:t>
            </a:r>
            <a:endParaRPr lang="uk-UA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Comic Sans MS" pitchFamily="66" charset="0"/>
              </a:rPr>
              <a:t>Прояви живого:</a:t>
            </a:r>
            <a:endParaRPr lang="uk-UA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Обмін речовин та раціональне харчування » Біолог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560840" cy="36240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594928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F0"/>
                </a:solidFill>
                <a:latin typeface="Comic Sans MS" pitchFamily="66" charset="0"/>
              </a:rPr>
              <a:t>Самовідновлення - ?</a:t>
            </a:r>
            <a:endParaRPr lang="uk-UA" sz="36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uk-UA" u="sng" dirty="0" smtClean="0">
                <a:solidFill>
                  <a:srgbClr val="FF0000"/>
                </a:solidFill>
                <a:latin typeface="Comic Sans MS" pitchFamily="66" charset="0"/>
              </a:rPr>
              <a:t>Подразливість</a:t>
            </a:r>
            <a:endParaRPr lang="uk-UA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Ознаки організму людини як біологічної системи</a:t>
            </a:r>
            <a:endParaRPr lang="uk-UA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Comic Sans MS" pitchFamily="66" charset="0"/>
              </a:rPr>
              <a:t>Прояви живого:</a:t>
            </a:r>
            <a:endParaRPr lang="uk-UA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iOi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384376" cy="2183468"/>
          </a:xfrm>
          <a:prstGeom prst="rect">
            <a:avLst/>
          </a:prstGeom>
          <a:noFill/>
        </p:spPr>
      </p:pic>
      <p:pic>
        <p:nvPicPr>
          <p:cNvPr id="24580" name="Picture 4" descr="ПРОФІЛЬНИЙ РІВ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2664296" cy="2823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51723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реакція організму на дію зовнішніх і внутрішніх подразників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uk-UA" u="sng" dirty="0" smtClean="0">
                <a:solidFill>
                  <a:srgbClr val="FF0000"/>
                </a:solidFill>
                <a:latin typeface="Comic Sans MS" pitchFamily="66" charset="0"/>
              </a:rPr>
              <a:t>Розмноження </a:t>
            </a:r>
            <a:endParaRPr lang="uk-UA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Ознаки організму людини як біологічної системи</a:t>
            </a:r>
            <a:endParaRPr lang="uk-UA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Comic Sans MS" pitchFamily="66" charset="0"/>
              </a:rPr>
              <a:t>Прояви живого:</a:t>
            </a:r>
            <a:endParaRPr lang="uk-UA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Розмноження та розвиток людини | Тест з біології – «На Уро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69350"/>
            <a:ext cx="5112568" cy="35864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9492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здатність відтворювати собі подібних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uk-UA" u="sng" dirty="0" smtClean="0">
                <a:solidFill>
                  <a:srgbClr val="FF0000"/>
                </a:solidFill>
                <a:latin typeface="Comic Sans MS" pitchFamily="66" charset="0"/>
              </a:rPr>
              <a:t>Ріст і розвиток</a:t>
            </a:r>
            <a:endParaRPr lang="uk-UA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Ознаки організму людини як біологічної системи</a:t>
            </a:r>
            <a:endParaRPr lang="uk-UA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Comic Sans MS" pitchFamily="66" charset="0"/>
              </a:rPr>
              <a:t>Прояви живого:</a:t>
            </a:r>
            <a:endParaRPr lang="uk-UA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204864"/>
            <a:ext cx="810256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7332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кількісна та якісна характеристики організму людини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uk-UA" u="sng" dirty="0" smtClean="0">
                <a:solidFill>
                  <a:srgbClr val="FF0000"/>
                </a:solidFill>
                <a:latin typeface="Comic Sans MS" pitchFamily="66" charset="0"/>
              </a:rPr>
              <a:t>Рух</a:t>
            </a:r>
            <a:endParaRPr lang="uk-UA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Ознаки організму людини як біологічної системи</a:t>
            </a:r>
            <a:endParaRPr lang="uk-UA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Comic Sans MS" pitchFamily="66" charset="0"/>
              </a:rPr>
              <a:t>Прояви живого:</a:t>
            </a:r>
            <a:endParaRPr lang="uk-UA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Рух – це життя: як Кабмін стимулюватиме українців до спорту | Check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7"/>
            <a:ext cx="4176464" cy="40482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зміна положення організму чи його частин  у просторі 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solidFill>
                  <a:srgbClr val="0070C0"/>
                </a:solidFill>
                <a:latin typeface="Comic Sans MS" pitchFamily="66" charset="0"/>
              </a:rPr>
              <a:t>Обгрунтуйте</a:t>
            </a:r>
            <a:r>
              <a:rPr lang="uk-UA" i="1" dirty="0" smtClean="0">
                <a:solidFill>
                  <a:srgbClr val="0070C0"/>
                </a:solidFill>
                <a:latin typeface="Comic Sans MS" pitchFamily="66" charset="0"/>
              </a:rPr>
              <a:t> вислів:</a:t>
            </a:r>
            <a:endParaRPr lang="uk-UA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7632848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latin typeface="Adventure" pitchFamily="2" charset="0"/>
              </a:rPr>
              <a:t>   “ Організм людини – цілісна, відкрита, саморегульована біологічна система ”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Adventure" pitchFamily="2" charset="0"/>
            </a:endParaRPr>
          </a:p>
        </p:txBody>
      </p:sp>
      <p:pic>
        <p:nvPicPr>
          <p:cNvPr id="29698" name="Picture 2" descr="Смайлик думающий в очках ПНГ на Прозрачном Фоне • Скачать PNG Смайлик  думающий в оч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B0F0"/>
                </a:solidFill>
                <a:latin typeface="Comic Sans MS" pitchFamily="66" charset="0"/>
              </a:rPr>
              <a:t>Домашнє завдання</a:t>
            </a:r>
            <a:endParaRPr lang="uk-UA" sz="6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  <a:latin typeface="Comic Sans MS" pitchFamily="66" charset="0"/>
              </a:rPr>
              <a:t>Вивчити  §1</a:t>
            </a:r>
          </a:p>
          <a:p>
            <a:endParaRPr lang="uk-UA" dirty="0"/>
          </a:p>
        </p:txBody>
      </p:sp>
      <p:pic>
        <p:nvPicPr>
          <p:cNvPr id="30722" name="Picture 2" descr="Персональна сторінка вчителя музичного мистецтва : Матеріали до урокі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756084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  <a:latin typeface="Comic Sans MS" pitchFamily="66" charset="0"/>
              </a:rPr>
              <a:t>Пригадайте ознаки живого</a:t>
            </a:r>
            <a:endParaRPr lang="uk-UA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2088232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“мікрофон”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3168352" cy="11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1916832"/>
            <a:ext cx="1984796" cy="109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24944"/>
            <a:ext cx="20933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Як зробити родинне дерево сім'ї"/>
          <p:cNvPicPr>
            <a:picLocks noChangeAspect="1" noChangeArrowheads="1"/>
          </p:cNvPicPr>
          <p:nvPr/>
        </p:nvPicPr>
        <p:blipFill>
          <a:blip r:embed="rId6" cstate="print"/>
          <a:srcRect l="16240" r="17717" b="2435"/>
          <a:stretch>
            <a:fillRect/>
          </a:stretch>
        </p:blipFill>
        <p:spPr bwMode="auto">
          <a:xfrm>
            <a:off x="3491880" y="2780928"/>
            <a:ext cx="2309556" cy="2068455"/>
          </a:xfrm>
          <a:prstGeom prst="rect">
            <a:avLst/>
          </a:prstGeom>
          <a:noFill/>
        </p:spPr>
      </p:pic>
      <p:pic>
        <p:nvPicPr>
          <p:cNvPr id="1033" name="Picture 9" descr="3 типи продуктів, які уповільнюють обмін речов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869160"/>
            <a:ext cx="2808311" cy="1497766"/>
          </a:xfrm>
          <a:prstGeom prst="rect">
            <a:avLst/>
          </a:prstGeom>
          <a:noFill/>
        </p:spPr>
      </p:pic>
      <p:sp>
        <p:nvSpPr>
          <p:cNvPr id="1035" name="AutoShape 11" descr="⬇ Скачать картинки Клетка, стоковые фото Клетк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509120"/>
            <a:ext cx="2664296" cy="20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>
            <a:endCxn id="1033" idx="3"/>
          </p:cNvCxnSpPr>
          <p:nvPr/>
        </p:nvCxnSpPr>
        <p:spPr>
          <a:xfrm flipH="1">
            <a:off x="3275855" y="5517232"/>
            <a:ext cx="864097" cy="100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275856" y="5949280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5856" y="6309320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7944" y="5157192"/>
            <a:ext cx="46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?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5661248"/>
            <a:ext cx="54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?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6211669"/>
            <a:ext cx="46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?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Comic Sans MS" pitchFamily="66" charset="0"/>
              </a:rPr>
              <a:t>Які особливості в будові ссавців вирізняють їх серед інших тварин?</a:t>
            </a:r>
            <a:endParaRPr lang="uk-UA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096344" cy="21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Хутро: картинки, стокові Хутро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24334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5473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23050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24944"/>
            <a:ext cx="2226940" cy="19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852936"/>
            <a:ext cx="178490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AutoShape 11" descr="Загальна характеристика класу Ссав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1" name="AutoShape 13" descr="Загальна характеристика класу Ссав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581128"/>
            <a:ext cx="25050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39552" y="1268760"/>
            <a:ext cx="187220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“мікрофон”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013176"/>
            <a:ext cx="1872208" cy="10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5536" y="62373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Чи має людина ознаки ссавців?</a:t>
            </a:r>
            <a:endParaRPr lang="uk-UA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Що таке вид? </a:t>
            </a:r>
            <a:r>
              <a:rPr lang="uk-UA" sz="2700" dirty="0" smtClean="0">
                <a:solidFill>
                  <a:srgbClr val="00B050"/>
                </a:solidFill>
                <a:latin typeface="Comic Sans MS" pitchFamily="66" charset="0"/>
              </a:rPr>
              <a:t>(Знайдіть на ст. 5 підручника)</a:t>
            </a:r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Comic Sans MS" pitchFamily="66" charset="0"/>
              </a:rPr>
              <a:t>Наведіть приклади видів</a:t>
            </a:r>
            <a:endParaRPr lang="uk-UA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5085184"/>
            <a:ext cx="3754760" cy="1512168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Comic Sans MS" pitchFamily="66" charset="0"/>
              </a:rPr>
              <a:t>З представниками якого царства наш вид має найбільше спільного?</a:t>
            </a:r>
            <a:endParaRPr lang="uk-UA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098" name="Picture 2" descr="Чим корисні коти | Кожен в Украї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2808312" cy="1763359"/>
          </a:xfrm>
          <a:prstGeom prst="rect">
            <a:avLst/>
          </a:prstGeom>
          <a:noFill/>
        </p:spPr>
      </p:pic>
      <p:pic>
        <p:nvPicPr>
          <p:cNvPr id="4100" name="Picture 4" descr="50 фото собак-стиляг в очках | Телеканал СТ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068960"/>
            <a:ext cx="2816027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Кіт свійський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479715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Собака свійський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4102" name="Picture 6" descr="Калина звичайна / червона, Viburnum opulus ціна, купити Київ, догляд,  посадка, опис, фот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89" y="1052736"/>
            <a:ext cx="2254163" cy="1728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Калина звичайна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4104" name="Picture 8" descr="18 ознак розумної людини | Kyiv.inf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4104456" cy="21548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963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Людина розумна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124744"/>
            <a:ext cx="2592288" cy="16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24128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Печериця звичайна</a:t>
            </a:r>
            <a:endParaRPr lang="uk-UA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Comic Sans MS" pitchFamily="66" charset="0"/>
              </a:rPr>
              <a:t>Як класифікують тварин? Наведіть приклади таксонів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3034680" cy="453650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Comic Sans MS" pitchFamily="66" charset="0"/>
              </a:rPr>
              <a:t>Царство</a:t>
            </a:r>
          </a:p>
          <a:p>
            <a:r>
              <a:rPr lang="uk-UA" dirty="0" smtClean="0">
                <a:latin typeface="Comic Sans MS" pitchFamily="66" charset="0"/>
              </a:rPr>
              <a:t>Тип</a:t>
            </a:r>
          </a:p>
          <a:p>
            <a:r>
              <a:rPr lang="uk-UA" dirty="0" smtClean="0">
                <a:latin typeface="Comic Sans MS" pitchFamily="66" charset="0"/>
              </a:rPr>
              <a:t>Підтип</a:t>
            </a:r>
          </a:p>
          <a:p>
            <a:r>
              <a:rPr lang="uk-UA" dirty="0" smtClean="0">
                <a:latin typeface="Comic Sans MS" pitchFamily="66" charset="0"/>
              </a:rPr>
              <a:t>Клас</a:t>
            </a:r>
          </a:p>
          <a:p>
            <a:r>
              <a:rPr lang="uk-UA" dirty="0" smtClean="0">
                <a:latin typeface="Comic Sans MS" pitchFamily="66" charset="0"/>
              </a:rPr>
              <a:t>Ряд</a:t>
            </a:r>
          </a:p>
          <a:p>
            <a:r>
              <a:rPr lang="uk-UA" dirty="0" smtClean="0">
                <a:latin typeface="Comic Sans MS" pitchFamily="66" charset="0"/>
              </a:rPr>
              <a:t>Родина</a:t>
            </a:r>
          </a:p>
          <a:p>
            <a:r>
              <a:rPr lang="uk-UA" dirty="0" smtClean="0">
                <a:latin typeface="Comic Sans MS" pitchFamily="66" charset="0"/>
              </a:rPr>
              <a:t>Рід</a:t>
            </a:r>
          </a:p>
          <a:p>
            <a:r>
              <a:rPr lang="uk-UA" dirty="0" smtClean="0">
                <a:latin typeface="Comic Sans MS" pitchFamily="66" charset="0"/>
              </a:rPr>
              <a:t>Вид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220486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Ссавці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01317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Хордові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393305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Хребетні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45091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Тварини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278092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Примати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3569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rgbClr val="FF0000"/>
                </a:solidFill>
                <a:latin typeface="Comic Sans MS" pitchFamily="66" charset="0"/>
              </a:rPr>
              <a:t>Гомініди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7008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Людина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5172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Людина розумна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67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  <a:latin typeface="Comic Sans MS" pitchFamily="66" charset="0"/>
              </a:rPr>
              <a:t>Виправте помилки в класифікації, користуючись ст. 4 підручника:</a:t>
            </a:r>
            <a:endParaRPr lang="uk-UA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74" name="Picture 2" descr="Еволюційна теорія походження люд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774864" cy="289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5143E-6 L -0.00382 -0.4095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3284E-6 L -0.00781 -0.409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0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5449 L -0.00781 -0.167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6827E-7 L 2.22222E-6 0.157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4746E-6 L -2.77778E-7 0.157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6859 L -0.00781 0.164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046 L 0.00799 0.471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Людина розумна </a:t>
            </a:r>
            <a:r>
              <a:rPr lang="uk-UA" sz="3600" dirty="0" smtClean="0">
                <a:solidFill>
                  <a:srgbClr val="FF0000"/>
                </a:solidFill>
                <a:latin typeface="Comic Sans MS" pitchFamily="66" charset="0"/>
              </a:rPr>
              <a:t>– один біологічний вид</a:t>
            </a:r>
            <a:r>
              <a:rPr lang="uk-UA" sz="3600" dirty="0" smtClean="0">
                <a:solidFill>
                  <a:srgbClr val="0070C0"/>
                </a:solidFill>
                <a:latin typeface="Comic Sans MS" pitchFamily="66" charset="0"/>
              </a:rPr>
              <a:t>, до якого належать різні раси </a:t>
            </a:r>
            <a:br>
              <a:rPr lang="uk-UA" sz="36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rgbClr val="00B050"/>
                </a:solidFill>
                <a:latin typeface="Comic Sans MS" pitchFamily="66" charset="0"/>
              </a:rPr>
              <a:t>( назвіть відомі вам раси)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11521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Кожна 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людина – особистість, 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пов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язана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суспільними відносинами</a:t>
            </a:r>
            <a:r>
              <a:rPr lang="uk-UA" dirty="0" smtClean="0">
                <a:latin typeface="Comic Sans MS" pitchFamily="66" charset="0"/>
              </a:rPr>
              <a:t> з іншими людьми </a:t>
            </a:r>
          </a:p>
          <a:p>
            <a:pPr algn="ctr">
              <a:buNone/>
            </a:pP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(які відносини називають суспільними?)</a:t>
            </a:r>
            <a:endParaRPr lang="uk-UA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0" name="Picture 2" descr="22,531 Different Races Stock Photos, Pictures &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29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505056" cy="79208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Comic Sans MS" pitchFamily="66" charset="0"/>
              </a:rPr>
              <a:t>Структурна організація організму людини</a:t>
            </a:r>
            <a:endParaRPr lang="uk-UA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980728"/>
            <a:ext cx="2736304" cy="1296144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    Розмістіть в правильному  порядку: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28800"/>
            <a:ext cx="57606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4554"/>
          <a:stretch>
            <a:fillRect/>
          </a:stretch>
        </p:blipFill>
        <p:spPr bwMode="auto">
          <a:xfrm>
            <a:off x="6804248" y="6237312"/>
            <a:ext cx="142612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11629" b="17998"/>
          <a:stretch>
            <a:fillRect/>
          </a:stretch>
        </p:blipFill>
        <p:spPr bwMode="auto">
          <a:xfrm>
            <a:off x="6948264" y="5517232"/>
            <a:ext cx="1152128" cy="3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25144"/>
            <a:ext cx="272030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931" y="2348880"/>
            <a:ext cx="3047069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933056"/>
            <a:ext cx="1728192" cy="3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t="18898" r="8042" b="18898"/>
          <a:stretch>
            <a:fillRect/>
          </a:stretch>
        </p:blipFill>
        <p:spPr bwMode="auto">
          <a:xfrm>
            <a:off x="6876256" y="3140968"/>
            <a:ext cx="10006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верх 12"/>
          <p:cNvSpPr/>
          <p:nvPr/>
        </p:nvSpPr>
        <p:spPr>
          <a:xfrm>
            <a:off x="7380312" y="5877272"/>
            <a:ext cx="288032" cy="216024"/>
          </a:xfrm>
          <a:prstGeom prst="upArrow">
            <a:avLst/>
          </a:prstGeom>
          <a:solidFill>
            <a:srgbClr val="00B0F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верх 13"/>
          <p:cNvSpPr/>
          <p:nvPr/>
        </p:nvSpPr>
        <p:spPr>
          <a:xfrm>
            <a:off x="7308304" y="3501008"/>
            <a:ext cx="288032" cy="216024"/>
          </a:xfrm>
          <a:prstGeom prst="upArrow">
            <a:avLst/>
          </a:prstGeom>
          <a:solidFill>
            <a:srgbClr val="00B0F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верх 14"/>
          <p:cNvSpPr/>
          <p:nvPr/>
        </p:nvSpPr>
        <p:spPr>
          <a:xfrm>
            <a:off x="7308304" y="4365104"/>
            <a:ext cx="288032" cy="216024"/>
          </a:xfrm>
          <a:prstGeom prst="upArrow">
            <a:avLst/>
          </a:prstGeom>
          <a:solidFill>
            <a:srgbClr val="00B0F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верх 15"/>
          <p:cNvSpPr/>
          <p:nvPr/>
        </p:nvSpPr>
        <p:spPr>
          <a:xfrm>
            <a:off x="7380312" y="5229200"/>
            <a:ext cx="288032" cy="216024"/>
          </a:xfrm>
          <a:prstGeom prst="upArrow">
            <a:avLst/>
          </a:prstGeom>
          <a:solidFill>
            <a:srgbClr val="00B0F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верх 16"/>
          <p:cNvSpPr/>
          <p:nvPr/>
        </p:nvSpPr>
        <p:spPr>
          <a:xfrm>
            <a:off x="7308304" y="2780928"/>
            <a:ext cx="288032" cy="216024"/>
          </a:xfrm>
          <a:prstGeom prst="upArrow">
            <a:avLst/>
          </a:prstGeom>
          <a:solidFill>
            <a:srgbClr val="00B0F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0867E-6 L 3.33333E-6 -0.4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10427 L 0.00018 0.228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0289E-6 L 0.00052 0.11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11445 L -0.00694 -0.235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0.00417 L -0.0026 0.36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505056" cy="126876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Організм людини – </a:t>
            </a:r>
            <a:r>
              <a:rPr lang="uk-UA" sz="3200" b="1" dirty="0" smtClean="0">
                <a:solidFill>
                  <a:srgbClr val="0070C0"/>
                </a:solidFill>
                <a:latin typeface="Comic Sans MS" pitchFamily="66" charset="0"/>
              </a:rPr>
              <a:t>цілісна відкрита саморегульована та відносно стійка система</a:t>
            </a:r>
            <a:endParaRPr lang="uk-UA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0872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Проаналізуйте чинники впливу на організм. Чому його називають відкритою системою?</a:t>
            </a:r>
            <a:endParaRPr lang="uk-UA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04856" cy="46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Ознаки організму людини як біологічної системи</a:t>
            </a:r>
            <a:endParaRPr lang="uk-UA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12961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Підтримання відносної сталості хімічного складу, будови, властивостей організму забезпечує  </a:t>
            </a:r>
            <a:r>
              <a:rPr lang="uk-UA" sz="4300" u="sng" dirty="0" smtClean="0">
                <a:solidFill>
                  <a:srgbClr val="FF0000"/>
                </a:solidFill>
                <a:latin typeface="Comic Sans MS" pitchFamily="66" charset="0"/>
              </a:rPr>
              <a:t>саморегуляція</a:t>
            </a:r>
            <a:endParaRPr lang="uk-UA" sz="43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816424" cy="39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Органи кровообігу: особливості, функції. Захворювання органів кровообі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037642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544522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Comic Sans MS" pitchFamily="66" charset="0"/>
              </a:rPr>
              <a:t>Гомеостаз</a:t>
            </a:r>
            <a:r>
              <a:rPr lang="uk-UA" sz="2400" dirty="0" smtClean="0">
                <a:solidFill>
                  <a:srgbClr val="0070C0"/>
                </a:solidFill>
                <a:latin typeface="Comic Sans MS" pitchFamily="66" charset="0"/>
              </a:rPr>
              <a:t> – сталість складу внутрішнього середовища організму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366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Біосоціальна природа людини</vt:lpstr>
      <vt:lpstr>Пригадайте ознаки живого</vt:lpstr>
      <vt:lpstr>Які особливості в будові ссавців вирізняють їх серед інших тварин?</vt:lpstr>
      <vt:lpstr>Що таке вид? (Знайдіть на ст. 5 підручника) Наведіть приклади видів</vt:lpstr>
      <vt:lpstr>Як класифікують тварин? Наведіть приклади таксонів</vt:lpstr>
      <vt:lpstr>Людина розумна – один біологічний вид, до якого належать різні раси  ( назвіть відомі вам раси)</vt:lpstr>
      <vt:lpstr>Структурна організація організму людини</vt:lpstr>
      <vt:lpstr>Організм людини – цілісна відкрита саморегульована та відносно стійка система</vt:lpstr>
      <vt:lpstr>Ознаки організму людини як біологічної системи</vt:lpstr>
      <vt:lpstr>Чи завжди ми знаходимось в однакових  умовах?</vt:lpstr>
      <vt:lpstr>Ознаки організму людини як біологічної системи</vt:lpstr>
      <vt:lpstr>Ознаки організму людини як біологічної системи</vt:lpstr>
      <vt:lpstr>Ознаки організму людини як біологічної системи</vt:lpstr>
      <vt:lpstr>Ознаки організму людини як біологічної системи</vt:lpstr>
      <vt:lpstr>Ознаки організму людини як біологічної системи</vt:lpstr>
      <vt:lpstr>Ознаки організму людини як біологічної системи</vt:lpstr>
      <vt:lpstr>Обгрунтуйте вислів: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Біосоціальна природа людини.  Науки, що вивчають людину. Методи дослідження організму людини</dc:title>
  <dc:creator>User</dc:creator>
  <cp:lastModifiedBy>User</cp:lastModifiedBy>
  <cp:revision>26</cp:revision>
  <dcterms:created xsi:type="dcterms:W3CDTF">2022-08-17T14:56:55Z</dcterms:created>
  <dcterms:modified xsi:type="dcterms:W3CDTF">2022-08-21T10:25:43Z</dcterms:modified>
</cp:coreProperties>
</file>