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Roboto" charset="1" panose="02000000000000000000"/>
      <p:regular r:id="rId14"/>
    </p:embeddedFont>
    <p:embeddedFont>
      <p:font typeface="Roboto Bold" charset="1" panose="02000000000000000000"/>
      <p:regular r:id="rId15"/>
    </p:embeddedFont>
    <p:embeddedFont>
      <p:font typeface="Lato Bold" charset="1" panose="020F0502020204030203"/>
      <p:regular r:id="rId16"/>
    </p:embeddedFont>
    <p:embeddedFont>
      <p:font typeface="Lato" charset="1" panose="020F0502020204030203"/>
      <p:regular r:id="rId17"/>
    </p:embeddedFont>
    <p:embeddedFont>
      <p:font typeface="Evolve Sans Bold" charset="1" panose="02000806000000020004"/>
      <p:regular r:id="rId18"/>
    </p:embeddedFont>
    <p:embeddedFont>
      <p:font typeface="Evolve Sans Medium" charset="1" panose="02000603000000020004"/>
      <p:regular r:id="rId19"/>
    </p:embeddedFont>
    <p:embeddedFont>
      <p:font typeface="Cuprum" charset="1" panose="00000500000000000000"/>
      <p:regular r:id="rId20"/>
    </p:embeddedFont>
    <p:embeddedFont>
      <p:font typeface="Cuprum Bold" charset="1" panose="00000800000000000000"/>
      <p:regular r:id="rId21"/>
    </p:embeddedFont>
    <p:embeddedFont>
      <p:font typeface="HK Grotesk Bold" charset="1" panose="0000080000000000000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11" Target="../media/image18.png" Type="http://schemas.openxmlformats.org/officeDocument/2006/relationships/image"/><Relationship Id="rId12" Target="../media/image19.png" Type="http://schemas.openxmlformats.org/officeDocument/2006/relationships/image"/><Relationship Id="rId13" Target="../media/image20.png" Type="http://schemas.openxmlformats.org/officeDocument/2006/relationships/image"/><Relationship Id="rId14" Target="../media/image21.png" Type="http://schemas.openxmlformats.org/officeDocument/2006/relationships/image"/><Relationship Id="rId15" Target="../media/image22.png" Type="http://schemas.openxmlformats.org/officeDocument/2006/relationships/image"/><Relationship Id="rId16" Target="../media/image23.png" Type="http://schemas.openxmlformats.org/officeDocument/2006/relationships/image"/><Relationship Id="rId17" Target="../media/image24.png" Type="http://schemas.openxmlformats.org/officeDocument/2006/relationships/image"/><Relationship Id="rId18" Target="../media/image25.png" Type="http://schemas.openxmlformats.org/officeDocument/2006/relationships/image"/><Relationship Id="rId19" Target="../media/image26.png" Type="http://schemas.openxmlformats.org/officeDocument/2006/relationships/image"/><Relationship Id="rId2" Target="../media/image9.png" Type="http://schemas.openxmlformats.org/officeDocument/2006/relationships/image"/><Relationship Id="rId20" Target="../media/image27.png" Type="http://schemas.openxmlformats.org/officeDocument/2006/relationships/image"/><Relationship Id="rId21" Target="../media/image28.png" Type="http://schemas.openxmlformats.org/officeDocument/2006/relationships/image"/><Relationship Id="rId22" Target="../media/image29.png" Type="http://schemas.openxmlformats.org/officeDocument/2006/relationships/image"/><Relationship Id="rId23" Target="../media/image30.png" Type="http://schemas.openxmlformats.org/officeDocument/2006/relationships/image"/><Relationship Id="rId24" Target="../media/image31.png" Type="http://schemas.openxmlformats.org/officeDocument/2006/relationships/image"/><Relationship Id="rId25" Target="../media/image32.png" Type="http://schemas.openxmlformats.org/officeDocument/2006/relationships/image"/><Relationship Id="rId3" Target="../media/image10.pn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Relationship Id="rId6" Target="../media/image13.png" Type="http://schemas.openxmlformats.org/officeDocument/2006/relationships/image"/><Relationship Id="rId7" Target="../media/image14.png" Type="http://schemas.openxmlformats.org/officeDocument/2006/relationships/image"/><Relationship Id="rId8" Target="../media/image15.png" Type="http://schemas.openxmlformats.org/officeDocument/2006/relationships/image"/><Relationship Id="rId9" Target="../media/image1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1.png" Type="http://schemas.openxmlformats.org/officeDocument/2006/relationships/image"/><Relationship Id="rId11" Target="../media/image42.png" Type="http://schemas.openxmlformats.org/officeDocument/2006/relationships/image"/><Relationship Id="rId12" Target="../media/image43.png" Type="http://schemas.openxmlformats.org/officeDocument/2006/relationships/image"/><Relationship Id="rId13" Target="../media/image44.png" Type="http://schemas.openxmlformats.org/officeDocument/2006/relationships/image"/><Relationship Id="rId14" Target="../media/image45.png" Type="http://schemas.openxmlformats.org/officeDocument/2006/relationships/image"/><Relationship Id="rId15" Target="../media/image46.png" Type="http://schemas.openxmlformats.org/officeDocument/2006/relationships/image"/><Relationship Id="rId16" Target="../media/image47.png" Type="http://schemas.openxmlformats.org/officeDocument/2006/relationships/image"/><Relationship Id="rId17" Target="../media/image48.png" Type="http://schemas.openxmlformats.org/officeDocument/2006/relationships/image"/><Relationship Id="rId18" Target="../media/image49.png" Type="http://schemas.openxmlformats.org/officeDocument/2006/relationships/image"/><Relationship Id="rId19" Target="../media/image50.png" Type="http://schemas.openxmlformats.org/officeDocument/2006/relationships/image"/><Relationship Id="rId2" Target="../media/image33.png" Type="http://schemas.openxmlformats.org/officeDocument/2006/relationships/image"/><Relationship Id="rId20" Target="../media/image51.png" Type="http://schemas.openxmlformats.org/officeDocument/2006/relationships/image"/><Relationship Id="rId3" Target="../media/image34.png" Type="http://schemas.openxmlformats.org/officeDocument/2006/relationships/image"/><Relationship Id="rId4" Target="../media/image35.png" Type="http://schemas.openxmlformats.org/officeDocument/2006/relationships/image"/><Relationship Id="rId5" Target="../media/image36.png" Type="http://schemas.openxmlformats.org/officeDocument/2006/relationships/image"/><Relationship Id="rId6" Target="../media/image37.png" Type="http://schemas.openxmlformats.org/officeDocument/2006/relationships/image"/><Relationship Id="rId7" Target="../media/image38.png" Type="http://schemas.openxmlformats.org/officeDocument/2006/relationships/image"/><Relationship Id="rId8" Target="../media/image39.png" Type="http://schemas.openxmlformats.org/officeDocument/2006/relationships/image"/><Relationship Id="rId9" Target="../media/image40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0.png" Type="http://schemas.openxmlformats.org/officeDocument/2006/relationships/image"/><Relationship Id="rId11" Target="../media/image61.png" Type="http://schemas.openxmlformats.org/officeDocument/2006/relationships/image"/><Relationship Id="rId12" Target="../media/image62.png" Type="http://schemas.openxmlformats.org/officeDocument/2006/relationships/image"/><Relationship Id="rId13" Target="../media/image63.png" Type="http://schemas.openxmlformats.org/officeDocument/2006/relationships/image"/><Relationship Id="rId14" Target="../media/image64.png" Type="http://schemas.openxmlformats.org/officeDocument/2006/relationships/image"/><Relationship Id="rId15" Target="../media/image65.png" Type="http://schemas.openxmlformats.org/officeDocument/2006/relationships/image"/><Relationship Id="rId16" Target="../media/image66.png" Type="http://schemas.openxmlformats.org/officeDocument/2006/relationships/image"/><Relationship Id="rId17" Target="../media/image67.png" Type="http://schemas.openxmlformats.org/officeDocument/2006/relationships/image"/><Relationship Id="rId18" Target="../media/image68.png" Type="http://schemas.openxmlformats.org/officeDocument/2006/relationships/image"/><Relationship Id="rId19" Target="../media/image69.png" Type="http://schemas.openxmlformats.org/officeDocument/2006/relationships/image"/><Relationship Id="rId2" Target="../media/image52.png" Type="http://schemas.openxmlformats.org/officeDocument/2006/relationships/image"/><Relationship Id="rId20" Target="../media/image70.png" Type="http://schemas.openxmlformats.org/officeDocument/2006/relationships/image"/><Relationship Id="rId21" Target="../media/image71.png" Type="http://schemas.openxmlformats.org/officeDocument/2006/relationships/image"/><Relationship Id="rId22" Target="../media/image72.png" Type="http://schemas.openxmlformats.org/officeDocument/2006/relationships/image"/><Relationship Id="rId23" Target="../media/image73.png" Type="http://schemas.openxmlformats.org/officeDocument/2006/relationships/image"/><Relationship Id="rId24" Target="../media/image74.png" Type="http://schemas.openxmlformats.org/officeDocument/2006/relationships/image"/><Relationship Id="rId3" Target="../media/image53.png" Type="http://schemas.openxmlformats.org/officeDocument/2006/relationships/image"/><Relationship Id="rId4" Target="../media/image54.png" Type="http://schemas.openxmlformats.org/officeDocument/2006/relationships/image"/><Relationship Id="rId5" Target="../media/image55.png" Type="http://schemas.openxmlformats.org/officeDocument/2006/relationships/image"/><Relationship Id="rId6" Target="../media/image56.png" Type="http://schemas.openxmlformats.org/officeDocument/2006/relationships/image"/><Relationship Id="rId7" Target="../media/image57.png" Type="http://schemas.openxmlformats.org/officeDocument/2006/relationships/image"/><Relationship Id="rId8" Target="../media/image58.png" Type="http://schemas.openxmlformats.org/officeDocument/2006/relationships/image"/><Relationship Id="rId9" Target="../media/image5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4.png" Type="http://schemas.openxmlformats.org/officeDocument/2006/relationships/image"/><Relationship Id="rId11" Target="../media/image85.png" Type="http://schemas.openxmlformats.org/officeDocument/2006/relationships/image"/><Relationship Id="rId12" Target="../media/image86.png" Type="http://schemas.openxmlformats.org/officeDocument/2006/relationships/image"/><Relationship Id="rId13" Target="../media/image87.png" Type="http://schemas.openxmlformats.org/officeDocument/2006/relationships/image"/><Relationship Id="rId14" Target="../media/image88.png" Type="http://schemas.openxmlformats.org/officeDocument/2006/relationships/image"/><Relationship Id="rId15" Target="../media/image89.png" Type="http://schemas.openxmlformats.org/officeDocument/2006/relationships/image"/><Relationship Id="rId16" Target="../media/image90.png" Type="http://schemas.openxmlformats.org/officeDocument/2006/relationships/image"/><Relationship Id="rId17" Target="../media/image91.png" Type="http://schemas.openxmlformats.org/officeDocument/2006/relationships/image"/><Relationship Id="rId18" Target="../media/image92.png" Type="http://schemas.openxmlformats.org/officeDocument/2006/relationships/image"/><Relationship Id="rId19" Target="../media/image93.png" Type="http://schemas.openxmlformats.org/officeDocument/2006/relationships/image"/><Relationship Id="rId2" Target="../media/image76.png" Type="http://schemas.openxmlformats.org/officeDocument/2006/relationships/image"/><Relationship Id="rId20" Target="../media/image94.png" Type="http://schemas.openxmlformats.org/officeDocument/2006/relationships/image"/><Relationship Id="rId21" Target="../media/image95.png" Type="http://schemas.openxmlformats.org/officeDocument/2006/relationships/image"/><Relationship Id="rId22" Target="../media/image96.png" Type="http://schemas.openxmlformats.org/officeDocument/2006/relationships/image"/><Relationship Id="rId3" Target="../media/image77.png" Type="http://schemas.openxmlformats.org/officeDocument/2006/relationships/image"/><Relationship Id="rId4" Target="../media/image78.png" Type="http://schemas.openxmlformats.org/officeDocument/2006/relationships/image"/><Relationship Id="rId5" Target="../media/image79.png" Type="http://schemas.openxmlformats.org/officeDocument/2006/relationships/image"/><Relationship Id="rId6" Target="../media/image80.png" Type="http://schemas.openxmlformats.org/officeDocument/2006/relationships/image"/><Relationship Id="rId7" Target="../media/image81.png" Type="http://schemas.openxmlformats.org/officeDocument/2006/relationships/image"/><Relationship Id="rId8" Target="../media/image82.png" Type="http://schemas.openxmlformats.org/officeDocument/2006/relationships/image"/><Relationship Id="rId9" Target="../media/image8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5.png" Type="http://schemas.openxmlformats.org/officeDocument/2006/relationships/image"/><Relationship Id="rId11" Target="../media/image106.png" Type="http://schemas.openxmlformats.org/officeDocument/2006/relationships/image"/><Relationship Id="rId12" Target="../media/image107.png" Type="http://schemas.openxmlformats.org/officeDocument/2006/relationships/image"/><Relationship Id="rId13" Target="../media/image108.png" Type="http://schemas.openxmlformats.org/officeDocument/2006/relationships/image"/><Relationship Id="rId14" Target="../media/image109.png" Type="http://schemas.openxmlformats.org/officeDocument/2006/relationships/image"/><Relationship Id="rId15" Target="../media/image110.png" Type="http://schemas.openxmlformats.org/officeDocument/2006/relationships/image"/><Relationship Id="rId16" Target="../media/image111.png" Type="http://schemas.openxmlformats.org/officeDocument/2006/relationships/image"/><Relationship Id="rId17" Target="../media/image112.png" Type="http://schemas.openxmlformats.org/officeDocument/2006/relationships/image"/><Relationship Id="rId18" Target="../media/image113.png" Type="http://schemas.openxmlformats.org/officeDocument/2006/relationships/image"/><Relationship Id="rId19" Target="../media/image114.png" Type="http://schemas.openxmlformats.org/officeDocument/2006/relationships/image"/><Relationship Id="rId2" Target="../media/image97.png" Type="http://schemas.openxmlformats.org/officeDocument/2006/relationships/image"/><Relationship Id="rId20" Target="../media/image115.png" Type="http://schemas.openxmlformats.org/officeDocument/2006/relationships/image"/><Relationship Id="rId21" Target="../media/image116.png" Type="http://schemas.openxmlformats.org/officeDocument/2006/relationships/image"/><Relationship Id="rId3" Target="../media/image98.png" Type="http://schemas.openxmlformats.org/officeDocument/2006/relationships/image"/><Relationship Id="rId4" Target="../media/image99.png" Type="http://schemas.openxmlformats.org/officeDocument/2006/relationships/image"/><Relationship Id="rId5" Target="../media/image100.png" Type="http://schemas.openxmlformats.org/officeDocument/2006/relationships/image"/><Relationship Id="rId6" Target="../media/image101.png" Type="http://schemas.openxmlformats.org/officeDocument/2006/relationships/image"/><Relationship Id="rId7" Target="../media/image102.png" Type="http://schemas.openxmlformats.org/officeDocument/2006/relationships/image"/><Relationship Id="rId8" Target="../media/image103.png" Type="http://schemas.openxmlformats.org/officeDocument/2006/relationships/image"/><Relationship Id="rId9" Target="../media/image10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5.png" Type="http://schemas.openxmlformats.org/officeDocument/2006/relationships/image"/><Relationship Id="rId11" Target="../media/image126.png" Type="http://schemas.openxmlformats.org/officeDocument/2006/relationships/image"/><Relationship Id="rId12" Target="../media/image127.png" Type="http://schemas.openxmlformats.org/officeDocument/2006/relationships/image"/><Relationship Id="rId13" Target="../media/image128.png" Type="http://schemas.openxmlformats.org/officeDocument/2006/relationships/image"/><Relationship Id="rId14" Target="../media/image129.png" Type="http://schemas.openxmlformats.org/officeDocument/2006/relationships/image"/><Relationship Id="rId15" Target="../media/image130.png" Type="http://schemas.openxmlformats.org/officeDocument/2006/relationships/image"/><Relationship Id="rId16" Target="../media/image131.png" Type="http://schemas.openxmlformats.org/officeDocument/2006/relationships/image"/><Relationship Id="rId17" Target="../media/image132.png" Type="http://schemas.openxmlformats.org/officeDocument/2006/relationships/image"/><Relationship Id="rId18" Target="../media/image133.png" Type="http://schemas.openxmlformats.org/officeDocument/2006/relationships/image"/><Relationship Id="rId19" Target="../media/image134.png" Type="http://schemas.openxmlformats.org/officeDocument/2006/relationships/image"/><Relationship Id="rId2" Target="../media/image117.png" Type="http://schemas.openxmlformats.org/officeDocument/2006/relationships/image"/><Relationship Id="rId20" Target="../media/image135.png" Type="http://schemas.openxmlformats.org/officeDocument/2006/relationships/image"/><Relationship Id="rId3" Target="../media/image118.png" Type="http://schemas.openxmlformats.org/officeDocument/2006/relationships/image"/><Relationship Id="rId4" Target="../media/image119.png" Type="http://schemas.openxmlformats.org/officeDocument/2006/relationships/image"/><Relationship Id="rId5" Target="../media/image120.png" Type="http://schemas.openxmlformats.org/officeDocument/2006/relationships/image"/><Relationship Id="rId6" Target="../media/image121.png" Type="http://schemas.openxmlformats.org/officeDocument/2006/relationships/image"/><Relationship Id="rId7" Target="../media/image122.png" Type="http://schemas.openxmlformats.org/officeDocument/2006/relationships/image"/><Relationship Id="rId8" Target="../media/image123.png" Type="http://schemas.openxmlformats.org/officeDocument/2006/relationships/image"/><Relationship Id="rId9" Target="../media/image12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584028" y="1185416"/>
            <a:ext cx="4058543" cy="200918"/>
          </a:xfrm>
          <a:custGeom>
            <a:avLst/>
            <a:gdLst/>
            <a:ahLst/>
            <a:cxnLst/>
            <a:rect r="r" b="b" t="t" l="l"/>
            <a:pathLst>
              <a:path h="200918" w="4058543">
                <a:moveTo>
                  <a:pt x="0" y="0"/>
                </a:moveTo>
                <a:lnTo>
                  <a:pt x="4058543" y="0"/>
                </a:lnTo>
                <a:lnTo>
                  <a:pt x="4058543" y="200918"/>
                </a:lnTo>
                <a:lnTo>
                  <a:pt x="0" y="2009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952869" y="842883"/>
            <a:ext cx="4011930" cy="6356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25"/>
              </a:lnSpc>
            </a:pPr>
            <a:r>
              <a:rPr lang="en-US" sz="366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Практична робота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1072812" y="1185416"/>
            <a:ext cx="2702347" cy="200918"/>
          </a:xfrm>
          <a:custGeom>
            <a:avLst/>
            <a:gdLst/>
            <a:ahLst/>
            <a:cxnLst/>
            <a:rect r="r" b="b" t="t" l="l"/>
            <a:pathLst>
              <a:path h="200918" w="2702347">
                <a:moveTo>
                  <a:pt x="0" y="0"/>
                </a:moveTo>
                <a:lnTo>
                  <a:pt x="2702347" y="0"/>
                </a:lnTo>
                <a:lnTo>
                  <a:pt x="2702347" y="200918"/>
                </a:lnTo>
                <a:lnTo>
                  <a:pt x="0" y="2009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574241" y="783580"/>
            <a:ext cx="2129730" cy="1989088"/>
          </a:xfrm>
          <a:custGeom>
            <a:avLst/>
            <a:gdLst/>
            <a:ahLst/>
            <a:cxnLst/>
            <a:rect r="r" b="b" t="t" l="l"/>
            <a:pathLst>
              <a:path h="1989088" w="2129730">
                <a:moveTo>
                  <a:pt x="0" y="0"/>
                </a:moveTo>
                <a:lnTo>
                  <a:pt x="2129731" y="0"/>
                </a:lnTo>
                <a:lnTo>
                  <a:pt x="2129731" y="1989088"/>
                </a:lnTo>
                <a:lnTo>
                  <a:pt x="0" y="19890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811012" y="1872673"/>
            <a:ext cx="6665976" cy="15280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60"/>
              </a:lnSpc>
            </a:pPr>
            <a:r>
              <a:rPr lang="en-US" sz="5418" b="true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Оцінювання джерел </a:t>
            </a:r>
          </a:p>
          <a:p>
            <a:pPr algn="l">
              <a:lnSpc>
                <a:spcPts val="5960"/>
              </a:lnSpc>
            </a:pPr>
            <a:r>
              <a:rPr lang="en-US" sz="5418" b="true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наукової інформації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4121051" y="3556248"/>
            <a:ext cx="10045898" cy="210964"/>
          </a:xfrm>
          <a:custGeom>
            <a:avLst/>
            <a:gdLst/>
            <a:ahLst/>
            <a:cxnLst/>
            <a:rect r="r" b="b" t="t" l="l"/>
            <a:pathLst>
              <a:path h="210964" w="10045898">
                <a:moveTo>
                  <a:pt x="0" y="0"/>
                </a:moveTo>
                <a:lnTo>
                  <a:pt x="10045898" y="0"/>
                </a:lnTo>
                <a:lnTo>
                  <a:pt x="10045898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474523" y="3960426"/>
            <a:ext cx="4690872" cy="478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9"/>
              </a:lnSpc>
            </a:pPr>
            <a:r>
              <a:rPr lang="en-US" sz="2763" b="true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Предмет: </a:t>
            </a:r>
            <a:r>
              <a:rPr lang="en-US" sz="276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Природничі науки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048434" y="4542999"/>
            <a:ext cx="1419606" cy="497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1"/>
              </a:lnSpc>
            </a:pPr>
            <a:r>
              <a:rPr lang="en-US" sz="2801" b="true">
                <a:solidFill>
                  <a:srgbClr val="A1E0FF"/>
                </a:solidFill>
                <a:latin typeface="Roboto Bold"/>
                <a:ea typeface="Roboto Bold"/>
                <a:cs typeface="Roboto Bold"/>
                <a:sym typeface="Roboto Bold"/>
              </a:rPr>
              <a:t>Клас: 10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3357562" y="6127998"/>
            <a:ext cx="6750844" cy="3174504"/>
          </a:xfrm>
          <a:custGeom>
            <a:avLst/>
            <a:gdLst/>
            <a:ahLst/>
            <a:cxnLst/>
            <a:rect r="r" b="b" t="t" l="l"/>
            <a:pathLst>
              <a:path h="3174504" w="6750844">
                <a:moveTo>
                  <a:pt x="0" y="0"/>
                </a:moveTo>
                <a:lnTo>
                  <a:pt x="6750844" y="0"/>
                </a:lnTo>
                <a:lnTo>
                  <a:pt x="6750844" y="3174504"/>
                </a:lnTo>
                <a:lnTo>
                  <a:pt x="0" y="317450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703713" y="6720706"/>
            <a:ext cx="2903265" cy="2380878"/>
          </a:xfrm>
          <a:custGeom>
            <a:avLst/>
            <a:gdLst/>
            <a:ahLst/>
            <a:cxnLst/>
            <a:rect r="r" b="b" t="t" l="l"/>
            <a:pathLst>
              <a:path h="2380878" w="2903265">
                <a:moveTo>
                  <a:pt x="0" y="0"/>
                </a:moveTo>
                <a:lnTo>
                  <a:pt x="2903265" y="0"/>
                </a:lnTo>
                <a:lnTo>
                  <a:pt x="2903265" y="2380878"/>
                </a:lnTo>
                <a:lnTo>
                  <a:pt x="0" y="238087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334872" y="5334372"/>
            <a:ext cx="4631159" cy="3375422"/>
          </a:xfrm>
          <a:custGeom>
            <a:avLst/>
            <a:gdLst/>
            <a:ahLst/>
            <a:cxnLst/>
            <a:rect r="r" b="b" t="t" l="l"/>
            <a:pathLst>
              <a:path h="3375422" w="4631159">
                <a:moveTo>
                  <a:pt x="0" y="0"/>
                </a:moveTo>
                <a:lnTo>
                  <a:pt x="4631159" y="0"/>
                </a:lnTo>
                <a:lnTo>
                  <a:pt x="4631159" y="3375422"/>
                </a:lnTo>
                <a:lnTo>
                  <a:pt x="0" y="337542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91790"/>
            <a:ext cx="2286000" cy="1587252"/>
          </a:xfrm>
          <a:custGeom>
            <a:avLst/>
            <a:gdLst/>
            <a:ahLst/>
            <a:cxnLst/>
            <a:rect r="r" b="b" t="t" l="l"/>
            <a:pathLst>
              <a:path h="1587252" w="2286000">
                <a:moveTo>
                  <a:pt x="0" y="0"/>
                </a:moveTo>
                <a:lnTo>
                  <a:pt x="2286000" y="0"/>
                </a:lnTo>
                <a:lnTo>
                  <a:pt x="2286000" y="1587252"/>
                </a:lnTo>
                <a:lnTo>
                  <a:pt x="0" y="15872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259" r="0" b="-925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763875" y="0"/>
            <a:ext cx="928688" cy="1195462"/>
          </a:xfrm>
          <a:custGeom>
            <a:avLst/>
            <a:gdLst/>
            <a:ahLst/>
            <a:cxnLst/>
            <a:rect r="r" b="b" t="t" l="l"/>
            <a:pathLst>
              <a:path h="1195462" w="928688">
                <a:moveTo>
                  <a:pt x="0" y="0"/>
                </a:moveTo>
                <a:lnTo>
                  <a:pt x="928687" y="0"/>
                </a:lnTo>
                <a:lnTo>
                  <a:pt x="928687" y="1195462"/>
                </a:lnTo>
                <a:lnTo>
                  <a:pt x="0" y="11954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9259" r="0" b="-9259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228219" y="391790"/>
            <a:ext cx="2059781" cy="1195462"/>
          </a:xfrm>
          <a:custGeom>
            <a:avLst/>
            <a:gdLst/>
            <a:ahLst/>
            <a:cxnLst/>
            <a:rect r="r" b="b" t="t" l="l"/>
            <a:pathLst>
              <a:path h="1195462" w="2059781">
                <a:moveTo>
                  <a:pt x="0" y="0"/>
                </a:moveTo>
                <a:lnTo>
                  <a:pt x="2059781" y="0"/>
                </a:lnTo>
                <a:lnTo>
                  <a:pt x="2059781" y="1195462"/>
                </a:lnTo>
                <a:lnTo>
                  <a:pt x="0" y="11954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9259" r="0" b="-9259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454438" y="1577206"/>
            <a:ext cx="928688" cy="803672"/>
          </a:xfrm>
          <a:custGeom>
            <a:avLst/>
            <a:gdLst/>
            <a:ahLst/>
            <a:cxnLst/>
            <a:rect r="r" b="b" t="t" l="l"/>
            <a:pathLst>
              <a:path h="803672" w="928688">
                <a:moveTo>
                  <a:pt x="0" y="0"/>
                </a:moveTo>
                <a:lnTo>
                  <a:pt x="928687" y="0"/>
                </a:lnTo>
                <a:lnTo>
                  <a:pt x="928687" y="803672"/>
                </a:lnTo>
                <a:lnTo>
                  <a:pt x="0" y="80367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9259" r="0" b="-925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228219" y="4540746"/>
            <a:ext cx="1381125" cy="803672"/>
          </a:xfrm>
          <a:custGeom>
            <a:avLst/>
            <a:gdLst/>
            <a:ahLst/>
            <a:cxnLst/>
            <a:rect r="r" b="b" t="t" l="l"/>
            <a:pathLst>
              <a:path h="803672" w="1381125">
                <a:moveTo>
                  <a:pt x="0" y="0"/>
                </a:moveTo>
                <a:lnTo>
                  <a:pt x="1381125" y="0"/>
                </a:lnTo>
                <a:lnTo>
                  <a:pt x="1381125" y="803672"/>
                </a:lnTo>
                <a:lnTo>
                  <a:pt x="0" y="80367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9259" r="0" b="-9259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0" y="5535290"/>
            <a:ext cx="1381125" cy="1195462"/>
          </a:xfrm>
          <a:custGeom>
            <a:avLst/>
            <a:gdLst/>
            <a:ahLst/>
            <a:cxnLst/>
            <a:rect r="r" b="b" t="t" l="l"/>
            <a:pathLst>
              <a:path h="1195462" w="1381125">
                <a:moveTo>
                  <a:pt x="0" y="0"/>
                </a:moveTo>
                <a:lnTo>
                  <a:pt x="1381125" y="0"/>
                </a:lnTo>
                <a:lnTo>
                  <a:pt x="1381125" y="1195462"/>
                </a:lnTo>
                <a:lnTo>
                  <a:pt x="0" y="11954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9259" r="0" b="-9259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6527676"/>
            <a:ext cx="17383125" cy="3174504"/>
          </a:xfrm>
          <a:custGeom>
            <a:avLst/>
            <a:gdLst/>
            <a:ahLst/>
            <a:cxnLst/>
            <a:rect r="r" b="b" t="t" l="l"/>
            <a:pathLst>
              <a:path h="3174504" w="17383125">
                <a:moveTo>
                  <a:pt x="0" y="0"/>
                </a:moveTo>
                <a:lnTo>
                  <a:pt x="17383125" y="0"/>
                </a:lnTo>
                <a:lnTo>
                  <a:pt x="17383125" y="3174504"/>
                </a:lnTo>
                <a:lnTo>
                  <a:pt x="0" y="31745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9259" r="0" b="-9259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047875" y="1185416"/>
            <a:ext cx="5274469" cy="200918"/>
          </a:xfrm>
          <a:custGeom>
            <a:avLst/>
            <a:gdLst/>
            <a:ahLst/>
            <a:cxnLst/>
            <a:rect r="r" b="b" t="t" l="l"/>
            <a:pathLst>
              <a:path h="200918" w="5274469">
                <a:moveTo>
                  <a:pt x="0" y="0"/>
                </a:moveTo>
                <a:lnTo>
                  <a:pt x="5274469" y="0"/>
                </a:lnTo>
                <a:lnTo>
                  <a:pt x="5274469" y="200918"/>
                </a:lnTo>
                <a:lnTo>
                  <a:pt x="0" y="20091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9259" r="0" b="-9259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739438" y="1185416"/>
            <a:ext cx="5500688" cy="200918"/>
          </a:xfrm>
          <a:custGeom>
            <a:avLst/>
            <a:gdLst/>
            <a:ahLst/>
            <a:cxnLst/>
            <a:rect r="r" b="b" t="t" l="l"/>
            <a:pathLst>
              <a:path h="200918" w="5500688">
                <a:moveTo>
                  <a:pt x="0" y="0"/>
                </a:moveTo>
                <a:lnTo>
                  <a:pt x="5500687" y="0"/>
                </a:lnTo>
                <a:lnTo>
                  <a:pt x="5500687" y="200918"/>
                </a:lnTo>
                <a:lnTo>
                  <a:pt x="0" y="20091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-9259" r="0" b="-9259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7589520" y="393974"/>
            <a:ext cx="2779776" cy="1271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07"/>
              </a:lnSpc>
            </a:pPr>
            <a:r>
              <a:rPr lang="en-US" sz="7362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Мета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657600" y="1948842"/>
            <a:ext cx="9674352" cy="4796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17"/>
              </a:lnSpc>
            </a:pPr>
            <a:r>
              <a:rPr lang="en-US" sz="2726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Після виконання практичної роботи ви навчитеся: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2964656" y="2370832"/>
            <a:ext cx="10751344" cy="200918"/>
          </a:xfrm>
          <a:custGeom>
            <a:avLst/>
            <a:gdLst/>
            <a:ahLst/>
            <a:cxnLst/>
            <a:rect r="r" b="b" t="t" l="l"/>
            <a:pathLst>
              <a:path h="200918" w="10751344">
                <a:moveTo>
                  <a:pt x="0" y="0"/>
                </a:moveTo>
                <a:lnTo>
                  <a:pt x="10751344" y="0"/>
                </a:lnTo>
                <a:lnTo>
                  <a:pt x="10751344" y="200918"/>
                </a:lnTo>
                <a:lnTo>
                  <a:pt x="0" y="20091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9259" r="0" b="-9259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190875" y="2571750"/>
            <a:ext cx="1845469" cy="1195462"/>
          </a:xfrm>
          <a:custGeom>
            <a:avLst/>
            <a:gdLst/>
            <a:ahLst/>
            <a:cxnLst/>
            <a:rect r="r" b="b" t="t" l="l"/>
            <a:pathLst>
              <a:path h="1195462" w="1845469">
                <a:moveTo>
                  <a:pt x="0" y="0"/>
                </a:moveTo>
                <a:lnTo>
                  <a:pt x="1845469" y="0"/>
                </a:lnTo>
                <a:lnTo>
                  <a:pt x="1845469" y="1195462"/>
                </a:lnTo>
                <a:lnTo>
                  <a:pt x="0" y="119546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-9259" r="0" b="-9259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4992624" y="2895246"/>
            <a:ext cx="5230368" cy="4796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17"/>
              </a:lnSpc>
            </a:pPr>
            <a:r>
              <a:rPr lang="en-US" sz="2726">
                <a:solidFill>
                  <a:srgbClr val="004AAD"/>
                </a:solidFill>
                <a:latin typeface="Lato"/>
                <a:ea typeface="Lato"/>
                <a:cs typeface="Lato"/>
                <a:sym typeface="Lato"/>
              </a:rPr>
              <a:t>визначати </a:t>
            </a:r>
            <a:r>
              <a:rPr lang="en-US" sz="2726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автора </a:t>
            </a:r>
            <a:r>
              <a:rPr lang="en-US" sz="2726">
                <a:solidFill>
                  <a:srgbClr val="004AAD"/>
                </a:solidFill>
                <a:latin typeface="Lato"/>
                <a:ea typeface="Lato"/>
                <a:cs typeface="Lato"/>
                <a:sym typeface="Lato"/>
              </a:rPr>
              <a:t>джерела;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3190875" y="3556248"/>
            <a:ext cx="8239125" cy="210964"/>
          </a:xfrm>
          <a:custGeom>
            <a:avLst/>
            <a:gdLst/>
            <a:ahLst/>
            <a:cxnLst/>
            <a:rect r="r" b="b" t="t" l="l"/>
            <a:pathLst>
              <a:path h="210964" w="8239125">
                <a:moveTo>
                  <a:pt x="0" y="0"/>
                </a:moveTo>
                <a:lnTo>
                  <a:pt x="8239125" y="0"/>
                </a:lnTo>
                <a:lnTo>
                  <a:pt x="8239125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-9259" r="0" b="-9259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3190875" y="3757166"/>
            <a:ext cx="1845469" cy="1195462"/>
          </a:xfrm>
          <a:custGeom>
            <a:avLst/>
            <a:gdLst/>
            <a:ahLst/>
            <a:cxnLst/>
            <a:rect r="r" b="b" t="t" l="l"/>
            <a:pathLst>
              <a:path h="1195462" w="1845469">
                <a:moveTo>
                  <a:pt x="0" y="0"/>
                </a:moveTo>
                <a:lnTo>
                  <a:pt x="1845469" y="0"/>
                </a:lnTo>
                <a:lnTo>
                  <a:pt x="1845469" y="1195462"/>
                </a:lnTo>
                <a:lnTo>
                  <a:pt x="0" y="119546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-9259" r="0" b="-9259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4992624" y="4003815"/>
            <a:ext cx="5413248" cy="452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60"/>
              </a:lnSpc>
            </a:pPr>
            <a:r>
              <a:rPr lang="en-US" sz="2614">
                <a:solidFill>
                  <a:srgbClr val="004AAD"/>
                </a:solidFill>
                <a:latin typeface="Lato"/>
                <a:ea typeface="Lato"/>
                <a:cs typeface="Lato"/>
                <a:sym typeface="Lato"/>
              </a:rPr>
              <a:t>встановлювати </a:t>
            </a:r>
            <a:r>
              <a:rPr lang="en-US" sz="2614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тип джерела;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2964656" y="4741664"/>
            <a:ext cx="8703469" cy="210964"/>
          </a:xfrm>
          <a:custGeom>
            <a:avLst/>
            <a:gdLst/>
            <a:ahLst/>
            <a:cxnLst/>
            <a:rect r="r" b="b" t="t" l="l"/>
            <a:pathLst>
              <a:path h="210964" w="8703469">
                <a:moveTo>
                  <a:pt x="0" y="0"/>
                </a:moveTo>
                <a:lnTo>
                  <a:pt x="8703469" y="0"/>
                </a:lnTo>
                <a:lnTo>
                  <a:pt x="8703469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-9259" r="0" b="-9259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2964656" y="4741664"/>
            <a:ext cx="2071688" cy="1195462"/>
          </a:xfrm>
          <a:custGeom>
            <a:avLst/>
            <a:gdLst/>
            <a:ahLst/>
            <a:cxnLst/>
            <a:rect r="r" b="b" t="t" l="l"/>
            <a:pathLst>
              <a:path h="1195462" w="2071688">
                <a:moveTo>
                  <a:pt x="0" y="0"/>
                </a:moveTo>
                <a:lnTo>
                  <a:pt x="2071688" y="0"/>
                </a:lnTo>
                <a:lnTo>
                  <a:pt x="2071688" y="1195462"/>
                </a:lnTo>
                <a:lnTo>
                  <a:pt x="0" y="119546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-9259" r="0" b="-9259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4992624" y="5094237"/>
            <a:ext cx="4974336" cy="452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60"/>
              </a:lnSpc>
            </a:pPr>
            <a:r>
              <a:rPr lang="en-US" sz="2614">
                <a:solidFill>
                  <a:srgbClr val="004AAD"/>
                </a:solidFill>
                <a:latin typeface="Lato"/>
                <a:ea typeface="Lato"/>
                <a:cs typeface="Lato"/>
                <a:sym typeface="Lato"/>
              </a:rPr>
              <a:t>знаходити </a:t>
            </a:r>
            <a:r>
              <a:rPr lang="en-US" sz="2614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дату публікації;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2738438" y="5736208"/>
            <a:ext cx="9155906" cy="200918"/>
          </a:xfrm>
          <a:custGeom>
            <a:avLst/>
            <a:gdLst/>
            <a:ahLst/>
            <a:cxnLst/>
            <a:rect r="r" b="b" t="t" l="l"/>
            <a:pathLst>
              <a:path h="200918" w="9155906">
                <a:moveTo>
                  <a:pt x="0" y="0"/>
                </a:moveTo>
                <a:lnTo>
                  <a:pt x="9155906" y="0"/>
                </a:lnTo>
                <a:lnTo>
                  <a:pt x="9155906" y="200918"/>
                </a:lnTo>
                <a:lnTo>
                  <a:pt x="0" y="20091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-9259" r="0" b="-9259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2964656" y="5927080"/>
            <a:ext cx="2297906" cy="1195462"/>
          </a:xfrm>
          <a:custGeom>
            <a:avLst/>
            <a:gdLst/>
            <a:ahLst/>
            <a:cxnLst/>
            <a:rect r="r" b="b" t="t" l="l"/>
            <a:pathLst>
              <a:path h="1195462" w="2297906">
                <a:moveTo>
                  <a:pt x="0" y="0"/>
                </a:moveTo>
                <a:lnTo>
                  <a:pt x="2297906" y="0"/>
                </a:lnTo>
                <a:lnTo>
                  <a:pt x="2297906" y="1195462"/>
                </a:lnTo>
                <a:lnTo>
                  <a:pt x="0" y="1195462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-9259" r="0" b="-9259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4992624" y="6180586"/>
            <a:ext cx="6912864" cy="461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64"/>
              </a:lnSpc>
            </a:pPr>
            <a:r>
              <a:rPr lang="en-US" sz="2689">
                <a:solidFill>
                  <a:srgbClr val="004AAD"/>
                </a:solidFill>
                <a:latin typeface="Lato"/>
                <a:ea typeface="Lato"/>
                <a:cs typeface="Lato"/>
                <a:sym typeface="Lato"/>
              </a:rPr>
              <a:t>оцінювати </a:t>
            </a:r>
            <a:r>
              <a:rPr lang="en-US" sz="2689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достовірність інформації;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2512219" y="6921624"/>
            <a:ext cx="11203781" cy="200918"/>
          </a:xfrm>
          <a:custGeom>
            <a:avLst/>
            <a:gdLst/>
            <a:ahLst/>
            <a:cxnLst/>
            <a:rect r="r" b="b" t="t" l="l"/>
            <a:pathLst>
              <a:path h="200918" w="11203781">
                <a:moveTo>
                  <a:pt x="0" y="0"/>
                </a:moveTo>
                <a:lnTo>
                  <a:pt x="11203781" y="0"/>
                </a:lnTo>
                <a:lnTo>
                  <a:pt x="11203781" y="200918"/>
                </a:lnTo>
                <a:lnTo>
                  <a:pt x="0" y="20091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-9259" r="0" b="-9259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2738438" y="6921624"/>
            <a:ext cx="2297906" cy="1396380"/>
          </a:xfrm>
          <a:custGeom>
            <a:avLst/>
            <a:gdLst/>
            <a:ahLst/>
            <a:cxnLst/>
            <a:rect r="r" b="b" t="t" l="l"/>
            <a:pathLst>
              <a:path h="1396380" w="2297906">
                <a:moveTo>
                  <a:pt x="0" y="0"/>
                </a:moveTo>
                <a:lnTo>
                  <a:pt x="2297906" y="0"/>
                </a:lnTo>
                <a:lnTo>
                  <a:pt x="2297906" y="1396380"/>
                </a:lnTo>
                <a:lnTo>
                  <a:pt x="0" y="1396380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-9259" r="0" b="-9259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4992624" y="7209963"/>
            <a:ext cx="6419088" cy="806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21"/>
              </a:lnSpc>
            </a:pPr>
            <a:r>
              <a:rPr lang="en-US" sz="2576">
                <a:solidFill>
                  <a:srgbClr val="004AAD"/>
                </a:solidFill>
                <a:latin typeface="Lato"/>
                <a:ea typeface="Lato"/>
                <a:cs typeface="Lato"/>
                <a:sym typeface="Lato"/>
              </a:rPr>
              <a:t>робити висновок щодо можливості використання </a:t>
            </a:r>
            <a:r>
              <a:rPr lang="en-US" sz="2576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джерела.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0">
            <a:off x="2964656" y="8107040"/>
            <a:ext cx="10072687" cy="210964"/>
          </a:xfrm>
          <a:custGeom>
            <a:avLst/>
            <a:gdLst/>
            <a:ahLst/>
            <a:cxnLst/>
            <a:rect r="r" b="b" t="t" l="l"/>
            <a:pathLst>
              <a:path h="210964" w="10072687">
                <a:moveTo>
                  <a:pt x="0" y="0"/>
                </a:moveTo>
                <a:lnTo>
                  <a:pt x="10072688" y="0"/>
                </a:lnTo>
                <a:lnTo>
                  <a:pt x="10072688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l="0" t="-9259" r="0" b="-9259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2573000" y="6921624"/>
            <a:ext cx="3202781" cy="2772668"/>
          </a:xfrm>
          <a:custGeom>
            <a:avLst/>
            <a:gdLst/>
            <a:ahLst/>
            <a:cxnLst/>
            <a:rect r="r" b="b" t="t" l="l"/>
            <a:pathLst>
              <a:path h="2772668" w="3202781">
                <a:moveTo>
                  <a:pt x="0" y="0"/>
                </a:moveTo>
                <a:lnTo>
                  <a:pt x="3202781" y="0"/>
                </a:lnTo>
                <a:lnTo>
                  <a:pt x="3202781" y="2772668"/>
                </a:lnTo>
                <a:lnTo>
                  <a:pt x="0" y="2772668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l="0" t="-9259" r="0" b="-9259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4859000" y="7313414"/>
            <a:ext cx="2286000" cy="1989088"/>
          </a:xfrm>
          <a:custGeom>
            <a:avLst/>
            <a:gdLst/>
            <a:ahLst/>
            <a:cxnLst/>
            <a:rect r="r" b="b" t="t" l="l"/>
            <a:pathLst>
              <a:path h="1989088" w="2286000">
                <a:moveTo>
                  <a:pt x="0" y="0"/>
                </a:moveTo>
                <a:lnTo>
                  <a:pt x="2286000" y="0"/>
                </a:lnTo>
                <a:lnTo>
                  <a:pt x="2286000" y="1989088"/>
                </a:lnTo>
                <a:lnTo>
                  <a:pt x="0" y="1989088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 l="0" t="-9259" r="0" b="-9259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7371219" y="8699748"/>
            <a:ext cx="916781" cy="602754"/>
          </a:xfrm>
          <a:custGeom>
            <a:avLst/>
            <a:gdLst/>
            <a:ahLst/>
            <a:cxnLst/>
            <a:rect r="r" b="b" t="t" l="l"/>
            <a:pathLst>
              <a:path h="602754" w="916781">
                <a:moveTo>
                  <a:pt x="0" y="0"/>
                </a:moveTo>
                <a:lnTo>
                  <a:pt x="916781" y="0"/>
                </a:lnTo>
                <a:lnTo>
                  <a:pt x="916781" y="602754"/>
                </a:lnTo>
                <a:lnTo>
                  <a:pt x="0" y="602754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 l="0" t="-9259" r="0" b="-9259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18288000" cy="1386334"/>
          </a:xfrm>
          <a:custGeom>
            <a:avLst/>
            <a:gdLst/>
            <a:ahLst/>
            <a:cxnLst/>
            <a:rect r="r" b="b" t="t" l="l"/>
            <a:pathLst>
              <a:path h="1386334" w="18288000">
                <a:moveTo>
                  <a:pt x="0" y="0"/>
                </a:moveTo>
                <a:lnTo>
                  <a:pt x="18288000" y="0"/>
                </a:lnTo>
                <a:lnTo>
                  <a:pt x="18288000" y="1386334"/>
                </a:lnTo>
                <a:lnTo>
                  <a:pt x="0" y="13863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259" r="0" b="-925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1185416"/>
            <a:ext cx="18288000" cy="793626"/>
          </a:xfrm>
          <a:custGeom>
            <a:avLst/>
            <a:gdLst/>
            <a:ahLst/>
            <a:cxnLst/>
            <a:rect r="r" b="b" t="t" l="l"/>
            <a:pathLst>
              <a:path h="793626" w="18288000">
                <a:moveTo>
                  <a:pt x="0" y="0"/>
                </a:moveTo>
                <a:lnTo>
                  <a:pt x="18288000" y="0"/>
                </a:lnTo>
                <a:lnTo>
                  <a:pt x="18288000" y="793626"/>
                </a:lnTo>
                <a:lnTo>
                  <a:pt x="0" y="7936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9259" r="0" b="-9259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1778124"/>
            <a:ext cx="18288000" cy="8508876"/>
          </a:xfrm>
          <a:custGeom>
            <a:avLst/>
            <a:gdLst/>
            <a:ahLst/>
            <a:cxnLst/>
            <a:rect r="r" b="b" t="t" l="l"/>
            <a:pathLst>
              <a:path h="8508876" w="18288000">
                <a:moveTo>
                  <a:pt x="0" y="0"/>
                </a:moveTo>
                <a:lnTo>
                  <a:pt x="18288000" y="0"/>
                </a:lnTo>
                <a:lnTo>
                  <a:pt x="18288000" y="8508876"/>
                </a:lnTo>
                <a:lnTo>
                  <a:pt x="0" y="85088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9259" r="0" b="-9259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7514332"/>
            <a:ext cx="18288000" cy="2380878"/>
          </a:xfrm>
          <a:custGeom>
            <a:avLst/>
            <a:gdLst/>
            <a:ahLst/>
            <a:cxnLst/>
            <a:rect r="r" b="b" t="t" l="l"/>
            <a:pathLst>
              <a:path h="2380878" w="18288000">
                <a:moveTo>
                  <a:pt x="0" y="0"/>
                </a:moveTo>
                <a:lnTo>
                  <a:pt x="18288000" y="0"/>
                </a:lnTo>
                <a:lnTo>
                  <a:pt x="18288000" y="2380878"/>
                </a:lnTo>
                <a:lnTo>
                  <a:pt x="0" y="23808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9259" r="0" b="-925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95438" y="592708"/>
            <a:ext cx="3893344" cy="200918"/>
          </a:xfrm>
          <a:custGeom>
            <a:avLst/>
            <a:gdLst/>
            <a:ahLst/>
            <a:cxnLst/>
            <a:rect r="r" b="b" t="t" l="l"/>
            <a:pathLst>
              <a:path h="200918" w="3893344">
                <a:moveTo>
                  <a:pt x="0" y="0"/>
                </a:moveTo>
                <a:lnTo>
                  <a:pt x="3893343" y="0"/>
                </a:lnTo>
                <a:lnTo>
                  <a:pt x="3893343" y="200918"/>
                </a:lnTo>
                <a:lnTo>
                  <a:pt x="0" y="2009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9259" r="0" b="-9259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334875" y="592708"/>
            <a:ext cx="4131469" cy="200918"/>
          </a:xfrm>
          <a:custGeom>
            <a:avLst/>
            <a:gdLst/>
            <a:ahLst/>
            <a:cxnLst/>
            <a:rect r="r" b="b" t="t" l="l"/>
            <a:pathLst>
              <a:path h="200918" w="4131469">
                <a:moveTo>
                  <a:pt x="0" y="0"/>
                </a:moveTo>
                <a:lnTo>
                  <a:pt x="4131469" y="0"/>
                </a:lnTo>
                <a:lnTo>
                  <a:pt x="4131469" y="200918"/>
                </a:lnTo>
                <a:lnTo>
                  <a:pt x="0" y="20091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9259" r="0" b="-9259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687568" y="205137"/>
            <a:ext cx="6547104" cy="9559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99"/>
              </a:lnSpc>
            </a:pPr>
            <a:r>
              <a:rPr lang="en-US" sz="5642" b="true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Робота в групах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858000" y="1374149"/>
            <a:ext cx="4151376" cy="486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26"/>
              </a:lnSpc>
            </a:pPr>
            <a:r>
              <a:rPr lang="en-US" sz="2876" b="true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Організація роботи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0965656" y="2370832"/>
            <a:ext cx="5500688" cy="200918"/>
          </a:xfrm>
          <a:custGeom>
            <a:avLst/>
            <a:gdLst/>
            <a:ahLst/>
            <a:cxnLst/>
            <a:rect r="r" b="b" t="t" l="l"/>
            <a:pathLst>
              <a:path h="200918" w="5500688">
                <a:moveTo>
                  <a:pt x="0" y="0"/>
                </a:moveTo>
                <a:lnTo>
                  <a:pt x="5500688" y="0"/>
                </a:lnTo>
                <a:lnTo>
                  <a:pt x="5500688" y="200918"/>
                </a:lnTo>
                <a:lnTo>
                  <a:pt x="0" y="20091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9259" r="0" b="-9259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04875" y="2963540"/>
            <a:ext cx="928688" cy="210964"/>
          </a:xfrm>
          <a:custGeom>
            <a:avLst/>
            <a:gdLst/>
            <a:ahLst/>
            <a:cxnLst/>
            <a:rect r="r" b="b" t="t" l="l"/>
            <a:pathLst>
              <a:path h="210964" w="928688">
                <a:moveTo>
                  <a:pt x="0" y="0"/>
                </a:moveTo>
                <a:lnTo>
                  <a:pt x="928687" y="0"/>
                </a:lnTo>
                <a:lnTo>
                  <a:pt x="928687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9259" r="0" b="-9259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938528" y="2699520"/>
            <a:ext cx="1170432" cy="635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8"/>
              </a:lnSpc>
            </a:pPr>
            <a:r>
              <a:rPr lang="en-US" sz="3698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Ролі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3190875" y="2963540"/>
            <a:ext cx="1154906" cy="210964"/>
          </a:xfrm>
          <a:custGeom>
            <a:avLst/>
            <a:gdLst/>
            <a:ahLst/>
            <a:cxnLst/>
            <a:rect r="r" b="b" t="t" l="l"/>
            <a:pathLst>
              <a:path h="210964" w="1154906">
                <a:moveTo>
                  <a:pt x="0" y="0"/>
                </a:moveTo>
                <a:lnTo>
                  <a:pt x="1154906" y="0"/>
                </a:lnTo>
                <a:lnTo>
                  <a:pt x="1154906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-9259" r="0" b="-9259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024437" y="2571750"/>
            <a:ext cx="8239125" cy="6529834"/>
          </a:xfrm>
          <a:custGeom>
            <a:avLst/>
            <a:gdLst/>
            <a:ahLst/>
            <a:cxnLst/>
            <a:rect r="r" b="b" t="t" l="l"/>
            <a:pathLst>
              <a:path h="6529834" w="8239125">
                <a:moveTo>
                  <a:pt x="0" y="0"/>
                </a:moveTo>
                <a:lnTo>
                  <a:pt x="8239125" y="0"/>
                </a:lnTo>
                <a:lnTo>
                  <a:pt x="8239125" y="6529834"/>
                </a:lnTo>
                <a:lnTo>
                  <a:pt x="0" y="652983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9259" r="0" b="-9259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7790688" y="3092078"/>
            <a:ext cx="2798064" cy="486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26"/>
              </a:lnSpc>
            </a:pPr>
            <a:r>
              <a:rPr lang="en-US" sz="2876" b="true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Координатор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7762875" y="3556248"/>
            <a:ext cx="1845469" cy="1195462"/>
          </a:xfrm>
          <a:custGeom>
            <a:avLst/>
            <a:gdLst/>
            <a:ahLst/>
            <a:cxnLst/>
            <a:rect r="r" b="b" t="t" l="l"/>
            <a:pathLst>
              <a:path h="1195462" w="1845469">
                <a:moveTo>
                  <a:pt x="0" y="0"/>
                </a:moveTo>
                <a:lnTo>
                  <a:pt x="1845469" y="0"/>
                </a:lnTo>
                <a:lnTo>
                  <a:pt x="1845469" y="1195462"/>
                </a:lnTo>
                <a:lnTo>
                  <a:pt x="0" y="119546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-9259" r="0" b="-9259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5468112" y="4730119"/>
            <a:ext cx="2011680" cy="461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64"/>
              </a:lnSpc>
            </a:pPr>
            <a:r>
              <a:rPr lang="en-US" sz="2689" b="true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Доповідач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5250656" y="5143500"/>
            <a:ext cx="1845469" cy="1386334"/>
          </a:xfrm>
          <a:custGeom>
            <a:avLst/>
            <a:gdLst/>
            <a:ahLst/>
            <a:cxnLst/>
            <a:rect r="r" b="b" t="t" l="l"/>
            <a:pathLst>
              <a:path h="1386334" w="1845469">
                <a:moveTo>
                  <a:pt x="0" y="0"/>
                </a:moveTo>
                <a:lnTo>
                  <a:pt x="1845469" y="0"/>
                </a:lnTo>
                <a:lnTo>
                  <a:pt x="1845469" y="1386334"/>
                </a:lnTo>
                <a:lnTo>
                  <a:pt x="0" y="138633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-9259" r="0" b="-9259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0863072" y="4651589"/>
            <a:ext cx="1792224" cy="3902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93"/>
              </a:lnSpc>
            </a:pPr>
            <a:r>
              <a:rPr lang="en-US" sz="2352" b="true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Дослідник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10965656" y="4942582"/>
            <a:ext cx="1845469" cy="1587252"/>
          </a:xfrm>
          <a:custGeom>
            <a:avLst/>
            <a:gdLst/>
            <a:ahLst/>
            <a:cxnLst/>
            <a:rect r="r" b="b" t="t" l="l"/>
            <a:pathLst>
              <a:path h="1587252" w="1845469">
                <a:moveTo>
                  <a:pt x="0" y="0"/>
                </a:moveTo>
                <a:lnTo>
                  <a:pt x="1845469" y="0"/>
                </a:lnTo>
                <a:lnTo>
                  <a:pt x="1845469" y="1587252"/>
                </a:lnTo>
                <a:lnTo>
                  <a:pt x="0" y="158725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-9259" r="0" b="-9259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9596438" y="6720706"/>
            <a:ext cx="1607344" cy="1597298"/>
          </a:xfrm>
          <a:custGeom>
            <a:avLst/>
            <a:gdLst/>
            <a:ahLst/>
            <a:cxnLst/>
            <a:rect r="r" b="b" t="t" l="l"/>
            <a:pathLst>
              <a:path h="1597298" w="1607344">
                <a:moveTo>
                  <a:pt x="0" y="0"/>
                </a:moveTo>
                <a:lnTo>
                  <a:pt x="1607343" y="0"/>
                </a:lnTo>
                <a:lnTo>
                  <a:pt x="1607343" y="1597298"/>
                </a:lnTo>
                <a:lnTo>
                  <a:pt x="0" y="1597298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-9259" r="0" b="-9259"/>
            </a:stretch>
          </a:blipFill>
        </p:spPr>
      </p:sp>
      <p:sp>
        <p:nvSpPr>
          <p:cNvPr name="TextBox 23" id="23"/>
          <p:cNvSpPr txBox="true"/>
          <p:nvPr/>
        </p:nvSpPr>
        <p:spPr>
          <a:xfrm rot="0">
            <a:off x="7205472" y="7697323"/>
            <a:ext cx="1700784" cy="4519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12"/>
              </a:lnSpc>
            </a:pPr>
            <a:r>
              <a:rPr lang="en-US" sz="2651" b="true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Аналітик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0">
            <a:off x="6619875" y="6519788"/>
            <a:ext cx="1154906" cy="1004590"/>
          </a:xfrm>
          <a:custGeom>
            <a:avLst/>
            <a:gdLst/>
            <a:ahLst/>
            <a:cxnLst/>
            <a:rect r="r" b="b" t="t" l="l"/>
            <a:pathLst>
              <a:path h="1004590" w="1154906">
                <a:moveTo>
                  <a:pt x="0" y="0"/>
                </a:moveTo>
                <a:lnTo>
                  <a:pt x="1154906" y="0"/>
                </a:lnTo>
                <a:lnTo>
                  <a:pt x="1154906" y="1004590"/>
                </a:lnTo>
                <a:lnTo>
                  <a:pt x="0" y="1004590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-9259" r="0" b="-9259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6858000" y="6921624"/>
            <a:ext cx="1833562" cy="1396380"/>
          </a:xfrm>
          <a:custGeom>
            <a:avLst/>
            <a:gdLst/>
            <a:ahLst/>
            <a:cxnLst/>
            <a:rect r="r" b="b" t="t" l="l"/>
            <a:pathLst>
              <a:path h="1396380" w="1833562">
                <a:moveTo>
                  <a:pt x="0" y="0"/>
                </a:moveTo>
                <a:lnTo>
                  <a:pt x="1833562" y="0"/>
                </a:lnTo>
                <a:lnTo>
                  <a:pt x="1833562" y="1396380"/>
                </a:lnTo>
                <a:lnTo>
                  <a:pt x="0" y="139638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-9259" r="0" b="-9259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7536656" y="4741664"/>
            <a:ext cx="3214687" cy="1989088"/>
          </a:xfrm>
          <a:custGeom>
            <a:avLst/>
            <a:gdLst/>
            <a:ahLst/>
            <a:cxnLst/>
            <a:rect r="r" b="b" t="t" l="l"/>
            <a:pathLst>
              <a:path h="1989088" w="3214687">
                <a:moveTo>
                  <a:pt x="0" y="0"/>
                </a:moveTo>
                <a:lnTo>
                  <a:pt x="3214688" y="0"/>
                </a:lnTo>
                <a:lnTo>
                  <a:pt x="3214688" y="1989088"/>
                </a:lnTo>
                <a:lnTo>
                  <a:pt x="0" y="1989088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-9259" r="0" b="-9259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4333875" y="8699748"/>
            <a:ext cx="9382125" cy="803672"/>
          </a:xfrm>
          <a:custGeom>
            <a:avLst/>
            <a:gdLst/>
            <a:ahLst/>
            <a:cxnLst/>
            <a:rect r="r" b="b" t="t" l="l"/>
            <a:pathLst>
              <a:path h="803672" w="9382125">
                <a:moveTo>
                  <a:pt x="0" y="0"/>
                </a:moveTo>
                <a:lnTo>
                  <a:pt x="9382125" y="0"/>
                </a:lnTo>
                <a:lnTo>
                  <a:pt x="9382125" y="803672"/>
                </a:lnTo>
                <a:lnTo>
                  <a:pt x="0" y="803672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-9259" r="0" b="-9259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6876288" y="2073665"/>
            <a:ext cx="4005072" cy="486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26"/>
              </a:lnSpc>
            </a:pPr>
            <a:r>
              <a:rPr lang="en-US" sz="2876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Групи по 4–5 учнів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833872" y="8801363"/>
            <a:ext cx="5852160" cy="4863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26"/>
              </a:lnSpc>
            </a:pPr>
            <a:r>
              <a:rPr lang="en-US" sz="2876" b="true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Час роботи: 15–20 хвилин.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0716768" y="6894155"/>
            <a:ext cx="1572768" cy="3902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93"/>
              </a:lnSpc>
            </a:pPr>
            <a:r>
              <a:rPr lang="en-US" sz="2352" b="true">
                <a:solidFill>
                  <a:srgbClr val="FFFFFF"/>
                </a:solidFill>
                <a:latin typeface="Lato Bold"/>
                <a:ea typeface="Lato Bold"/>
                <a:cs typeface="Lato Bold"/>
                <a:sym typeface="Lato Bold"/>
              </a:rPr>
              <a:t>Секретар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592708"/>
            <a:ext cx="2059781" cy="1386334"/>
          </a:xfrm>
          <a:custGeom>
            <a:avLst/>
            <a:gdLst/>
            <a:ahLst/>
            <a:cxnLst/>
            <a:rect r="r" b="b" t="t" l="l"/>
            <a:pathLst>
              <a:path h="1386334" w="2059781">
                <a:moveTo>
                  <a:pt x="0" y="0"/>
                </a:moveTo>
                <a:lnTo>
                  <a:pt x="2059781" y="0"/>
                </a:lnTo>
                <a:lnTo>
                  <a:pt x="2059781" y="1386334"/>
                </a:lnTo>
                <a:lnTo>
                  <a:pt x="0" y="13863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259" r="0" b="-925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002000" y="190872"/>
            <a:ext cx="916781" cy="803672"/>
          </a:xfrm>
          <a:custGeom>
            <a:avLst/>
            <a:gdLst/>
            <a:ahLst/>
            <a:cxnLst/>
            <a:rect r="r" b="b" t="t" l="l"/>
            <a:pathLst>
              <a:path h="803672" w="916781">
                <a:moveTo>
                  <a:pt x="0" y="0"/>
                </a:moveTo>
                <a:lnTo>
                  <a:pt x="916781" y="0"/>
                </a:lnTo>
                <a:lnTo>
                  <a:pt x="916781" y="803672"/>
                </a:lnTo>
                <a:lnTo>
                  <a:pt x="0" y="8036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9259" r="0" b="-9259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454438" y="391790"/>
            <a:ext cx="1833562" cy="1195462"/>
          </a:xfrm>
          <a:custGeom>
            <a:avLst/>
            <a:gdLst/>
            <a:ahLst/>
            <a:cxnLst/>
            <a:rect r="r" b="b" t="t" l="l"/>
            <a:pathLst>
              <a:path h="1195462" w="1833562">
                <a:moveTo>
                  <a:pt x="0" y="0"/>
                </a:moveTo>
                <a:lnTo>
                  <a:pt x="1833562" y="0"/>
                </a:lnTo>
                <a:lnTo>
                  <a:pt x="1833562" y="1195462"/>
                </a:lnTo>
                <a:lnTo>
                  <a:pt x="0" y="11954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9259" r="0" b="-9259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680656" y="1376288"/>
            <a:ext cx="928688" cy="602754"/>
          </a:xfrm>
          <a:custGeom>
            <a:avLst/>
            <a:gdLst/>
            <a:ahLst/>
            <a:cxnLst/>
            <a:rect r="r" b="b" t="t" l="l"/>
            <a:pathLst>
              <a:path h="602754" w="928688">
                <a:moveTo>
                  <a:pt x="0" y="0"/>
                </a:moveTo>
                <a:lnTo>
                  <a:pt x="928688" y="0"/>
                </a:lnTo>
                <a:lnTo>
                  <a:pt x="928688" y="602754"/>
                </a:lnTo>
                <a:lnTo>
                  <a:pt x="0" y="6027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9259" r="0" b="-925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906875" y="2169914"/>
            <a:ext cx="928688" cy="602754"/>
          </a:xfrm>
          <a:custGeom>
            <a:avLst/>
            <a:gdLst/>
            <a:ahLst/>
            <a:cxnLst/>
            <a:rect r="r" b="b" t="t" l="l"/>
            <a:pathLst>
              <a:path h="602754" w="928688">
                <a:moveTo>
                  <a:pt x="0" y="0"/>
                </a:moveTo>
                <a:lnTo>
                  <a:pt x="928687" y="0"/>
                </a:lnTo>
                <a:lnTo>
                  <a:pt x="928687" y="602754"/>
                </a:lnTo>
                <a:lnTo>
                  <a:pt x="0" y="60275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9259" r="0" b="-9259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454438" y="4349874"/>
            <a:ext cx="1381125" cy="994544"/>
          </a:xfrm>
          <a:custGeom>
            <a:avLst/>
            <a:gdLst/>
            <a:ahLst/>
            <a:cxnLst/>
            <a:rect r="r" b="b" t="t" l="l"/>
            <a:pathLst>
              <a:path h="994544" w="1381125">
                <a:moveTo>
                  <a:pt x="0" y="0"/>
                </a:moveTo>
                <a:lnTo>
                  <a:pt x="1381124" y="0"/>
                </a:lnTo>
                <a:lnTo>
                  <a:pt x="1381124" y="994544"/>
                </a:lnTo>
                <a:lnTo>
                  <a:pt x="0" y="994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9259" r="0" b="-9259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4942582"/>
            <a:ext cx="1833562" cy="1396380"/>
          </a:xfrm>
          <a:custGeom>
            <a:avLst/>
            <a:gdLst/>
            <a:ahLst/>
            <a:cxnLst/>
            <a:rect r="r" b="b" t="t" l="l"/>
            <a:pathLst>
              <a:path h="1396380" w="1833562">
                <a:moveTo>
                  <a:pt x="0" y="0"/>
                </a:moveTo>
                <a:lnTo>
                  <a:pt x="1833562" y="0"/>
                </a:lnTo>
                <a:lnTo>
                  <a:pt x="1833562" y="1396380"/>
                </a:lnTo>
                <a:lnTo>
                  <a:pt x="0" y="139638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9259" r="0" b="-9259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512219" y="783580"/>
            <a:ext cx="2297906" cy="210964"/>
          </a:xfrm>
          <a:custGeom>
            <a:avLst/>
            <a:gdLst/>
            <a:ahLst/>
            <a:cxnLst/>
            <a:rect r="r" b="b" t="t" l="l"/>
            <a:pathLst>
              <a:path h="210964" w="2297906">
                <a:moveTo>
                  <a:pt x="0" y="0"/>
                </a:moveTo>
                <a:lnTo>
                  <a:pt x="2297906" y="0"/>
                </a:lnTo>
                <a:lnTo>
                  <a:pt x="2297906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9259" r="0" b="-9259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251656" y="783580"/>
            <a:ext cx="2524125" cy="210964"/>
          </a:xfrm>
          <a:custGeom>
            <a:avLst/>
            <a:gdLst/>
            <a:ahLst/>
            <a:cxnLst/>
            <a:rect r="r" b="b" t="t" l="l"/>
            <a:pathLst>
              <a:path h="210964" w="2524125">
                <a:moveTo>
                  <a:pt x="0" y="0"/>
                </a:moveTo>
                <a:lnTo>
                  <a:pt x="2524125" y="0"/>
                </a:lnTo>
                <a:lnTo>
                  <a:pt x="2524125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-9259" r="0" b="-9259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6858000" y="1376288"/>
            <a:ext cx="4572000" cy="210964"/>
          </a:xfrm>
          <a:custGeom>
            <a:avLst/>
            <a:gdLst/>
            <a:ahLst/>
            <a:cxnLst/>
            <a:rect r="r" b="b" t="t" l="l"/>
            <a:pathLst>
              <a:path h="210964" w="4572000">
                <a:moveTo>
                  <a:pt x="0" y="0"/>
                </a:moveTo>
                <a:lnTo>
                  <a:pt x="4572000" y="0"/>
                </a:lnTo>
                <a:lnTo>
                  <a:pt x="4572000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9259" r="0" b="-9259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4882896" y="165365"/>
            <a:ext cx="8174736" cy="1104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32"/>
              </a:lnSpc>
            </a:pPr>
            <a:r>
              <a:rPr lang="en-US" sz="6166" b="true">
                <a:solidFill>
                  <a:srgbClr val="004AAD"/>
                </a:solidFill>
                <a:latin typeface="Evolve Sans Bold"/>
                <a:ea typeface="Evolve Sans Bold"/>
                <a:cs typeface="Evolve Sans Bold"/>
                <a:sym typeface="Evolve Sans Bold"/>
              </a:rPr>
              <a:t>Практичне завдання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863840" y="1548138"/>
            <a:ext cx="2414016" cy="651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8"/>
              </a:lnSpc>
            </a:pPr>
            <a:r>
              <a:rPr lang="en-US" sz="3698" b="true">
                <a:solidFill>
                  <a:srgbClr val="004AAD"/>
                </a:solidFill>
                <a:latin typeface="Evolve Sans Bold"/>
                <a:ea typeface="Evolve Sans Bold"/>
                <a:cs typeface="Evolve Sans Bold"/>
                <a:sym typeface="Evolve Sans Bold"/>
              </a:rPr>
              <a:t>Завдання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2738438" y="2169914"/>
            <a:ext cx="2297906" cy="1788170"/>
          </a:xfrm>
          <a:custGeom>
            <a:avLst/>
            <a:gdLst/>
            <a:ahLst/>
            <a:cxnLst/>
            <a:rect r="r" b="b" t="t" l="l"/>
            <a:pathLst>
              <a:path h="1788170" w="2297906">
                <a:moveTo>
                  <a:pt x="0" y="0"/>
                </a:moveTo>
                <a:lnTo>
                  <a:pt x="2297906" y="0"/>
                </a:lnTo>
                <a:lnTo>
                  <a:pt x="2297906" y="1788170"/>
                </a:lnTo>
                <a:lnTo>
                  <a:pt x="0" y="178817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-9259" r="0" b="-9259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3025438" y="2169914"/>
            <a:ext cx="2297906" cy="1989088"/>
          </a:xfrm>
          <a:custGeom>
            <a:avLst/>
            <a:gdLst/>
            <a:ahLst/>
            <a:cxnLst/>
            <a:rect r="r" b="b" t="t" l="l"/>
            <a:pathLst>
              <a:path h="1989088" w="2297906">
                <a:moveTo>
                  <a:pt x="0" y="0"/>
                </a:moveTo>
                <a:lnTo>
                  <a:pt x="2297906" y="0"/>
                </a:lnTo>
                <a:lnTo>
                  <a:pt x="2297906" y="1989088"/>
                </a:lnTo>
                <a:lnTo>
                  <a:pt x="0" y="198908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-9259" r="0" b="-9259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2047875" y="5143500"/>
            <a:ext cx="2524125" cy="1979042"/>
          </a:xfrm>
          <a:custGeom>
            <a:avLst/>
            <a:gdLst/>
            <a:ahLst/>
            <a:cxnLst/>
            <a:rect r="r" b="b" t="t" l="l"/>
            <a:pathLst>
              <a:path h="1979042" w="2524125">
                <a:moveTo>
                  <a:pt x="0" y="0"/>
                </a:moveTo>
                <a:lnTo>
                  <a:pt x="2524125" y="0"/>
                </a:lnTo>
                <a:lnTo>
                  <a:pt x="2524125" y="1979042"/>
                </a:lnTo>
                <a:lnTo>
                  <a:pt x="0" y="197904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-9259" r="0" b="-9259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251656" y="5143500"/>
            <a:ext cx="2750344" cy="2179960"/>
          </a:xfrm>
          <a:custGeom>
            <a:avLst/>
            <a:gdLst/>
            <a:ahLst/>
            <a:cxnLst/>
            <a:rect r="r" b="b" t="t" l="l"/>
            <a:pathLst>
              <a:path h="2179960" w="2750344">
                <a:moveTo>
                  <a:pt x="0" y="0"/>
                </a:moveTo>
                <a:lnTo>
                  <a:pt x="2750344" y="0"/>
                </a:lnTo>
                <a:lnTo>
                  <a:pt x="2750344" y="2179960"/>
                </a:lnTo>
                <a:lnTo>
                  <a:pt x="0" y="217996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-9259" r="0" b="-9259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4798219" y="2370832"/>
            <a:ext cx="8691563" cy="5947172"/>
          </a:xfrm>
          <a:custGeom>
            <a:avLst/>
            <a:gdLst/>
            <a:ahLst/>
            <a:cxnLst/>
            <a:rect r="r" b="b" t="t" l="l"/>
            <a:pathLst>
              <a:path h="5947172" w="8691563">
                <a:moveTo>
                  <a:pt x="0" y="0"/>
                </a:moveTo>
                <a:lnTo>
                  <a:pt x="8691562" y="0"/>
                </a:lnTo>
                <a:lnTo>
                  <a:pt x="8691562" y="5947172"/>
                </a:lnTo>
                <a:lnTo>
                  <a:pt x="0" y="594717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-9259" r="0" b="-9259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5250656" y="2762622"/>
            <a:ext cx="7560469" cy="1195462"/>
          </a:xfrm>
          <a:custGeom>
            <a:avLst/>
            <a:gdLst/>
            <a:ahLst/>
            <a:cxnLst/>
            <a:rect r="r" b="b" t="t" l="l"/>
            <a:pathLst>
              <a:path h="1195462" w="7560469">
                <a:moveTo>
                  <a:pt x="0" y="0"/>
                </a:moveTo>
                <a:lnTo>
                  <a:pt x="7560469" y="0"/>
                </a:lnTo>
                <a:lnTo>
                  <a:pt x="7560469" y="1195462"/>
                </a:lnTo>
                <a:lnTo>
                  <a:pt x="0" y="119546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-9259" r="0" b="-9259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5907024" y="3098454"/>
            <a:ext cx="6473952" cy="6977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70"/>
              </a:lnSpc>
            </a:pPr>
            <a:r>
              <a:rPr lang="en-US" sz="2427" b="true">
                <a:solidFill>
                  <a:srgbClr val="FFFFFF"/>
                </a:solidFill>
                <a:latin typeface="Evolve Sans Bold"/>
                <a:ea typeface="Evolve Sans Bold"/>
                <a:cs typeface="Evolve Sans Bold"/>
                <a:sym typeface="Evolve Sans Bold"/>
              </a:rPr>
              <a:t>Проаналізуйте запропоноване джерело.</a:t>
            </a:r>
          </a:p>
          <a:p>
            <a:pPr algn="ctr">
              <a:lnSpc>
                <a:spcPts val="2670"/>
              </a:lnSpc>
            </a:pPr>
            <a:r>
              <a:rPr lang="en-US" sz="2427" b="true">
                <a:solidFill>
                  <a:srgbClr val="FFFFFF"/>
                </a:solidFill>
                <a:latin typeface="Evolve Sans Bold"/>
                <a:ea typeface="Evolve Sans Bold"/>
                <a:cs typeface="Evolve Sans Bold"/>
                <a:sym typeface="Evolve Sans Bold"/>
              </a:rPr>
              <a:t>Визначте: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0">
            <a:off x="5941219" y="4148956"/>
            <a:ext cx="690562" cy="401836"/>
          </a:xfrm>
          <a:custGeom>
            <a:avLst/>
            <a:gdLst/>
            <a:ahLst/>
            <a:cxnLst/>
            <a:rect r="r" b="b" t="t" l="l"/>
            <a:pathLst>
              <a:path h="401836" w="690562">
                <a:moveTo>
                  <a:pt x="0" y="0"/>
                </a:moveTo>
                <a:lnTo>
                  <a:pt x="690562" y="0"/>
                </a:lnTo>
                <a:lnTo>
                  <a:pt x="690562" y="401836"/>
                </a:lnTo>
                <a:lnTo>
                  <a:pt x="0" y="40183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-9259" r="0" b="-9259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5941219" y="4741664"/>
            <a:ext cx="690562" cy="210964"/>
          </a:xfrm>
          <a:custGeom>
            <a:avLst/>
            <a:gdLst/>
            <a:ahLst/>
            <a:cxnLst/>
            <a:rect r="r" b="b" t="t" l="l"/>
            <a:pathLst>
              <a:path h="210964" w="690562">
                <a:moveTo>
                  <a:pt x="0" y="0"/>
                </a:moveTo>
                <a:lnTo>
                  <a:pt x="690562" y="0"/>
                </a:lnTo>
                <a:lnTo>
                  <a:pt x="690562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-9259" r="0" b="-9259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5941219" y="5143500"/>
            <a:ext cx="690562" cy="401836"/>
          </a:xfrm>
          <a:custGeom>
            <a:avLst/>
            <a:gdLst/>
            <a:ahLst/>
            <a:cxnLst/>
            <a:rect r="r" b="b" t="t" l="l"/>
            <a:pathLst>
              <a:path h="401836" w="690562">
                <a:moveTo>
                  <a:pt x="0" y="0"/>
                </a:moveTo>
                <a:lnTo>
                  <a:pt x="690562" y="0"/>
                </a:lnTo>
                <a:lnTo>
                  <a:pt x="690562" y="401836"/>
                </a:lnTo>
                <a:lnTo>
                  <a:pt x="0" y="401836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-9259" r="0" b="-9259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5941219" y="5736208"/>
            <a:ext cx="690562" cy="401836"/>
          </a:xfrm>
          <a:custGeom>
            <a:avLst/>
            <a:gdLst/>
            <a:ahLst/>
            <a:cxnLst/>
            <a:rect r="r" b="b" t="t" l="l"/>
            <a:pathLst>
              <a:path h="401836" w="690562">
                <a:moveTo>
                  <a:pt x="0" y="0"/>
                </a:moveTo>
                <a:lnTo>
                  <a:pt x="690562" y="0"/>
                </a:lnTo>
                <a:lnTo>
                  <a:pt x="690562" y="401836"/>
                </a:lnTo>
                <a:lnTo>
                  <a:pt x="0" y="401836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l="0" t="-9259" r="0" b="-9259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5941219" y="6127998"/>
            <a:ext cx="690562" cy="401836"/>
          </a:xfrm>
          <a:custGeom>
            <a:avLst/>
            <a:gdLst/>
            <a:ahLst/>
            <a:cxnLst/>
            <a:rect r="r" b="b" t="t" l="l"/>
            <a:pathLst>
              <a:path h="401836" w="690562">
                <a:moveTo>
                  <a:pt x="0" y="0"/>
                </a:moveTo>
                <a:lnTo>
                  <a:pt x="690562" y="0"/>
                </a:lnTo>
                <a:lnTo>
                  <a:pt x="690562" y="401836"/>
                </a:lnTo>
                <a:lnTo>
                  <a:pt x="0" y="401836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l="0" t="-9259" r="0" b="-9259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5943600" y="6857413"/>
            <a:ext cx="5852160" cy="382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4"/>
              </a:lnSpc>
            </a:pPr>
            <a:r>
              <a:rPr lang="en-US" sz="2203" b="true">
                <a:solidFill>
                  <a:srgbClr val="004AAD"/>
                </a:solidFill>
                <a:latin typeface="Evolve Sans Medium"/>
                <a:ea typeface="Evolve Sans Medium"/>
                <a:cs typeface="Evolve Sans Medium"/>
                <a:sym typeface="Evolve Sans Medium"/>
              </a:rPr>
              <a:t>Наприкінці підготуйте спільний висновок.</a:t>
            </a:r>
          </a:p>
        </p:txBody>
      </p:sp>
      <p:sp>
        <p:nvSpPr>
          <p:cNvPr name="Freeform 28" id="28"/>
          <p:cNvSpPr/>
          <p:nvPr/>
        </p:nvSpPr>
        <p:spPr>
          <a:xfrm flipH="false" flipV="false" rot="0">
            <a:off x="7762875" y="7514332"/>
            <a:ext cx="2762250" cy="2380878"/>
          </a:xfrm>
          <a:custGeom>
            <a:avLst/>
            <a:gdLst/>
            <a:ahLst/>
            <a:cxnLst/>
            <a:rect r="r" b="b" t="t" l="l"/>
            <a:pathLst>
              <a:path h="2380878" w="2762250">
                <a:moveTo>
                  <a:pt x="0" y="0"/>
                </a:moveTo>
                <a:lnTo>
                  <a:pt x="2762250" y="0"/>
                </a:lnTo>
                <a:lnTo>
                  <a:pt x="2762250" y="2380878"/>
                </a:lnTo>
                <a:lnTo>
                  <a:pt x="0" y="2380878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 l="0" t="-9259" r="0" b="-9259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6583680" y="4107310"/>
            <a:ext cx="4224528" cy="24408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43"/>
              </a:lnSpc>
            </a:pPr>
            <a:r>
              <a:rPr lang="en-US" sz="2464" b="true">
                <a:solidFill>
                  <a:srgbClr val="004AAD"/>
                </a:solidFill>
                <a:latin typeface="Evolve Sans Medium"/>
                <a:ea typeface="Evolve Sans Medium"/>
                <a:cs typeface="Evolve Sans Medium"/>
                <a:sym typeface="Evolve Sans Medium"/>
              </a:rPr>
              <a:t>автора;</a:t>
            </a:r>
          </a:p>
          <a:p>
            <a:pPr algn="l">
              <a:lnSpc>
                <a:spcPts val="3943"/>
              </a:lnSpc>
            </a:pPr>
            <a:r>
              <a:rPr lang="en-US" sz="2464" b="true">
                <a:solidFill>
                  <a:srgbClr val="004AAD"/>
                </a:solidFill>
                <a:latin typeface="Evolve Sans Medium"/>
                <a:ea typeface="Evolve Sans Medium"/>
                <a:cs typeface="Evolve Sans Medium"/>
                <a:sym typeface="Evolve Sans Medium"/>
              </a:rPr>
              <a:t>тип;</a:t>
            </a:r>
          </a:p>
          <a:p>
            <a:pPr algn="l">
              <a:lnSpc>
                <a:spcPts val="3943"/>
              </a:lnSpc>
            </a:pPr>
            <a:r>
              <a:rPr lang="en-US" sz="2464" b="true">
                <a:solidFill>
                  <a:srgbClr val="004AAD"/>
                </a:solidFill>
                <a:latin typeface="Evolve Sans Medium"/>
                <a:ea typeface="Evolve Sans Medium"/>
                <a:cs typeface="Evolve Sans Medium"/>
                <a:sym typeface="Evolve Sans Medium"/>
              </a:rPr>
              <a:t>дату;</a:t>
            </a:r>
          </a:p>
          <a:p>
            <a:pPr algn="l">
              <a:lnSpc>
                <a:spcPts val="3943"/>
              </a:lnSpc>
            </a:pPr>
            <a:r>
              <a:rPr lang="en-US" sz="2464" b="true">
                <a:solidFill>
                  <a:srgbClr val="004AAD"/>
                </a:solidFill>
                <a:latin typeface="Evolve Sans Medium"/>
                <a:ea typeface="Evolve Sans Medium"/>
                <a:cs typeface="Evolve Sans Medium"/>
                <a:sym typeface="Evolve Sans Medium"/>
              </a:rPr>
              <a:t>достовірність;</a:t>
            </a:r>
          </a:p>
          <a:p>
            <a:pPr algn="l">
              <a:lnSpc>
                <a:spcPts val="3943"/>
              </a:lnSpc>
            </a:pPr>
            <a:r>
              <a:rPr lang="en-US" sz="2464" b="true">
                <a:solidFill>
                  <a:srgbClr val="004AAD"/>
                </a:solidFill>
                <a:latin typeface="Evolve Sans Medium"/>
                <a:ea typeface="Evolve Sans Medium"/>
                <a:cs typeface="Evolve Sans Medium"/>
                <a:sym typeface="Evolve Sans Medium"/>
              </a:rPr>
              <a:t>можливість використання.</a:t>
            </a:r>
          </a:p>
        </p:txBody>
      </p:sp>
      <p:sp>
        <p:nvSpPr>
          <p:cNvPr name="TextBox 30" id="30"/>
          <p:cNvSpPr txBox="true"/>
          <p:nvPr/>
        </p:nvSpPr>
        <p:spPr>
          <a:xfrm rot="-540000">
            <a:off x="2906328" y="5722256"/>
            <a:ext cx="809268" cy="911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67"/>
              </a:lnSpc>
            </a:pPr>
            <a:r>
              <a:rPr lang="en-US" sz="5119" b="true">
                <a:solidFill>
                  <a:srgbClr val="004AAD"/>
                </a:solidFill>
                <a:latin typeface="Evolve Sans Bold"/>
                <a:ea typeface="Evolve Sans Bold"/>
                <a:cs typeface="Evolve Sans Bold"/>
                <a:sym typeface="Evolve Sans Bold"/>
              </a:rPr>
              <a:t>22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28750" y="0"/>
            <a:ext cx="15430500" cy="10287000"/>
          </a:xfrm>
          <a:custGeom>
            <a:avLst/>
            <a:gdLst/>
            <a:ahLst/>
            <a:cxnLst/>
            <a:rect r="r" b="b" t="t" l="l"/>
            <a:pathLst>
              <a:path h="10287000" w="1543050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1376288"/>
            <a:ext cx="1833562" cy="1396380"/>
          </a:xfrm>
          <a:custGeom>
            <a:avLst/>
            <a:gdLst/>
            <a:ahLst/>
            <a:cxnLst/>
            <a:rect r="r" b="b" t="t" l="l"/>
            <a:pathLst>
              <a:path h="1396380" w="1833562">
                <a:moveTo>
                  <a:pt x="0" y="0"/>
                </a:moveTo>
                <a:lnTo>
                  <a:pt x="1833562" y="0"/>
                </a:lnTo>
                <a:lnTo>
                  <a:pt x="1833562" y="1396380"/>
                </a:lnTo>
                <a:lnTo>
                  <a:pt x="0" y="13963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259" r="0" b="-925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26219" y="2762622"/>
            <a:ext cx="1607344" cy="1195462"/>
          </a:xfrm>
          <a:custGeom>
            <a:avLst/>
            <a:gdLst/>
            <a:ahLst/>
            <a:cxnLst/>
            <a:rect r="r" b="b" t="t" l="l"/>
            <a:pathLst>
              <a:path h="1195462" w="1607344">
                <a:moveTo>
                  <a:pt x="0" y="0"/>
                </a:moveTo>
                <a:lnTo>
                  <a:pt x="1607343" y="0"/>
                </a:lnTo>
                <a:lnTo>
                  <a:pt x="1607343" y="1195462"/>
                </a:lnTo>
                <a:lnTo>
                  <a:pt x="0" y="11954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9259" r="0" b="-9259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3757166"/>
            <a:ext cx="2059781" cy="1195462"/>
          </a:xfrm>
          <a:custGeom>
            <a:avLst/>
            <a:gdLst/>
            <a:ahLst/>
            <a:cxnLst/>
            <a:rect r="r" b="b" t="t" l="l"/>
            <a:pathLst>
              <a:path h="1195462" w="2059781">
                <a:moveTo>
                  <a:pt x="0" y="0"/>
                </a:moveTo>
                <a:lnTo>
                  <a:pt x="2059781" y="0"/>
                </a:lnTo>
                <a:lnTo>
                  <a:pt x="2059781" y="1195462"/>
                </a:lnTo>
                <a:lnTo>
                  <a:pt x="0" y="11954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9259" r="0" b="-9259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4942582"/>
            <a:ext cx="2750344" cy="3375422"/>
          </a:xfrm>
          <a:custGeom>
            <a:avLst/>
            <a:gdLst/>
            <a:ahLst/>
            <a:cxnLst/>
            <a:rect r="r" b="b" t="t" l="l"/>
            <a:pathLst>
              <a:path h="3375422" w="2750344">
                <a:moveTo>
                  <a:pt x="0" y="0"/>
                </a:moveTo>
                <a:lnTo>
                  <a:pt x="2750344" y="0"/>
                </a:lnTo>
                <a:lnTo>
                  <a:pt x="2750344" y="3375422"/>
                </a:lnTo>
                <a:lnTo>
                  <a:pt x="0" y="33754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9259" r="0" b="-925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43000" y="6519788"/>
            <a:ext cx="6179344" cy="3767212"/>
          </a:xfrm>
          <a:custGeom>
            <a:avLst/>
            <a:gdLst/>
            <a:ahLst/>
            <a:cxnLst/>
            <a:rect r="r" b="b" t="t" l="l"/>
            <a:pathLst>
              <a:path h="3767212" w="6179344">
                <a:moveTo>
                  <a:pt x="0" y="0"/>
                </a:moveTo>
                <a:lnTo>
                  <a:pt x="6179344" y="0"/>
                </a:lnTo>
                <a:lnTo>
                  <a:pt x="6179344" y="3767212"/>
                </a:lnTo>
                <a:lnTo>
                  <a:pt x="0" y="37672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9259" r="0" b="-9259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002000" y="1185416"/>
            <a:ext cx="1607344" cy="1195462"/>
          </a:xfrm>
          <a:custGeom>
            <a:avLst/>
            <a:gdLst/>
            <a:ahLst/>
            <a:cxnLst/>
            <a:rect r="r" b="b" t="t" l="l"/>
            <a:pathLst>
              <a:path h="1195462" w="1607344">
                <a:moveTo>
                  <a:pt x="0" y="0"/>
                </a:moveTo>
                <a:lnTo>
                  <a:pt x="1607344" y="0"/>
                </a:lnTo>
                <a:lnTo>
                  <a:pt x="1607344" y="1195462"/>
                </a:lnTo>
                <a:lnTo>
                  <a:pt x="0" y="11954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9259" r="0" b="-9259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680656" y="1968996"/>
            <a:ext cx="1607344" cy="1205508"/>
          </a:xfrm>
          <a:custGeom>
            <a:avLst/>
            <a:gdLst/>
            <a:ahLst/>
            <a:cxnLst/>
            <a:rect r="r" b="b" t="t" l="l"/>
            <a:pathLst>
              <a:path h="1205508" w="1607344">
                <a:moveTo>
                  <a:pt x="0" y="0"/>
                </a:moveTo>
                <a:lnTo>
                  <a:pt x="1607344" y="0"/>
                </a:lnTo>
                <a:lnTo>
                  <a:pt x="1607344" y="1205508"/>
                </a:lnTo>
                <a:lnTo>
                  <a:pt x="0" y="120550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9259" r="0" b="-9259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537656" y="3164458"/>
            <a:ext cx="1845469" cy="1195462"/>
          </a:xfrm>
          <a:custGeom>
            <a:avLst/>
            <a:gdLst/>
            <a:ahLst/>
            <a:cxnLst/>
            <a:rect r="r" b="b" t="t" l="l"/>
            <a:pathLst>
              <a:path h="1195462" w="1845469">
                <a:moveTo>
                  <a:pt x="0" y="0"/>
                </a:moveTo>
                <a:lnTo>
                  <a:pt x="1845469" y="0"/>
                </a:lnTo>
                <a:lnTo>
                  <a:pt x="1845469" y="1195462"/>
                </a:lnTo>
                <a:lnTo>
                  <a:pt x="0" y="119546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9259" r="0" b="-9259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6228219" y="3757166"/>
            <a:ext cx="1833562" cy="1195462"/>
          </a:xfrm>
          <a:custGeom>
            <a:avLst/>
            <a:gdLst/>
            <a:ahLst/>
            <a:cxnLst/>
            <a:rect r="r" b="b" t="t" l="l"/>
            <a:pathLst>
              <a:path h="1195462" w="1833562">
                <a:moveTo>
                  <a:pt x="0" y="0"/>
                </a:moveTo>
                <a:lnTo>
                  <a:pt x="1833562" y="0"/>
                </a:lnTo>
                <a:lnTo>
                  <a:pt x="1833562" y="1195462"/>
                </a:lnTo>
                <a:lnTo>
                  <a:pt x="0" y="119546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-9259" r="0" b="-9259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251656" y="3948038"/>
            <a:ext cx="2750344" cy="1798216"/>
          </a:xfrm>
          <a:custGeom>
            <a:avLst/>
            <a:gdLst/>
            <a:ahLst/>
            <a:cxnLst/>
            <a:rect r="r" b="b" t="t" l="l"/>
            <a:pathLst>
              <a:path h="1798216" w="2750344">
                <a:moveTo>
                  <a:pt x="0" y="0"/>
                </a:moveTo>
                <a:lnTo>
                  <a:pt x="2750344" y="0"/>
                </a:lnTo>
                <a:lnTo>
                  <a:pt x="2750344" y="1798216"/>
                </a:lnTo>
                <a:lnTo>
                  <a:pt x="0" y="179821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9259" r="0" b="-9259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7371219" y="4540746"/>
            <a:ext cx="916781" cy="1396380"/>
          </a:xfrm>
          <a:custGeom>
            <a:avLst/>
            <a:gdLst/>
            <a:ahLst/>
            <a:cxnLst/>
            <a:rect r="r" b="b" t="t" l="l"/>
            <a:pathLst>
              <a:path h="1396380" w="916781">
                <a:moveTo>
                  <a:pt x="0" y="0"/>
                </a:moveTo>
                <a:lnTo>
                  <a:pt x="916781" y="0"/>
                </a:lnTo>
                <a:lnTo>
                  <a:pt x="916781" y="1396380"/>
                </a:lnTo>
                <a:lnTo>
                  <a:pt x="0" y="139638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-9259" r="0" b="-9259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716000" y="6720706"/>
            <a:ext cx="1381125" cy="803672"/>
          </a:xfrm>
          <a:custGeom>
            <a:avLst/>
            <a:gdLst/>
            <a:ahLst/>
            <a:cxnLst/>
            <a:rect r="r" b="b" t="t" l="l"/>
            <a:pathLst>
              <a:path h="803672" w="1381125">
                <a:moveTo>
                  <a:pt x="0" y="0"/>
                </a:moveTo>
                <a:lnTo>
                  <a:pt x="1381125" y="0"/>
                </a:lnTo>
                <a:lnTo>
                  <a:pt x="1381125" y="803672"/>
                </a:lnTo>
                <a:lnTo>
                  <a:pt x="0" y="80367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-9259" r="0" b="-9259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6454438" y="4942582"/>
            <a:ext cx="1833562" cy="2973586"/>
          </a:xfrm>
          <a:custGeom>
            <a:avLst/>
            <a:gdLst/>
            <a:ahLst/>
            <a:cxnLst/>
            <a:rect r="r" b="b" t="t" l="l"/>
            <a:pathLst>
              <a:path h="2973586" w="1833562">
                <a:moveTo>
                  <a:pt x="0" y="0"/>
                </a:moveTo>
                <a:lnTo>
                  <a:pt x="1833562" y="0"/>
                </a:lnTo>
                <a:lnTo>
                  <a:pt x="1833562" y="2973586"/>
                </a:lnTo>
                <a:lnTo>
                  <a:pt x="0" y="297358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-9259" r="0" b="-9259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0287000" y="6720706"/>
            <a:ext cx="2524125" cy="3174504"/>
          </a:xfrm>
          <a:custGeom>
            <a:avLst/>
            <a:gdLst/>
            <a:ahLst/>
            <a:cxnLst/>
            <a:rect r="r" b="b" t="t" l="l"/>
            <a:pathLst>
              <a:path h="3174504" w="2524125">
                <a:moveTo>
                  <a:pt x="0" y="0"/>
                </a:moveTo>
                <a:lnTo>
                  <a:pt x="2524125" y="0"/>
                </a:lnTo>
                <a:lnTo>
                  <a:pt x="2524125" y="3174504"/>
                </a:lnTo>
                <a:lnTo>
                  <a:pt x="0" y="317450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-9259" r="0" b="-9259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0965656" y="6328916"/>
            <a:ext cx="7322344" cy="3958084"/>
          </a:xfrm>
          <a:custGeom>
            <a:avLst/>
            <a:gdLst/>
            <a:ahLst/>
            <a:cxnLst/>
            <a:rect r="r" b="b" t="t" l="l"/>
            <a:pathLst>
              <a:path h="3958084" w="7322344">
                <a:moveTo>
                  <a:pt x="0" y="0"/>
                </a:moveTo>
                <a:lnTo>
                  <a:pt x="7322344" y="0"/>
                </a:lnTo>
                <a:lnTo>
                  <a:pt x="7322344" y="3958084"/>
                </a:lnTo>
                <a:lnTo>
                  <a:pt x="0" y="3958084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-9259" r="0" b="-9259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143000" y="783580"/>
            <a:ext cx="2524125" cy="210964"/>
          </a:xfrm>
          <a:custGeom>
            <a:avLst/>
            <a:gdLst/>
            <a:ahLst/>
            <a:cxnLst/>
            <a:rect r="r" b="b" t="t" l="l"/>
            <a:pathLst>
              <a:path h="210964" w="2524125">
                <a:moveTo>
                  <a:pt x="0" y="0"/>
                </a:moveTo>
                <a:lnTo>
                  <a:pt x="2524125" y="0"/>
                </a:lnTo>
                <a:lnTo>
                  <a:pt x="2524125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-9259" r="0" b="-9259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3858768" y="229764"/>
            <a:ext cx="9692640" cy="895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76"/>
              </a:lnSpc>
            </a:pPr>
            <a:r>
              <a:rPr lang="en-US" sz="5268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Питання для обговорення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13716000" y="783580"/>
            <a:ext cx="2976562" cy="210964"/>
          </a:xfrm>
          <a:custGeom>
            <a:avLst/>
            <a:gdLst/>
            <a:ahLst/>
            <a:cxnLst/>
            <a:rect r="r" b="b" t="t" l="l"/>
            <a:pathLst>
              <a:path h="210964" w="2976562">
                <a:moveTo>
                  <a:pt x="0" y="0"/>
                </a:moveTo>
                <a:lnTo>
                  <a:pt x="2976562" y="0"/>
                </a:lnTo>
                <a:lnTo>
                  <a:pt x="2976562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-9259" r="0" b="-9259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4333875" y="1185416"/>
            <a:ext cx="9155906" cy="200918"/>
          </a:xfrm>
          <a:custGeom>
            <a:avLst/>
            <a:gdLst/>
            <a:ahLst/>
            <a:cxnLst/>
            <a:rect r="r" b="b" t="t" l="l"/>
            <a:pathLst>
              <a:path h="200918" w="9155906">
                <a:moveTo>
                  <a:pt x="0" y="0"/>
                </a:moveTo>
                <a:lnTo>
                  <a:pt x="9155906" y="0"/>
                </a:lnTo>
                <a:lnTo>
                  <a:pt x="9155906" y="200918"/>
                </a:lnTo>
                <a:lnTo>
                  <a:pt x="0" y="20091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-9259" r="0" b="-9259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6565392" y="1608463"/>
            <a:ext cx="4114800" cy="5218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88"/>
              </a:lnSpc>
            </a:pPr>
            <a:r>
              <a:rPr lang="en-US" sz="3063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Обговоріть у групі: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2738437" y="2169914"/>
            <a:ext cx="12811125" cy="4560838"/>
          </a:xfrm>
          <a:custGeom>
            <a:avLst/>
            <a:gdLst/>
            <a:ahLst/>
            <a:cxnLst/>
            <a:rect r="r" b="b" t="t" l="l"/>
            <a:pathLst>
              <a:path h="4560838" w="12811125">
                <a:moveTo>
                  <a:pt x="0" y="0"/>
                </a:moveTo>
                <a:lnTo>
                  <a:pt x="12811125" y="0"/>
                </a:lnTo>
                <a:lnTo>
                  <a:pt x="12811125" y="4560838"/>
                </a:lnTo>
                <a:lnTo>
                  <a:pt x="0" y="4560838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-9259" r="0" b="-9259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595438" y="1778124"/>
            <a:ext cx="4119562" cy="2179960"/>
          </a:xfrm>
          <a:custGeom>
            <a:avLst/>
            <a:gdLst/>
            <a:ahLst/>
            <a:cxnLst/>
            <a:rect r="r" b="b" t="t" l="l"/>
            <a:pathLst>
              <a:path h="2179960" w="4119562">
                <a:moveTo>
                  <a:pt x="0" y="0"/>
                </a:moveTo>
                <a:lnTo>
                  <a:pt x="4119562" y="0"/>
                </a:lnTo>
                <a:lnTo>
                  <a:pt x="4119562" y="2179960"/>
                </a:lnTo>
                <a:lnTo>
                  <a:pt x="0" y="217996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l="0" t="-9259" r="0" b="-9259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5596128" y="2952735"/>
            <a:ext cx="274320" cy="37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4"/>
              </a:lnSpc>
            </a:pPr>
            <a:r>
              <a:rPr lang="en-US" sz="2203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1.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5998464" y="2983084"/>
            <a:ext cx="7790688" cy="7299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20"/>
              </a:lnSpc>
            </a:pPr>
            <a:r>
              <a:rPr lang="en-US" sz="2539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Чому це джерело можна або не можна вважати достовірним?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998464" y="3981435"/>
            <a:ext cx="4846320" cy="37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4"/>
              </a:lnSpc>
            </a:pPr>
            <a:r>
              <a:rPr lang="en-US" sz="2203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Які ознаки це підтверджують?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998464" y="4608942"/>
            <a:ext cx="4187952" cy="37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4"/>
              </a:lnSpc>
            </a:pPr>
            <a:r>
              <a:rPr lang="en-US" sz="2203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Які недоліки ви помітили?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998464" y="5262762"/>
            <a:ext cx="5705856" cy="3825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36"/>
              </a:lnSpc>
            </a:pPr>
            <a:r>
              <a:rPr lang="en-US" sz="2240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Чи потребує інформація перевірки?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5998464" y="5871340"/>
            <a:ext cx="7918704" cy="3475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4"/>
              </a:lnSpc>
            </a:pPr>
            <a:r>
              <a:rPr lang="en-US" sz="2053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Для яких цілей можна використовувати це джерело?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5596128" y="3981435"/>
            <a:ext cx="274320" cy="37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4"/>
              </a:lnSpc>
            </a:pPr>
            <a:r>
              <a:rPr lang="en-US" sz="2203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2.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5596128" y="4608942"/>
            <a:ext cx="274320" cy="37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4"/>
              </a:lnSpc>
            </a:pPr>
            <a:r>
              <a:rPr lang="en-US" sz="2203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3.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5596128" y="5267310"/>
            <a:ext cx="274320" cy="37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4"/>
              </a:lnSpc>
            </a:pPr>
            <a:r>
              <a:rPr lang="en-US" sz="2203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4.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5596128" y="5853669"/>
            <a:ext cx="274320" cy="37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4"/>
              </a:lnSpc>
            </a:pPr>
            <a:r>
              <a:rPr lang="en-US" sz="2203" b="true">
                <a:solidFill>
                  <a:srgbClr val="004AAD"/>
                </a:solidFill>
                <a:latin typeface="Lato Bold"/>
                <a:ea typeface="Lato Bold"/>
                <a:cs typeface="Lato Bold"/>
                <a:sym typeface="Lato Bold"/>
              </a:rPr>
              <a:t>5.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26219" y="7715250"/>
            <a:ext cx="4810125" cy="2571750"/>
          </a:xfrm>
          <a:custGeom>
            <a:avLst/>
            <a:gdLst/>
            <a:ahLst/>
            <a:cxnLst/>
            <a:rect r="r" b="b" t="t" l="l"/>
            <a:pathLst>
              <a:path h="2571750" w="4810125">
                <a:moveTo>
                  <a:pt x="0" y="0"/>
                </a:moveTo>
                <a:lnTo>
                  <a:pt x="4810125" y="0"/>
                </a:lnTo>
                <a:lnTo>
                  <a:pt x="4810125" y="2571750"/>
                </a:lnTo>
                <a:lnTo>
                  <a:pt x="0" y="25717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259" r="0" b="-925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716000" y="5535290"/>
            <a:ext cx="4572000" cy="4751710"/>
          </a:xfrm>
          <a:custGeom>
            <a:avLst/>
            <a:gdLst/>
            <a:ahLst/>
            <a:cxnLst/>
            <a:rect r="r" b="b" t="t" l="l"/>
            <a:pathLst>
              <a:path h="4751710" w="4572000">
                <a:moveTo>
                  <a:pt x="0" y="0"/>
                </a:moveTo>
                <a:lnTo>
                  <a:pt x="4572000" y="0"/>
                </a:lnTo>
                <a:lnTo>
                  <a:pt x="4572000" y="4751710"/>
                </a:lnTo>
                <a:lnTo>
                  <a:pt x="0" y="47517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9259" r="0" b="-9259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26219" y="2963540"/>
            <a:ext cx="9382125" cy="5153546"/>
          </a:xfrm>
          <a:custGeom>
            <a:avLst/>
            <a:gdLst/>
            <a:ahLst/>
            <a:cxnLst/>
            <a:rect r="r" b="b" t="t" l="l"/>
            <a:pathLst>
              <a:path h="5153546" w="9382125">
                <a:moveTo>
                  <a:pt x="0" y="0"/>
                </a:moveTo>
                <a:lnTo>
                  <a:pt x="9382125" y="0"/>
                </a:lnTo>
                <a:lnTo>
                  <a:pt x="9382125" y="5153546"/>
                </a:lnTo>
                <a:lnTo>
                  <a:pt x="0" y="51535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9259" r="0" b="-9259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78656" y="3757166"/>
            <a:ext cx="8465344" cy="200918"/>
          </a:xfrm>
          <a:custGeom>
            <a:avLst/>
            <a:gdLst/>
            <a:ahLst/>
            <a:cxnLst/>
            <a:rect r="r" b="b" t="t" l="l"/>
            <a:pathLst>
              <a:path h="200918" w="8465344">
                <a:moveTo>
                  <a:pt x="0" y="0"/>
                </a:moveTo>
                <a:lnTo>
                  <a:pt x="8465344" y="0"/>
                </a:lnTo>
                <a:lnTo>
                  <a:pt x="8465344" y="200918"/>
                </a:lnTo>
                <a:lnTo>
                  <a:pt x="0" y="2009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9259" r="0" b="-925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04875" y="3948038"/>
            <a:ext cx="702469" cy="411882"/>
          </a:xfrm>
          <a:custGeom>
            <a:avLst/>
            <a:gdLst/>
            <a:ahLst/>
            <a:cxnLst/>
            <a:rect r="r" b="b" t="t" l="l"/>
            <a:pathLst>
              <a:path h="411882" w="702469">
                <a:moveTo>
                  <a:pt x="0" y="0"/>
                </a:moveTo>
                <a:lnTo>
                  <a:pt x="702469" y="0"/>
                </a:lnTo>
                <a:lnTo>
                  <a:pt x="702469" y="411882"/>
                </a:lnTo>
                <a:lnTo>
                  <a:pt x="0" y="4118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9259" r="0" b="-9259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572768" y="3935284"/>
            <a:ext cx="3877056" cy="4356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3"/>
              </a:lnSpc>
            </a:pPr>
            <a:r>
              <a:rPr lang="en-US" sz="2502">
                <a:solidFill>
                  <a:srgbClr val="004AAD"/>
                </a:solidFill>
                <a:latin typeface="Cuprum"/>
                <a:ea typeface="Cuprum"/>
                <a:cs typeface="Cuprum"/>
                <a:sym typeface="Cuprum"/>
              </a:rPr>
              <a:t>яке джерело аналізували;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452438" y="4349874"/>
            <a:ext cx="8691562" cy="793626"/>
          </a:xfrm>
          <a:custGeom>
            <a:avLst/>
            <a:gdLst/>
            <a:ahLst/>
            <a:cxnLst/>
            <a:rect r="r" b="b" t="t" l="l"/>
            <a:pathLst>
              <a:path h="793626" w="8691562">
                <a:moveTo>
                  <a:pt x="0" y="0"/>
                </a:moveTo>
                <a:lnTo>
                  <a:pt x="8691562" y="0"/>
                </a:lnTo>
                <a:lnTo>
                  <a:pt x="8691562" y="793626"/>
                </a:lnTo>
                <a:lnTo>
                  <a:pt x="0" y="7936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9259" r="0" b="-9259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04875" y="4540746"/>
            <a:ext cx="702469" cy="602754"/>
          </a:xfrm>
          <a:custGeom>
            <a:avLst/>
            <a:gdLst/>
            <a:ahLst/>
            <a:cxnLst/>
            <a:rect r="r" b="b" t="t" l="l"/>
            <a:pathLst>
              <a:path h="602754" w="702469">
                <a:moveTo>
                  <a:pt x="0" y="0"/>
                </a:moveTo>
                <a:lnTo>
                  <a:pt x="702469" y="0"/>
                </a:lnTo>
                <a:lnTo>
                  <a:pt x="702469" y="602754"/>
                </a:lnTo>
                <a:lnTo>
                  <a:pt x="0" y="6027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9259" r="0" b="-9259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572768" y="4573553"/>
            <a:ext cx="1481328" cy="434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55"/>
              </a:lnSpc>
            </a:pPr>
            <a:r>
              <a:rPr lang="en-US" sz="2539">
                <a:solidFill>
                  <a:srgbClr val="004AAD"/>
                </a:solidFill>
                <a:latin typeface="Cuprum"/>
                <a:ea typeface="Cuprum"/>
                <a:cs typeface="Cuprum"/>
                <a:sym typeface="Cuprum"/>
              </a:rPr>
              <a:t>хто автор;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452438" y="5535290"/>
            <a:ext cx="8691562" cy="994544"/>
          </a:xfrm>
          <a:custGeom>
            <a:avLst/>
            <a:gdLst/>
            <a:ahLst/>
            <a:cxnLst/>
            <a:rect r="r" b="b" t="t" l="l"/>
            <a:pathLst>
              <a:path h="994544" w="8691562">
                <a:moveTo>
                  <a:pt x="0" y="0"/>
                </a:moveTo>
                <a:lnTo>
                  <a:pt x="8691562" y="0"/>
                </a:lnTo>
                <a:lnTo>
                  <a:pt x="8691562" y="994544"/>
                </a:lnTo>
                <a:lnTo>
                  <a:pt x="0" y="99454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9259" r="0" b="-9259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04875" y="5736208"/>
            <a:ext cx="702469" cy="602754"/>
          </a:xfrm>
          <a:custGeom>
            <a:avLst/>
            <a:gdLst/>
            <a:ahLst/>
            <a:cxnLst/>
            <a:rect r="r" b="b" t="t" l="l"/>
            <a:pathLst>
              <a:path h="602754" w="702469">
                <a:moveTo>
                  <a:pt x="0" y="0"/>
                </a:moveTo>
                <a:lnTo>
                  <a:pt x="702469" y="0"/>
                </a:lnTo>
                <a:lnTo>
                  <a:pt x="702469" y="602754"/>
                </a:lnTo>
                <a:lnTo>
                  <a:pt x="0" y="6027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-9259" r="0" b="-9259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572768" y="5849141"/>
            <a:ext cx="3438144" cy="434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55"/>
              </a:lnSpc>
            </a:pPr>
            <a:r>
              <a:rPr lang="en-US" sz="2539">
                <a:solidFill>
                  <a:srgbClr val="004AAD"/>
                </a:solidFill>
                <a:latin typeface="Cuprum"/>
                <a:ea typeface="Cuprum"/>
                <a:cs typeface="Cuprum"/>
                <a:sym typeface="Cuprum"/>
              </a:rPr>
              <a:t>чи є воно достовірним;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452438" y="6921624"/>
            <a:ext cx="8691562" cy="793626"/>
          </a:xfrm>
          <a:custGeom>
            <a:avLst/>
            <a:gdLst/>
            <a:ahLst/>
            <a:cxnLst/>
            <a:rect r="r" b="b" t="t" l="l"/>
            <a:pathLst>
              <a:path h="793626" w="8691562">
                <a:moveTo>
                  <a:pt x="0" y="0"/>
                </a:moveTo>
                <a:lnTo>
                  <a:pt x="8691562" y="0"/>
                </a:lnTo>
                <a:lnTo>
                  <a:pt x="8691562" y="793626"/>
                </a:lnTo>
                <a:lnTo>
                  <a:pt x="0" y="79362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9259" r="0" b="-9259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904875" y="6519788"/>
            <a:ext cx="702469" cy="411882"/>
          </a:xfrm>
          <a:custGeom>
            <a:avLst/>
            <a:gdLst/>
            <a:ahLst/>
            <a:cxnLst/>
            <a:rect r="r" b="b" t="t" l="l"/>
            <a:pathLst>
              <a:path h="411882" w="702469">
                <a:moveTo>
                  <a:pt x="0" y="0"/>
                </a:moveTo>
                <a:lnTo>
                  <a:pt x="702469" y="0"/>
                </a:lnTo>
                <a:lnTo>
                  <a:pt x="702469" y="411882"/>
                </a:lnTo>
                <a:lnTo>
                  <a:pt x="0" y="41188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-9259" r="0" b="-9259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572768" y="6505081"/>
            <a:ext cx="5852160" cy="407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98"/>
              </a:lnSpc>
            </a:pPr>
            <a:r>
              <a:rPr lang="en-US" sz="2427">
                <a:solidFill>
                  <a:srgbClr val="004AAD"/>
                </a:solidFill>
                <a:latin typeface="Cuprum"/>
                <a:ea typeface="Cuprum"/>
                <a:cs typeface="Cuprum"/>
                <a:sym typeface="Cuprum"/>
              </a:rPr>
              <a:t>чи рекомендуете його використовувати;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904875" y="7112496"/>
            <a:ext cx="702469" cy="411882"/>
          </a:xfrm>
          <a:custGeom>
            <a:avLst/>
            <a:gdLst/>
            <a:ahLst/>
            <a:cxnLst/>
            <a:rect r="r" b="b" t="t" l="l"/>
            <a:pathLst>
              <a:path h="411882" w="702469">
                <a:moveTo>
                  <a:pt x="0" y="0"/>
                </a:moveTo>
                <a:lnTo>
                  <a:pt x="702469" y="0"/>
                </a:lnTo>
                <a:lnTo>
                  <a:pt x="702469" y="411882"/>
                </a:lnTo>
                <a:lnTo>
                  <a:pt x="0" y="41188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-9259" r="0" b="-9259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572768" y="7124254"/>
            <a:ext cx="3767328" cy="4356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03"/>
              </a:lnSpc>
            </a:pPr>
            <a:r>
              <a:rPr lang="en-US" sz="2502">
                <a:solidFill>
                  <a:srgbClr val="004AAD"/>
                </a:solidFill>
                <a:latin typeface="Cuprum"/>
                <a:ea typeface="Cuprum"/>
                <a:cs typeface="Cuprum"/>
                <a:sym typeface="Cuprum"/>
              </a:rPr>
              <a:t>слільний висновок групи.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88720" y="3236838"/>
            <a:ext cx="4352544" cy="443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7"/>
              </a:lnSpc>
            </a:pPr>
            <a:r>
              <a:rPr lang="en-US" sz="2576" b="true">
                <a:solidFill>
                  <a:srgbClr val="004AAD"/>
                </a:solidFill>
                <a:latin typeface="Cuprum Bold"/>
                <a:ea typeface="Cuprum Bold"/>
                <a:cs typeface="Cuprum Bold"/>
                <a:sym typeface="Cuprum Bold"/>
              </a:rPr>
              <a:t>Під час виступу повідомте: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1143000" y="783580"/>
            <a:ext cx="2750344" cy="210964"/>
          </a:xfrm>
          <a:custGeom>
            <a:avLst/>
            <a:gdLst/>
            <a:ahLst/>
            <a:cxnLst/>
            <a:rect r="r" b="b" t="t" l="l"/>
            <a:pathLst>
              <a:path h="210964" w="2750344">
                <a:moveTo>
                  <a:pt x="0" y="0"/>
                </a:moveTo>
                <a:lnTo>
                  <a:pt x="2750344" y="0"/>
                </a:lnTo>
                <a:lnTo>
                  <a:pt x="2750344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-9259" r="0" b="-9259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4096512" y="205424"/>
            <a:ext cx="9564624" cy="9664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7"/>
              </a:lnSpc>
            </a:pPr>
            <a:r>
              <a:rPr lang="en-US" sz="5605" b="true">
                <a:solidFill>
                  <a:srgbClr val="FFFFFF"/>
                </a:solidFill>
                <a:latin typeface="Cuprum Bold"/>
                <a:ea typeface="Cuprum Bold"/>
                <a:cs typeface="Cuprum Bold"/>
                <a:sym typeface="Cuprum Bold"/>
              </a:rPr>
              <a:t>Представлення результатів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0">
            <a:off x="13942219" y="783580"/>
            <a:ext cx="2976562" cy="210964"/>
          </a:xfrm>
          <a:custGeom>
            <a:avLst/>
            <a:gdLst/>
            <a:ahLst/>
            <a:cxnLst/>
            <a:rect r="r" b="b" t="t" l="l"/>
            <a:pathLst>
              <a:path h="210964" w="2976562">
                <a:moveTo>
                  <a:pt x="0" y="0"/>
                </a:moveTo>
                <a:lnTo>
                  <a:pt x="2976562" y="0"/>
                </a:lnTo>
                <a:lnTo>
                  <a:pt x="2976562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-9259" r="0" b="-9259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4572000" y="1577206"/>
            <a:ext cx="2750344" cy="210964"/>
          </a:xfrm>
          <a:custGeom>
            <a:avLst/>
            <a:gdLst/>
            <a:ahLst/>
            <a:cxnLst/>
            <a:rect r="r" b="b" t="t" l="l"/>
            <a:pathLst>
              <a:path h="210964" w="2750344">
                <a:moveTo>
                  <a:pt x="0" y="0"/>
                </a:moveTo>
                <a:lnTo>
                  <a:pt x="2750344" y="0"/>
                </a:lnTo>
                <a:lnTo>
                  <a:pt x="2750344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-9259" r="0" b="-9259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7552944" y="1455228"/>
            <a:ext cx="2834640" cy="529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92"/>
              </a:lnSpc>
            </a:pPr>
            <a:r>
              <a:rPr lang="en-US" sz="3137" b="true">
                <a:solidFill>
                  <a:srgbClr val="FFFFFF"/>
                </a:solidFill>
                <a:latin typeface="Cuprum Bold"/>
                <a:ea typeface="Cuprum Bold"/>
                <a:cs typeface="Cuprum Bold"/>
                <a:sym typeface="Cuprum Bold"/>
              </a:rPr>
              <a:t>План виступу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10513219" y="1577206"/>
            <a:ext cx="3202781" cy="210964"/>
          </a:xfrm>
          <a:custGeom>
            <a:avLst/>
            <a:gdLst/>
            <a:ahLst/>
            <a:cxnLst/>
            <a:rect r="r" b="b" t="t" l="l"/>
            <a:pathLst>
              <a:path h="210964" w="3202781">
                <a:moveTo>
                  <a:pt x="0" y="0"/>
                </a:moveTo>
                <a:lnTo>
                  <a:pt x="3202781" y="0"/>
                </a:lnTo>
                <a:lnTo>
                  <a:pt x="3202781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-9259" r="0" b="-9259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3749040" y="2140677"/>
            <a:ext cx="7534656" cy="434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55"/>
              </a:lnSpc>
            </a:pPr>
            <a:r>
              <a:rPr lang="en-US" sz="2539" b="true">
                <a:solidFill>
                  <a:srgbClr val="004AAD"/>
                </a:solidFill>
                <a:latin typeface="Cuprum Bold"/>
                <a:ea typeface="Cuprum Bold"/>
                <a:cs typeface="Cuprum Bold"/>
                <a:sym typeface="Cuprum Bold"/>
              </a:rPr>
              <a:t>Кожна група представляє результати протягом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1411712" y="2085905"/>
            <a:ext cx="1719072" cy="514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31"/>
              </a:lnSpc>
            </a:pPr>
            <a:r>
              <a:rPr lang="en-US" sz="2950" b="true">
                <a:solidFill>
                  <a:srgbClr val="C40000"/>
                </a:solidFill>
                <a:latin typeface="Cuprum Bold"/>
                <a:ea typeface="Cuprum Bold"/>
                <a:cs typeface="Cuprum Bold"/>
                <a:sym typeface="Cuprum Bold"/>
              </a:rPr>
              <a:t>2 хвилин.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0">
            <a:off x="3429000" y="2571750"/>
            <a:ext cx="10525125" cy="200918"/>
          </a:xfrm>
          <a:custGeom>
            <a:avLst/>
            <a:gdLst/>
            <a:ahLst/>
            <a:cxnLst/>
            <a:rect r="r" b="b" t="t" l="l"/>
            <a:pathLst>
              <a:path h="200918" w="10525125">
                <a:moveTo>
                  <a:pt x="0" y="0"/>
                </a:moveTo>
                <a:lnTo>
                  <a:pt x="10525125" y="0"/>
                </a:lnTo>
                <a:lnTo>
                  <a:pt x="10525125" y="200918"/>
                </a:lnTo>
                <a:lnTo>
                  <a:pt x="0" y="200918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-9259" r="0" b="-9259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8905875" y="3355330"/>
            <a:ext cx="8477250" cy="5555382"/>
          </a:xfrm>
          <a:custGeom>
            <a:avLst/>
            <a:gdLst/>
            <a:ahLst/>
            <a:cxnLst/>
            <a:rect r="r" b="b" t="t" l="l"/>
            <a:pathLst>
              <a:path h="5555382" w="8477250">
                <a:moveTo>
                  <a:pt x="0" y="0"/>
                </a:moveTo>
                <a:lnTo>
                  <a:pt x="8477250" y="0"/>
                </a:lnTo>
                <a:lnTo>
                  <a:pt x="8477250" y="5555382"/>
                </a:lnTo>
                <a:lnTo>
                  <a:pt x="0" y="5555382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-9259" r="0" b="-9259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0287000" y="6519788"/>
            <a:ext cx="3667125" cy="3174504"/>
          </a:xfrm>
          <a:custGeom>
            <a:avLst/>
            <a:gdLst/>
            <a:ahLst/>
            <a:cxnLst/>
            <a:rect r="r" b="b" t="t" l="l"/>
            <a:pathLst>
              <a:path h="3174504" w="3667125">
                <a:moveTo>
                  <a:pt x="0" y="0"/>
                </a:moveTo>
                <a:lnTo>
                  <a:pt x="3667125" y="0"/>
                </a:lnTo>
                <a:lnTo>
                  <a:pt x="3667125" y="3174504"/>
                </a:lnTo>
                <a:lnTo>
                  <a:pt x="0" y="317450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-9259" r="0" b="-9259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11119104" y="7334823"/>
            <a:ext cx="1920240" cy="1183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27"/>
              </a:lnSpc>
            </a:pPr>
            <a:r>
              <a:rPr lang="en-US" sz="6876" b="true">
                <a:solidFill>
                  <a:srgbClr val="FFFFFF"/>
                </a:solidFill>
                <a:latin typeface="Cuprum Bold"/>
                <a:ea typeface="Cuprum Bold"/>
                <a:cs typeface="Cuprum Bold"/>
                <a:sym typeface="Cuprum Bold"/>
              </a:rPr>
              <a:t>2:00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572768" y="5211347"/>
            <a:ext cx="2779776" cy="434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55"/>
              </a:lnSpc>
            </a:pPr>
            <a:r>
              <a:rPr lang="en-US" sz="2539">
                <a:solidFill>
                  <a:srgbClr val="004AAD"/>
                </a:solidFill>
                <a:latin typeface="Cuprum"/>
                <a:ea typeface="Cuprum"/>
                <a:cs typeface="Cuprum"/>
                <a:sym typeface="Cuprum"/>
              </a:rPr>
              <a:t>який тип джерела;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821656" y="783580"/>
            <a:ext cx="4810125" cy="210964"/>
          </a:xfrm>
          <a:custGeom>
            <a:avLst/>
            <a:gdLst/>
            <a:ahLst/>
            <a:cxnLst/>
            <a:rect r="r" b="b" t="t" l="l"/>
            <a:pathLst>
              <a:path h="210964" w="4810125">
                <a:moveTo>
                  <a:pt x="0" y="0"/>
                </a:moveTo>
                <a:lnTo>
                  <a:pt x="4810125" y="0"/>
                </a:lnTo>
                <a:lnTo>
                  <a:pt x="4810125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259" r="0" b="-925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656219" y="783580"/>
            <a:ext cx="4583906" cy="210964"/>
          </a:xfrm>
          <a:custGeom>
            <a:avLst/>
            <a:gdLst/>
            <a:ahLst/>
            <a:cxnLst/>
            <a:rect r="r" b="b" t="t" l="l"/>
            <a:pathLst>
              <a:path h="210964" w="4583906">
                <a:moveTo>
                  <a:pt x="0" y="0"/>
                </a:moveTo>
                <a:lnTo>
                  <a:pt x="4583906" y="0"/>
                </a:lnTo>
                <a:lnTo>
                  <a:pt x="4583906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9259" r="0" b="-9259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821424" y="183379"/>
            <a:ext cx="4645152" cy="1217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93"/>
              </a:lnSpc>
            </a:pPr>
            <a:r>
              <a:rPr lang="en-US" sz="7138" b="true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Підсумок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821656" y="1577206"/>
            <a:ext cx="11894344" cy="803672"/>
          </a:xfrm>
          <a:custGeom>
            <a:avLst/>
            <a:gdLst/>
            <a:ahLst/>
            <a:cxnLst/>
            <a:rect r="r" b="b" t="t" l="l"/>
            <a:pathLst>
              <a:path h="803672" w="11894344">
                <a:moveTo>
                  <a:pt x="0" y="0"/>
                </a:moveTo>
                <a:lnTo>
                  <a:pt x="11894344" y="0"/>
                </a:lnTo>
                <a:lnTo>
                  <a:pt x="11894344" y="803672"/>
                </a:lnTo>
                <a:lnTo>
                  <a:pt x="0" y="8036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9259" r="0" b="-9259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767328" y="1759436"/>
            <a:ext cx="7479792" cy="4873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74"/>
              </a:lnSpc>
            </a:pPr>
            <a:r>
              <a:rPr lang="en-US" sz="2838" b="true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Ознаки надійного наукового джерела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2286000" y="2571750"/>
            <a:ext cx="916781" cy="793626"/>
          </a:xfrm>
          <a:custGeom>
            <a:avLst/>
            <a:gdLst/>
            <a:ahLst/>
            <a:cxnLst/>
            <a:rect r="r" b="b" t="t" l="l"/>
            <a:pathLst>
              <a:path h="793626" w="916781">
                <a:moveTo>
                  <a:pt x="0" y="0"/>
                </a:moveTo>
                <a:lnTo>
                  <a:pt x="916781" y="0"/>
                </a:lnTo>
                <a:lnTo>
                  <a:pt x="916781" y="793626"/>
                </a:lnTo>
                <a:lnTo>
                  <a:pt x="0" y="7936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9259" r="0" b="-9259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286000" y="3355330"/>
            <a:ext cx="916781" cy="602754"/>
          </a:xfrm>
          <a:custGeom>
            <a:avLst/>
            <a:gdLst/>
            <a:ahLst/>
            <a:cxnLst/>
            <a:rect r="r" b="b" t="t" l="l"/>
            <a:pathLst>
              <a:path h="602754" w="916781">
                <a:moveTo>
                  <a:pt x="0" y="0"/>
                </a:moveTo>
                <a:lnTo>
                  <a:pt x="916781" y="0"/>
                </a:lnTo>
                <a:lnTo>
                  <a:pt x="916781" y="602754"/>
                </a:lnTo>
                <a:lnTo>
                  <a:pt x="0" y="60275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9259" r="0" b="-9259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291840" y="3432271"/>
            <a:ext cx="2706624" cy="391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9"/>
              </a:lnSpc>
            </a:pPr>
            <a:r>
              <a:rPr lang="en-US" sz="2277" b="true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Актуальна дата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2286000" y="3948038"/>
            <a:ext cx="916781" cy="803672"/>
          </a:xfrm>
          <a:custGeom>
            <a:avLst/>
            <a:gdLst/>
            <a:ahLst/>
            <a:cxnLst/>
            <a:rect r="r" b="b" t="t" l="l"/>
            <a:pathLst>
              <a:path h="803672" w="916781">
                <a:moveTo>
                  <a:pt x="0" y="0"/>
                </a:moveTo>
                <a:lnTo>
                  <a:pt x="916781" y="0"/>
                </a:lnTo>
                <a:lnTo>
                  <a:pt x="916781" y="803672"/>
                </a:lnTo>
                <a:lnTo>
                  <a:pt x="0" y="80367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9259" r="0" b="-9259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2286000" y="4741664"/>
            <a:ext cx="916781" cy="602754"/>
          </a:xfrm>
          <a:custGeom>
            <a:avLst/>
            <a:gdLst/>
            <a:ahLst/>
            <a:cxnLst/>
            <a:rect r="r" b="b" t="t" l="l"/>
            <a:pathLst>
              <a:path h="602754" w="916781">
                <a:moveTo>
                  <a:pt x="0" y="0"/>
                </a:moveTo>
                <a:lnTo>
                  <a:pt x="916781" y="0"/>
                </a:lnTo>
                <a:lnTo>
                  <a:pt x="916781" y="602754"/>
                </a:lnTo>
                <a:lnTo>
                  <a:pt x="0" y="6027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9259" r="0" b="-9259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3291840" y="4839924"/>
            <a:ext cx="4901184" cy="374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31"/>
              </a:lnSpc>
            </a:pPr>
            <a:r>
              <a:rPr lang="en-US" sz="2165" b="true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Факти підтверджені доказами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2286000" y="5334372"/>
            <a:ext cx="916781" cy="803672"/>
          </a:xfrm>
          <a:custGeom>
            <a:avLst/>
            <a:gdLst/>
            <a:ahLst/>
            <a:cxnLst/>
            <a:rect r="r" b="b" t="t" l="l"/>
            <a:pathLst>
              <a:path h="803672" w="916781">
                <a:moveTo>
                  <a:pt x="0" y="0"/>
                </a:moveTo>
                <a:lnTo>
                  <a:pt x="916781" y="0"/>
                </a:lnTo>
                <a:lnTo>
                  <a:pt x="916781" y="803672"/>
                </a:lnTo>
                <a:lnTo>
                  <a:pt x="0" y="80367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9259" r="0" b="-9259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3291840" y="5532940"/>
            <a:ext cx="2377440" cy="355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79"/>
              </a:lnSpc>
            </a:pPr>
            <a:r>
              <a:rPr lang="en-US" sz="2128" b="true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Об’ективність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2964656" y="3164458"/>
            <a:ext cx="8239125" cy="200918"/>
          </a:xfrm>
          <a:custGeom>
            <a:avLst/>
            <a:gdLst/>
            <a:ahLst/>
            <a:cxnLst/>
            <a:rect r="r" b="b" t="t" l="l"/>
            <a:pathLst>
              <a:path h="200918" w="8239125">
                <a:moveTo>
                  <a:pt x="0" y="0"/>
                </a:moveTo>
                <a:lnTo>
                  <a:pt x="8239125" y="0"/>
                </a:lnTo>
                <a:lnTo>
                  <a:pt x="8239125" y="200918"/>
                </a:lnTo>
                <a:lnTo>
                  <a:pt x="0" y="20091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-9259" r="0" b="-9259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2964656" y="3948038"/>
            <a:ext cx="8239125" cy="210964"/>
          </a:xfrm>
          <a:custGeom>
            <a:avLst/>
            <a:gdLst/>
            <a:ahLst/>
            <a:cxnLst/>
            <a:rect r="r" b="b" t="t" l="l"/>
            <a:pathLst>
              <a:path h="210964" w="8239125">
                <a:moveTo>
                  <a:pt x="0" y="0"/>
                </a:moveTo>
                <a:lnTo>
                  <a:pt x="8239125" y="0"/>
                </a:lnTo>
                <a:lnTo>
                  <a:pt x="8239125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9259" r="0" b="-9259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2964656" y="4540746"/>
            <a:ext cx="8239125" cy="210964"/>
          </a:xfrm>
          <a:custGeom>
            <a:avLst/>
            <a:gdLst/>
            <a:ahLst/>
            <a:cxnLst/>
            <a:rect r="r" b="b" t="t" l="l"/>
            <a:pathLst>
              <a:path h="210964" w="8239125">
                <a:moveTo>
                  <a:pt x="0" y="0"/>
                </a:moveTo>
                <a:lnTo>
                  <a:pt x="8239125" y="0"/>
                </a:lnTo>
                <a:lnTo>
                  <a:pt x="8239125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-9259" r="0" b="-9259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2964656" y="5334372"/>
            <a:ext cx="8239125" cy="210964"/>
          </a:xfrm>
          <a:custGeom>
            <a:avLst/>
            <a:gdLst/>
            <a:ahLst/>
            <a:cxnLst/>
            <a:rect r="r" b="b" t="t" l="l"/>
            <a:pathLst>
              <a:path h="210964" w="8239125">
                <a:moveTo>
                  <a:pt x="0" y="0"/>
                </a:moveTo>
                <a:lnTo>
                  <a:pt x="8239125" y="0"/>
                </a:lnTo>
                <a:lnTo>
                  <a:pt x="8239125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-9259" r="0" b="-9259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2964656" y="5927080"/>
            <a:ext cx="8239125" cy="210964"/>
          </a:xfrm>
          <a:custGeom>
            <a:avLst/>
            <a:gdLst/>
            <a:ahLst/>
            <a:cxnLst/>
            <a:rect r="r" b="b" t="t" l="l"/>
            <a:pathLst>
              <a:path h="210964" w="8239125">
                <a:moveTo>
                  <a:pt x="0" y="0"/>
                </a:moveTo>
                <a:lnTo>
                  <a:pt x="8239125" y="0"/>
                </a:lnTo>
                <a:lnTo>
                  <a:pt x="8239125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-9259" r="0" b="-9259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1656219" y="2762622"/>
            <a:ext cx="4810125" cy="4359920"/>
          </a:xfrm>
          <a:custGeom>
            <a:avLst/>
            <a:gdLst/>
            <a:ahLst/>
            <a:cxnLst/>
            <a:rect r="r" b="b" t="t" l="l"/>
            <a:pathLst>
              <a:path h="4359920" w="4810125">
                <a:moveTo>
                  <a:pt x="0" y="0"/>
                </a:moveTo>
                <a:lnTo>
                  <a:pt x="4810125" y="0"/>
                </a:lnTo>
                <a:lnTo>
                  <a:pt x="4810125" y="4359920"/>
                </a:lnTo>
                <a:lnTo>
                  <a:pt x="0" y="435992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-9259" r="0" b="-9259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821656" y="6519788"/>
            <a:ext cx="5500688" cy="210964"/>
          </a:xfrm>
          <a:custGeom>
            <a:avLst/>
            <a:gdLst/>
            <a:ahLst/>
            <a:cxnLst/>
            <a:rect r="r" b="b" t="t" l="l"/>
            <a:pathLst>
              <a:path h="210964" w="5500688">
                <a:moveTo>
                  <a:pt x="0" y="0"/>
                </a:moveTo>
                <a:lnTo>
                  <a:pt x="5500688" y="0"/>
                </a:lnTo>
                <a:lnTo>
                  <a:pt x="5500688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-9259" r="0" b="-9259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0048875" y="6519788"/>
            <a:ext cx="6191250" cy="210964"/>
          </a:xfrm>
          <a:custGeom>
            <a:avLst/>
            <a:gdLst/>
            <a:ahLst/>
            <a:cxnLst/>
            <a:rect r="r" b="b" t="t" l="l"/>
            <a:pathLst>
              <a:path h="210964" w="6191250">
                <a:moveTo>
                  <a:pt x="0" y="0"/>
                </a:moveTo>
                <a:lnTo>
                  <a:pt x="6191250" y="0"/>
                </a:lnTo>
                <a:lnTo>
                  <a:pt x="6191250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-9259" r="0" b="-9259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7084219" y="6328916"/>
            <a:ext cx="3440906" cy="401836"/>
          </a:xfrm>
          <a:custGeom>
            <a:avLst/>
            <a:gdLst/>
            <a:ahLst/>
            <a:cxnLst/>
            <a:rect r="r" b="b" t="t" l="l"/>
            <a:pathLst>
              <a:path h="401836" w="3440906">
                <a:moveTo>
                  <a:pt x="0" y="0"/>
                </a:moveTo>
                <a:lnTo>
                  <a:pt x="3440906" y="0"/>
                </a:lnTo>
                <a:lnTo>
                  <a:pt x="3440906" y="401836"/>
                </a:lnTo>
                <a:lnTo>
                  <a:pt x="0" y="40183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-9259" r="0" b="-9259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7534656" y="6313119"/>
            <a:ext cx="2194560" cy="5567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49"/>
              </a:lnSpc>
            </a:pPr>
            <a:r>
              <a:rPr lang="en-US" sz="3249" b="true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Висновок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798064" y="7084062"/>
            <a:ext cx="12911328" cy="12139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93"/>
              </a:lnSpc>
            </a:pPr>
            <a:r>
              <a:rPr lang="en-US" sz="2352" b="true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Критичне оцінювання джерел інформації допомагає знаходити достовірні відомості, приймати обгрунтовані рішення та дотримуватися принципів </a:t>
            </a:r>
          </a:p>
          <a:p>
            <a:pPr algn="ctr">
              <a:lnSpc>
                <a:spcPts val="3293"/>
              </a:lnSpc>
            </a:pPr>
            <a:r>
              <a:rPr lang="en-US" sz="2352" b="true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академічної доброчесності.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2964656" y="8498830"/>
            <a:ext cx="12132469" cy="210964"/>
          </a:xfrm>
          <a:custGeom>
            <a:avLst/>
            <a:gdLst/>
            <a:ahLst/>
            <a:cxnLst/>
            <a:rect r="r" b="b" t="t" l="l"/>
            <a:pathLst>
              <a:path h="210964" w="12132469">
                <a:moveTo>
                  <a:pt x="0" y="0"/>
                </a:moveTo>
                <a:lnTo>
                  <a:pt x="12132469" y="0"/>
                </a:lnTo>
                <a:lnTo>
                  <a:pt x="12132469" y="210964"/>
                </a:lnTo>
                <a:lnTo>
                  <a:pt x="0" y="21096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-9259" r="0" b="-9259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3291840" y="2734421"/>
            <a:ext cx="2615184" cy="408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46"/>
              </a:lnSpc>
            </a:pPr>
            <a:r>
              <a:rPr lang="en-US" sz="2390" b="true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Відомий автор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3291840" y="4123166"/>
            <a:ext cx="5705856" cy="408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46"/>
              </a:lnSpc>
            </a:pPr>
            <a:r>
              <a:rPr lang="en-US" sz="2390" b="true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Посилання на перевірені джерела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DAHOtmP13Es</dc:identifier>
  <dcterms:modified xsi:type="dcterms:W3CDTF">2011-08-01T06:04:30Z</dcterms:modified>
  <cp:revision>1</cp:revision>
  <dc:title>автора; тип; дату; достовірність; можливість використання.</dc:title>
</cp:coreProperties>
</file>