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307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49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49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2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6193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37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8643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28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84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46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8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64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92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31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55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7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87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439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72716"/>
            <a:ext cx="3191023" cy="2952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3472" y="2496591"/>
            <a:ext cx="10340397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lang="ru-RU" sz="4400" b="0" i="0" dirty="0">
                <a:solidFill>
                  <a:srgbClr val="1F1F1F"/>
                </a:solidFill>
                <a:effectLst/>
                <a:latin typeface="Google Sans Flex"/>
              </a:rPr>
              <a:t>; </a:t>
            </a:r>
            <a:r>
              <a:rPr lang="ru-RU" sz="3600" b="0" i="0" dirty="0" err="1">
                <a:effectLst/>
                <a:latin typeface="Google Sans Flex"/>
              </a:rPr>
              <a:t>Військові</a:t>
            </a:r>
            <a:r>
              <a:rPr lang="ru-RU" sz="3600" b="0" i="0" dirty="0">
                <a:effectLst/>
                <a:latin typeface="Google Sans Flex"/>
              </a:rPr>
              <a:t> </a:t>
            </a:r>
            <a:r>
              <a:rPr lang="ru-RU" sz="3600" b="0" i="0" dirty="0" err="1">
                <a:effectLst/>
                <a:latin typeface="Google Sans Flex"/>
              </a:rPr>
              <a:t>професії</a:t>
            </a:r>
            <a:r>
              <a:rPr lang="ru-RU" sz="3600" b="0" i="0" dirty="0">
                <a:effectLst/>
                <a:latin typeface="Google Sans Flex"/>
              </a:rPr>
              <a:t> , </a:t>
            </a:r>
            <a:r>
              <a:rPr lang="ru-RU" sz="3600" b="0" i="0" dirty="0" err="1">
                <a:effectLst/>
                <a:latin typeface="Google Sans Flex"/>
              </a:rPr>
              <a:t>пов</a:t>
            </a:r>
            <a:r>
              <a:rPr lang="en-US" sz="3600" b="0" i="0" dirty="0">
                <a:effectLst/>
                <a:latin typeface="Google Sans Flex"/>
              </a:rPr>
              <a:t>’</a:t>
            </a:r>
            <a:r>
              <a:rPr lang="uk-UA" sz="3600" b="0" i="0" dirty="0" err="1">
                <a:effectLst/>
                <a:latin typeface="Google Sans Flex"/>
              </a:rPr>
              <a:t>язані</a:t>
            </a:r>
            <a:r>
              <a:rPr lang="uk-UA" sz="3600" b="0" i="0" dirty="0">
                <a:effectLst/>
                <a:latin typeface="Google Sans Flex"/>
              </a:rPr>
              <a:t> з </a:t>
            </a:r>
            <a:r>
              <a:rPr lang="ru-RU" sz="3600" b="0" i="0" dirty="0" err="1">
                <a:effectLst/>
                <a:latin typeface="Google Sans Flex"/>
              </a:rPr>
              <a:t>радіоелектронною</a:t>
            </a:r>
            <a:r>
              <a:rPr lang="ru-RU" sz="3600" b="0" i="0" dirty="0">
                <a:effectLst/>
                <a:latin typeface="Google Sans Flex"/>
              </a:rPr>
              <a:t> </a:t>
            </a:r>
            <a:r>
              <a:rPr lang="ru-RU" sz="3600" b="0" i="0" dirty="0" err="1">
                <a:effectLst/>
                <a:latin typeface="Google Sans Flex"/>
              </a:rPr>
              <a:t>боротьбою</a:t>
            </a:r>
            <a:r>
              <a:rPr lang="ru-RU" sz="3600" b="0" i="0" dirty="0">
                <a:effectLst/>
                <a:latin typeface="Google Sans Flex"/>
              </a:rPr>
              <a:t>, </a:t>
            </a:r>
            <a:r>
              <a:rPr lang="ru-RU" sz="3600" b="0" i="0" dirty="0" err="1">
                <a:effectLst/>
                <a:latin typeface="Google Sans Flex"/>
              </a:rPr>
              <a:t>пілотуванням</a:t>
            </a:r>
            <a:r>
              <a:rPr lang="ru-RU" sz="3600" b="0" i="0" dirty="0">
                <a:effectLst/>
                <a:latin typeface="Google Sans Flex"/>
              </a:rPr>
              <a:t> та </a:t>
            </a:r>
            <a:r>
              <a:rPr lang="ru-RU" sz="3600" b="0" i="0" dirty="0" err="1">
                <a:effectLst/>
                <a:latin typeface="Google Sans Flex"/>
              </a:rPr>
              <a:t>розробкою</a:t>
            </a:r>
            <a:r>
              <a:rPr lang="ru-RU" sz="3600" b="0" i="0" dirty="0">
                <a:effectLst/>
                <a:latin typeface="Google Sans Flex"/>
              </a:rPr>
              <a:t> </a:t>
            </a:r>
            <a:r>
              <a:rPr lang="ru-RU" sz="3600" b="0" i="0" dirty="0" err="1">
                <a:effectLst/>
                <a:latin typeface="Google Sans Flex"/>
              </a:rPr>
              <a:t>БпЛА</a:t>
            </a:r>
            <a:endParaRPr sz="3600" b="1" i="0" u="none" dirty="0">
              <a:latin typeface="Montserra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" y="3913733"/>
            <a:ext cx="8572500" cy="271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 dirty="0">
                <a:solidFill>
                  <a:srgbClr val="CBD5E1"/>
                </a:solidFill>
                <a:latin typeface="Inter"/>
              </a:rPr>
              <a:t>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2058441"/>
            <a:ext cx="140047" cy="133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952625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3900" y="476250"/>
            <a:ext cx="1144143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FFFFFF"/>
                </a:solidFill>
                <a:latin typeface="Montserrat"/>
              </a:rPr>
              <a:t>Розробка та інженерія БпЛА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476250"/>
            <a:ext cx="38100" cy="400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2576512"/>
            <a:ext cx="56007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Montserrat SemiBold"/>
              </a:rPr>
              <a:t>Військово-технічна розробка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928937"/>
            <a:ext cx="5334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Створення сучасного безпілотника вимагає залучення висококласних інженерних кадрів: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3500437"/>
            <a:ext cx="50673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Програмування польотних контролерів та систем автопілота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3862387"/>
            <a:ext cx="50673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Інтеграція машинного зору та штучного інтелекту для донаведення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4224337"/>
            <a:ext cx="50673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Конструювання стійких до РЕБ завадозахищених каналів зв'язку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4586287"/>
            <a:ext cx="50673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Аеродинамічне проектування, 3D-моделювання та випробування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1962150"/>
            <a:ext cx="5314950" cy="36004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3519487"/>
            <a:ext cx="123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06B6D4"/>
                </a:solidFill>
                <a:latin typeface="Inter"/>
              </a:rPr>
              <a:t>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" y="3881437"/>
            <a:ext cx="123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06B6D4"/>
                </a:solidFill>
                <a:latin typeface="Inter"/>
              </a:rPr>
              <a:t>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1500" y="4243387"/>
            <a:ext cx="123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06B6D4"/>
                </a:solidFill>
                <a:latin typeface="Inter"/>
              </a:rPr>
              <a:t>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0" y="4605337"/>
            <a:ext cx="123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06B6D4"/>
                </a:solidFill>
                <a:latin typeface="Inter"/>
              </a:rPr>
              <a:t>➔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3900" y="476250"/>
            <a:ext cx="1144143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FFFFFF"/>
                </a:solidFill>
                <a:latin typeface="Montserrat"/>
              </a:rPr>
              <a:t>Порівняння військових фахів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476250"/>
            <a:ext cx="38100" cy="400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1500" y="2107406"/>
          <a:ext cx="11029948" cy="3309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8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3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46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36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1987">
                <a:tc>
                  <a:txBody>
                    <a:bodyPr/>
                    <a:lstStyle/>
                    <a:p>
                      <a:pPr algn="l"/>
                      <a:r>
                        <a:rPr sz="1200" b="1" i="0" u="none">
                          <a:solidFill>
                            <a:srgbClr val="38BDF8"/>
                          </a:solidFill>
                          <a:latin typeface="Montserrat"/>
                        </a:rPr>
                        <a:t>Спеціальність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1" i="0" u="none">
                          <a:solidFill>
                            <a:srgbClr val="38BDF8"/>
                          </a:solidFill>
                          <a:latin typeface="Montserrat"/>
                        </a:rPr>
                        <a:t>Базові навички / Освіта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1" i="0" u="none">
                          <a:solidFill>
                            <a:srgbClr val="38BDF8"/>
                          </a:solidFill>
                          <a:latin typeface="Montserrat"/>
                        </a:rPr>
                        <a:t>Ключові інструменти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1" i="0" u="none">
                          <a:solidFill>
                            <a:srgbClr val="38BDF8"/>
                          </a:solidFill>
                          <a:latin typeface="Montserrat"/>
                        </a:rPr>
                        <a:t>Головне завдання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98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CBD5E1"/>
                          </a:solidFill>
                          <a:latin typeface="Inter"/>
                        </a:rPr>
                        <a:t>Інфоаналітик / OSINT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Аналітичне мислення, IT, мови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GIS, бази даних, Python, Maltego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Інформаційне забезпечення рішень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98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CBD5E1"/>
                          </a:solidFill>
                          <a:latin typeface="Inter"/>
                        </a:rPr>
                        <a:t>Спеціаліст РЕБ / РЕР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Радіотехніка, телекомунікації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Аналізатори спектру, РЕБ-комплекси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Захист спектру, придушення ворога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98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CBD5E1"/>
                          </a:solidFill>
                          <a:latin typeface="Inter"/>
                        </a:rPr>
                        <a:t>Оператор / Пілот БпЛА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Добра реакція, геймінг, стресостійкість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FPV-окуляри, пульти, станції керування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Ураження цілей та аеророзвідка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989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CBD5E1"/>
                          </a:solidFill>
                          <a:latin typeface="Inter"/>
                        </a:rPr>
                        <a:t>Інженер БпЛА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Робототехніка, Avionics, C/C++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CAD, 3D-друк, паяльне обладнання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CBD5E1"/>
                          </a:solidFill>
                          <a:latin typeface="Inter"/>
                        </a:rPr>
                        <a:t>Створення нових розробок дронів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81025" y="2650331"/>
            <a:ext cx="1998464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579489" y="2650331"/>
            <a:ext cx="312315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02647" y="2650331"/>
            <a:ext cx="306466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767316" y="2650331"/>
            <a:ext cx="284365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81025" y="3393281"/>
            <a:ext cx="1998464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579489" y="3393281"/>
            <a:ext cx="312315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02647" y="3393281"/>
            <a:ext cx="306466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8767316" y="3393281"/>
            <a:ext cx="284365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81025" y="4136231"/>
            <a:ext cx="1998464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2579489" y="4136231"/>
            <a:ext cx="312315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02647" y="4136231"/>
            <a:ext cx="306466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767316" y="4136231"/>
            <a:ext cx="284365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81025" y="4879181"/>
            <a:ext cx="1998464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2579489" y="4879181"/>
            <a:ext cx="312315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02647" y="4879181"/>
            <a:ext cx="306466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767316" y="4879181"/>
            <a:ext cx="284365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476250"/>
            <a:ext cx="11601450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>
                <a:solidFill>
                  <a:srgbClr val="FFFFFF"/>
                </a:solidFill>
                <a:latin typeface="Montserrat"/>
              </a:rPr>
              <a:t>Дякуємо за увагу!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1371600"/>
            <a:ext cx="110490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38BDF8"/>
                </a:solidFill>
                <a:latin typeface="Inter"/>
              </a:rPr>
              <a:t>Запитання та обговорення технологічних військових професій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2066925"/>
            <a:ext cx="1104900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0" i="0" u="none">
                <a:solidFill>
                  <a:srgbClr val="94A3B8"/>
                </a:solidFill>
                <a:latin typeface="Inter"/>
              </a:rPr>
              <a:t>Військово-технічні спеціальності Збройних Сил України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3900" y="476250"/>
            <a:ext cx="1144143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FFFFFF"/>
                </a:solidFill>
                <a:latin typeface="Montserrat"/>
              </a:rPr>
              <a:t>Image 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476250"/>
            <a:ext cx="38100" cy="400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1366837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213836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2909887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368141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4452937"/>
            <a:ext cx="11049000" cy="94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21288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21288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29003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29003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36718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36718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4434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71500" y="44434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1500" y="53863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" y="53863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509712"/>
            <a:ext cx="857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66875" y="1516856"/>
            <a:ext cx="995362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Inter"/>
              </a:rPr>
              <a:t>https://ijhnozyonmoqulplkehu.supabase.co/storage/v1/object/public/blog-images/8e914e01-2f5d-4b99-8312-e56728f5a2cc/0.32386669226002585.jpg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6875" y="1750218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Inter"/>
              </a:rPr>
              <a:t>www.mcafeeinstitute.com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281237"/>
            <a:ext cx="857250" cy="4762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66875" y="2288381"/>
            <a:ext cx="995362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Inter"/>
              </a:rPr>
              <a:t>https://upload.wikimedia.org/wikipedia/commons/c/c7/BLACK_SKIES_22-_STARCOM_debuts_new_cyber_warfare_exercise_%287426228%29.jpeg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6875" y="2521743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Inter"/>
              </a:rPr>
              <a:t>en.wikipedia.org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52762"/>
            <a:ext cx="857250" cy="4762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666875" y="3059906"/>
            <a:ext cx="995362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Inter"/>
              </a:rPr>
              <a:t>https://preview.redd.it/what-fpv-setup-are-ukrainian-soliders-using-v0-wjqwg5brqtxe1.png?auto=webp&amp;s=45966075a6bdd3554674766749db27bd39e3039f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6875" y="3293268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Inter"/>
              </a:rPr>
              <a:t>www.reddit.com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24287"/>
            <a:ext cx="857250" cy="47625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666875" y="3831431"/>
            <a:ext cx="995362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Inter"/>
              </a:rPr>
              <a:t>https://storage.united24media.com/thumbs/x/2/67/0bb7af4ee82d0dbe7202f1a7880eb672.png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66875" y="4064793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Inter"/>
              </a:rPr>
              <a:t>united24media.com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681537"/>
            <a:ext cx="857250" cy="47625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666875" y="4595812"/>
            <a:ext cx="99536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Inter"/>
              </a:rPr>
              <a:t>https://static.wixstatic.com/media/7a5045_f77e60701971456fbcb3fc20c21afca9~mv2.jpg/v1/fill/w_568,h_568,al_c,q_80,usm_0.66_1.00_0.01,enc_avif,quality_auto/7a5045_f77e60701971456fbcb3fc20c21afca9~mv2.jpg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66875" y="5014912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Inter"/>
              </a:rPr>
              <a:t>www.inspiredflight.com</a:t>
            </a:r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538787"/>
            <a:ext cx="857250" cy="47625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666875" y="5545931"/>
            <a:ext cx="995362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Inter"/>
              </a:rPr>
              <a:t>https://dronedoctor.com/cdn/shop/articles/article_282313_1772430046.jpg?v=1772959784&amp;width=1100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66875" y="5779293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Inter"/>
              </a:rPr>
              <a:t>dronedoctor.com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340" y="2483197"/>
            <a:ext cx="937319" cy="31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0509" y="2988022"/>
            <a:ext cx="7850981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sz="3600" b="1" i="0" u="none">
                <a:solidFill>
                  <a:srgbClr val="FFFFFF"/>
                </a:solidFill>
                <a:latin typeface="Montserrat"/>
              </a:rPr>
              <a:t>Аналіз інформації та розвідка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689002"/>
            <a:ext cx="71437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94A3B8"/>
                </a:solidFill>
                <a:latin typeface="Inter"/>
              </a:rPr>
              <a:t>Перетворення інформаційного хаосу на точні та оперативні рішення для командування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952625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3900" y="476250"/>
            <a:ext cx="1144143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FFFFFF"/>
                </a:solidFill>
                <a:latin typeface="Montserrat"/>
              </a:rPr>
              <a:t>OSINT та інфоаналітика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476250"/>
            <a:ext cx="38100" cy="400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2233612"/>
            <a:ext cx="56007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Montserrat SemiBold"/>
              </a:rPr>
              <a:t>Спеціаліст аналізу даних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586037"/>
            <a:ext cx="5334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Аналітик збирає, систематизує та верифікує дані з численних джерел для забезпечення ситуаційної обізнаності: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3157537"/>
            <a:ext cx="50673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Моніторинг та аналіз відкритих джерел (OSINT) та соціальних мереж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3748087"/>
            <a:ext cx="50673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Дешифрування супутникових знімків та матеріалів аерофотозйомки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4338637"/>
            <a:ext cx="50673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Виявлення ворожих дезінформаційних кампаній та моніторинг дій ворога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4929187"/>
            <a:ext cx="50673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Формування оперативних аналітичних звітів та інтерактивних карт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1962150"/>
            <a:ext cx="5314950" cy="36004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3176587"/>
            <a:ext cx="123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06B6D4"/>
                </a:solidFill>
                <a:latin typeface="Inter"/>
              </a:rPr>
              <a:t>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" y="3767137"/>
            <a:ext cx="123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06B6D4"/>
                </a:solidFill>
                <a:latin typeface="Inter"/>
              </a:rPr>
              <a:t>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1500" y="4357687"/>
            <a:ext cx="123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06B6D4"/>
                </a:solidFill>
                <a:latin typeface="Inter"/>
              </a:rPr>
              <a:t>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0" y="4948237"/>
            <a:ext cx="123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06B6D4"/>
                </a:solidFill>
                <a:latin typeface="Inter"/>
              </a:rPr>
              <a:t>➔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14600"/>
            <a:ext cx="5334000" cy="2495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514600"/>
            <a:ext cx="5334000" cy="2495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900" y="476250"/>
            <a:ext cx="1144143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FFFFFF"/>
                </a:solidFill>
                <a:latin typeface="Montserrat"/>
              </a:rPr>
              <a:t>Спеціалізації в аналітиці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476250"/>
            <a:ext cx="38100" cy="400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5825" y="3314700"/>
            <a:ext cx="4940617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Montserrat SemiBold"/>
              </a:rPr>
              <a:t>OSINT &amp; GEOINT Аналітик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5825" y="3667125"/>
            <a:ext cx="47053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Спеціалізується на пошуку об'єктів за геопросторовими даними, аналізі супутникових знімків, рельєфу та цифрових слідів. Визначає точні координати сил ворога та логістичних шляхів.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0825" y="3314700"/>
            <a:ext cx="4940617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Montserrat SemiBold"/>
              </a:rPr>
              <a:t>Кібераналітик та SOC-фахівець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0825" y="3667125"/>
            <a:ext cx="47053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Забезпечує захист військових інформаційних систем від кібератак, виявляє шпигунське ПЗ, досліджує зламані пристрої та аналізує зашифровані канали комунікації противника.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2857500"/>
            <a:ext cx="342900" cy="3048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825" y="2857500"/>
            <a:ext cx="304800" cy="304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052" y="2483197"/>
            <a:ext cx="965894" cy="31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50556" y="2988022"/>
            <a:ext cx="7090886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sz="3600" b="1" i="0" u="none">
                <a:solidFill>
                  <a:srgbClr val="FFFFFF"/>
                </a:solidFill>
                <a:latin typeface="Montserrat"/>
              </a:rPr>
              <a:t>Радіоелектронна боротьба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689002"/>
            <a:ext cx="71437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94A3B8"/>
                </a:solidFill>
                <a:latin typeface="Inter"/>
              </a:rPr>
              <a:t>Контроль електромагнітного спектру та захист підрозділів від високоточного озброєння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3900" y="476250"/>
            <a:ext cx="5390673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FFFFFF"/>
                </a:solidFill>
                <a:latin typeface="Montserrat"/>
              </a:rPr>
              <a:t>Фахівець з систем РЕБ та РЕР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476250"/>
            <a:ext cx="38100" cy="80010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1543050"/>
            <a:ext cx="5550693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Montserrat SemiBold"/>
              </a:rPr>
              <a:t>Захист невидимого фронту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1895475"/>
            <a:ext cx="5286375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Оператори та інженери РЕБ/РЕР відповідають за повний цикл роботи з радіосигналами на полі бою.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2535435"/>
            <a:ext cx="5286375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CBD5E1"/>
                </a:solidFill>
                <a:latin typeface="Inter"/>
              </a:rPr>
              <a:t>Вони сканують радіоефір, виявляють джерела випромінювання ворога, придушують засоби зв'язку та створюють "непроникні куполи" для захисту техніки й піхоти від ворожих дронів.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66975"/>
            <a:ext cx="3530649" cy="25908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2466975"/>
            <a:ext cx="3530649" cy="25908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2466975"/>
            <a:ext cx="3530649" cy="259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3900" y="476250"/>
            <a:ext cx="1144143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FFFFFF"/>
                </a:solidFill>
                <a:latin typeface="Montserrat"/>
              </a:rPr>
              <a:t>Напрями в галузі РЕБ / РЕР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476250"/>
            <a:ext cx="38100" cy="400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725" y="2743200"/>
            <a:ext cx="533400" cy="533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7725" y="3467100"/>
            <a:ext cx="3127109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8BDF8"/>
                </a:solidFill>
                <a:latin typeface="Montserrat SemiBold"/>
              </a:rPr>
              <a:t>Оператор РЕБ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7725" y="3810000"/>
            <a:ext cx="2978199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94A3B8"/>
                </a:solidFill>
                <a:latin typeface="Inter"/>
              </a:rPr>
              <a:t>Безпосереднє управління окопним та мобільним РЕБ, детекція та блокування каналів керування FPV-дронами ворога на лінії зіткнення.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6974" y="2743200"/>
            <a:ext cx="533400" cy="533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06974" y="3467100"/>
            <a:ext cx="3127109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8BDF8"/>
                </a:solidFill>
                <a:latin typeface="Montserrat SemiBold"/>
              </a:rPr>
              <a:t>Фахівець з РЕР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06974" y="3810000"/>
            <a:ext cx="2978199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94A3B8"/>
                </a:solidFill>
                <a:latin typeface="Inter"/>
              </a:rPr>
              <a:t>Пеленгація та виявлення командних пунктів, радіостанцій та радарів супротивника за допомогою високоточних аналізаторів спектру.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6224" y="2743200"/>
            <a:ext cx="533400" cy="533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366224" y="3467100"/>
            <a:ext cx="3127109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8BDF8"/>
                </a:solidFill>
                <a:latin typeface="Montserrat SemiBold"/>
              </a:rPr>
              <a:t>Інженер радіочастот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6224" y="3810000"/>
            <a:ext cx="2978199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94A3B8"/>
                </a:solidFill>
                <a:latin typeface="Inter"/>
              </a:rPr>
              <a:t>Дослідження змін у частотних діапазонах ворога, переналаштування антенних систем та розробка нових завад під нові види загрози.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4412" y="2876550"/>
            <a:ext cx="200025" cy="2667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40324" y="2876550"/>
            <a:ext cx="266700" cy="2667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80524" y="2876550"/>
            <a:ext cx="304800" cy="2667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052" y="2626072"/>
            <a:ext cx="965894" cy="31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05526" y="3130897"/>
            <a:ext cx="7580947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sz="3600" b="1" i="0" u="none">
                <a:solidFill>
                  <a:srgbClr val="FFFFFF"/>
                </a:solidFill>
                <a:latin typeface="Montserrat"/>
              </a:rPr>
              <a:t>Безпілотні авіаційні системи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831877"/>
            <a:ext cx="71437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94A3B8"/>
                </a:solidFill>
                <a:latin typeface="Inter"/>
              </a:rPr>
              <a:t>Очі та високоточна зброя сучасної армії: від пілотування до конструювання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95487"/>
            <a:ext cx="3530649" cy="3533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1995487"/>
            <a:ext cx="3530649" cy="35337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1995487"/>
            <a:ext cx="3530649" cy="35337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2195512"/>
            <a:ext cx="3130599" cy="2095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0774" y="2195512"/>
            <a:ext cx="3130599" cy="20955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0024" y="2195512"/>
            <a:ext cx="3130599" cy="2095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" y="476250"/>
            <a:ext cx="1144143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FFFFFF"/>
                </a:solidFill>
                <a:latin typeface="Montserrat"/>
              </a:rPr>
              <a:t>Ролі операторів БпЛА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476250"/>
            <a:ext cx="38100" cy="400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1525" y="4443412"/>
            <a:ext cx="3287129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38BDF8"/>
                </a:solidFill>
                <a:latin typeface="Montserrat SemiBold"/>
              </a:rPr>
              <a:t>Оператор FPV-дрона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525" y="4729162"/>
            <a:ext cx="3130599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Inter"/>
              </a:rPr>
              <a:t>Філігранне управління високошвидкісними камікадзе-дронами та скидами у складних умовах.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30774" y="4443412"/>
            <a:ext cx="3287129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38BDF8"/>
                </a:solidFill>
                <a:latin typeface="Montserrat SemiBold"/>
              </a:rPr>
              <a:t>Пілот розвідника (Крила)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30774" y="4729162"/>
            <a:ext cx="3130599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Inter"/>
              </a:rPr>
              <a:t>Дальня аеророзвідка, коригування артилерії та ведення тривалого спостереження за тилом ворога.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90024" y="4443412"/>
            <a:ext cx="3287129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38BDF8"/>
                </a:solidFill>
                <a:latin typeface="Montserrat SemiBold"/>
              </a:rPr>
              <a:t>Штурман &amp; Технік БпЛА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0024" y="4729162"/>
            <a:ext cx="3130599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Inter"/>
              </a:rPr>
              <a:t>Розрахунок польотних місій, підготовка корисного навантаження, оперативний ремонт в полях.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050" y="2205037"/>
            <a:ext cx="3111549" cy="20764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0299" y="2205037"/>
            <a:ext cx="3111549" cy="20764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9549" y="2205037"/>
            <a:ext cx="3111549" cy="20764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</TotalTime>
  <Words>704</Words>
  <Application>Microsoft Office PowerPoint</Application>
  <PresentationFormat>Широкоэкранный</PresentationFormat>
  <Paragraphs>90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Century Gothic</vt:lpstr>
      <vt:lpstr>Google Sans Flex</vt:lpstr>
      <vt:lpstr>Inter</vt:lpstr>
      <vt:lpstr>Montserrat</vt:lpstr>
      <vt:lpstr>Montserrat SemiBold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>generated using python-pptx</dc:description>
  <cp:lastModifiedBy>Ирина Герасименко</cp:lastModifiedBy>
  <cp:revision>3</cp:revision>
  <dcterms:created xsi:type="dcterms:W3CDTF">2013-01-27T09:14:16Z</dcterms:created>
  <dcterms:modified xsi:type="dcterms:W3CDTF">2026-07-28T11:18:23Z</dcterms:modified>
  <cp:category/>
</cp:coreProperties>
</file>